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5"/>
  </p:notesMasterIdLst>
  <p:sldIdLst>
    <p:sldId id="313" r:id="rId2"/>
    <p:sldId id="257" r:id="rId3"/>
    <p:sldId id="261" r:id="rId4"/>
    <p:sldId id="314" r:id="rId5"/>
    <p:sldId id="315"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7" r:id="rId61"/>
    <p:sldId id="406" r:id="rId62"/>
    <p:sldId id="350" r:id="rId63"/>
    <p:sldId id="35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7/28/2013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t>2</a:t>
            </a:fld>
            <a:endParaRPr lang="en-US"/>
          </a:p>
        </p:txBody>
      </p:sp>
    </p:spTree>
    <p:extLst>
      <p:ext uri="{BB962C8B-B14F-4D97-AF65-F5344CB8AC3E}">
        <p14:creationId xmlns:p14="http://schemas.microsoft.com/office/powerpoint/2010/main" val="41066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072797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060310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41761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39383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lgn="l">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22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658883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2775788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6945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762504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929367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054350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85532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Word_97_-_2003_Document1.doc"/></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chemeClr val="bg1">
                    <a:lumMod val="65000"/>
                  </a:schemeClr>
                </a:solidFill>
              </a:rPr>
              <a:t>Project Management</a:t>
            </a:r>
          </a:p>
        </p:txBody>
      </p:sp>
      <p:sp>
        <p:nvSpPr>
          <p:cNvPr id="3" name="Subtitle 2"/>
          <p:cNvSpPr>
            <a:spLocks noGrp="1"/>
          </p:cNvSpPr>
          <p:nvPr>
            <p:ph type="subTitle" idx="1"/>
          </p:nvPr>
        </p:nvSpPr>
        <p:spPr>
          <a:xfrm>
            <a:off x="1143000" y="4686300"/>
            <a:ext cx="6858000" cy="1062990"/>
          </a:xfrm>
        </p:spPr>
        <p:txBody>
          <a:bodyPr/>
          <a:lstStyle/>
          <a:p>
            <a:r>
              <a:rPr lang="en-US" sz="2475" dirty="0">
                <a:solidFill>
                  <a:schemeClr val="tx1">
                    <a:lumMod val="65000"/>
                    <a:lumOff val="35000"/>
                  </a:schemeClr>
                </a:solidFill>
              </a:rPr>
              <a:t>Romi Satria Wahono</a:t>
            </a:r>
            <a:r>
              <a:rPr lang="en-US" sz="2400" dirty="0"/>
              <a:t/>
            </a:r>
            <a:br>
              <a:rPr lang="en-US" sz="2400" dirty="0"/>
            </a:br>
            <a:r>
              <a:rPr lang="en-US" sz="1725" dirty="0">
                <a:solidFill>
                  <a:schemeClr val="bg1">
                    <a:lumMod val="50000"/>
                  </a:schemeClr>
                </a:solidFill>
              </a:rPr>
              <a:t>romi@romisatriawahono.net</a:t>
            </a:r>
            <a:br>
              <a:rPr lang="en-US" sz="1725" dirty="0">
                <a:solidFill>
                  <a:schemeClr val="bg1">
                    <a:lumMod val="50000"/>
                  </a:schemeClr>
                </a:solidFill>
              </a:rPr>
            </a:br>
            <a:r>
              <a:rPr lang="en-US" sz="1725" dirty="0">
                <a:solidFill>
                  <a:schemeClr val="bg1">
                    <a:lumMod val="50000"/>
                  </a:schemeClr>
                </a:solidFill>
              </a:rPr>
              <a:t>http://romisatriawahono.net</a:t>
            </a:r>
            <a:endParaRPr lang="en-US" sz="1725" dirty="0"/>
          </a:p>
        </p:txBody>
      </p:sp>
      <p:sp>
        <p:nvSpPr>
          <p:cNvPr id="4" name="Rectangle 3"/>
          <p:cNvSpPr/>
          <p:nvPr/>
        </p:nvSpPr>
        <p:spPr>
          <a:xfrm>
            <a:off x="1143000" y="3138872"/>
            <a:ext cx="6858000" cy="707886"/>
          </a:xfrm>
          <a:prstGeom prst="rect">
            <a:avLst/>
          </a:prstGeom>
        </p:spPr>
        <p:txBody>
          <a:bodyPr wrap="square" anchor="ctr">
            <a:spAutoFit/>
          </a:bodyPr>
          <a:lstStyle/>
          <a:p>
            <a:pPr algn="ctr"/>
            <a:r>
              <a:rPr lang="en-US" sz="4000" dirty="0" smtClean="0">
                <a:effectLst>
                  <a:outerShdw blurRad="38100" dist="38100" dir="2700000" algn="tl">
                    <a:srgbClr val="FFFFFF"/>
                  </a:outerShdw>
                </a:effectLst>
                <a:latin typeface="+mj-lt"/>
              </a:rPr>
              <a:t>11. </a:t>
            </a:r>
            <a:r>
              <a:rPr lang="en-US" sz="4000" dirty="0">
                <a:effectLst>
                  <a:outerShdw blurRad="38100" dist="38100" dir="2700000" algn="tl">
                    <a:srgbClr val="FFFFFF"/>
                  </a:outerShdw>
                </a:effectLst>
                <a:latin typeface="+mj-lt"/>
              </a:rPr>
              <a:t>Project </a:t>
            </a:r>
            <a:r>
              <a:rPr lang="en-US" sz="4000" dirty="0" smtClean="0">
                <a:effectLst>
                  <a:outerShdw blurRad="38100" dist="38100" dir="2700000" algn="tl">
                    <a:srgbClr val="FFFFFF"/>
                  </a:outerShdw>
                </a:effectLst>
                <a:latin typeface="+mj-lt"/>
              </a:rPr>
              <a:t>Risk </a:t>
            </a:r>
            <a:r>
              <a:rPr lang="en-US" sz="4000" dirty="0">
                <a:effectLst>
                  <a:outerShdw blurRad="38100" dist="38100" dir="2700000" algn="tl">
                    <a:srgbClr val="FFFFFF"/>
                  </a:outerShdw>
                </a:effectLst>
                <a:latin typeface="+mj-lt"/>
              </a:rPr>
              <a:t>Management</a:t>
            </a:r>
            <a:endParaRPr lang="en-US" sz="4000" dirty="0">
              <a:latin typeface="+mj-lt"/>
            </a:endParaRPr>
          </a:p>
        </p:txBody>
      </p:sp>
    </p:spTree>
    <p:extLst>
      <p:ext uri="{BB962C8B-B14F-4D97-AF65-F5344CB8AC3E}">
        <p14:creationId xmlns:p14="http://schemas.microsoft.com/office/powerpoint/2010/main" val="34165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from Software Risk Management Practices*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10</a:t>
            </a:fld>
            <a:endParaRPr lang="en-US"/>
          </a:p>
        </p:txBody>
      </p:sp>
      <p:sp>
        <p:nvSpPr>
          <p:cNvPr id="5" name="Text Box 6"/>
          <p:cNvSpPr txBox="1">
            <a:spLocks noChangeArrowheads="1"/>
          </p:cNvSpPr>
          <p:nvPr/>
        </p:nvSpPr>
        <p:spPr bwMode="auto">
          <a:xfrm>
            <a:off x="1158240" y="6003699"/>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1800" dirty="0"/>
              <a:t>*</a:t>
            </a:r>
            <a:r>
              <a:rPr lang="en-US" sz="1800" dirty="0" err="1"/>
              <a:t>Kulik</a:t>
            </a:r>
            <a:r>
              <a:rPr lang="en-US" sz="1800" dirty="0"/>
              <a:t>, Peter and Catherine Weber, “Software Risk Management Practices – 2001,” KLCI Research Group (August 2001). </a:t>
            </a:r>
          </a:p>
        </p:txBody>
      </p:sp>
      <p:pic>
        <p:nvPicPr>
          <p:cNvPr id="6" name="Picture 7" descr="86921_11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2090" y="1439920"/>
            <a:ext cx="5754688"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069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Snapshot</a:t>
            </a:r>
          </a:p>
        </p:txBody>
      </p:sp>
      <p:sp>
        <p:nvSpPr>
          <p:cNvPr id="3" name="Content Placeholder 2"/>
          <p:cNvSpPr>
            <a:spLocks noGrp="1"/>
          </p:cNvSpPr>
          <p:nvPr>
            <p:ph idx="1"/>
          </p:nvPr>
        </p:nvSpPr>
        <p:spPr/>
        <p:txBody>
          <a:bodyPr>
            <a:normAutofit lnSpcReduction="10000"/>
          </a:bodyPr>
          <a:lstStyle/>
          <a:p>
            <a:r>
              <a:rPr lang="en-US" dirty="0"/>
              <a:t>Many people around the world suffered from financial losses as various financial markets dropped in the fall of 2008, even after the $700 billion bailout bill was passed by the U.S. Congress</a:t>
            </a:r>
          </a:p>
          <a:p>
            <a:r>
              <a:rPr lang="en-US" dirty="0"/>
              <a:t>According to a global survey of 316 financial services executives, more than 70 percent of respondents believed that the losses stemming from the credit crisis were largely due to failures to address risk management issues</a:t>
            </a:r>
          </a:p>
          <a:p>
            <a:r>
              <a:rPr lang="en-US" dirty="0"/>
              <a:t>They identified several challenges in implementing risk management, including data and company culture issues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spTree>
    <p:extLst>
      <p:ext uri="{BB962C8B-B14F-4D97-AF65-F5344CB8AC3E}">
        <p14:creationId xmlns:p14="http://schemas.microsoft.com/office/powerpoint/2010/main" val="1864907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Risk</a:t>
            </a:r>
          </a:p>
        </p:txBody>
      </p:sp>
      <p:sp>
        <p:nvSpPr>
          <p:cNvPr id="3" name="Content Placeholder 2"/>
          <p:cNvSpPr>
            <a:spLocks noGrp="1"/>
          </p:cNvSpPr>
          <p:nvPr>
            <p:ph idx="1"/>
          </p:nvPr>
        </p:nvSpPr>
        <p:spPr/>
        <p:txBody>
          <a:bodyPr/>
          <a:lstStyle/>
          <a:p>
            <a:r>
              <a:rPr lang="en-US" dirty="0"/>
              <a:t>A dictionary definition of risk is “the possibility of loss or injury”</a:t>
            </a:r>
          </a:p>
          <a:p>
            <a:r>
              <a:rPr lang="en-US" dirty="0"/>
              <a:t>Negative risk involves understanding potential problems that might occur in the project and how they might impede project success</a:t>
            </a:r>
          </a:p>
          <a:p>
            <a:r>
              <a:rPr lang="en-US" dirty="0"/>
              <a:t>Negative risk management is like a form of insurance; it is an investment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2701629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Can Be Positive</a:t>
            </a:r>
          </a:p>
        </p:txBody>
      </p:sp>
      <p:sp>
        <p:nvSpPr>
          <p:cNvPr id="3" name="Content Placeholder 2"/>
          <p:cNvSpPr>
            <a:spLocks noGrp="1"/>
          </p:cNvSpPr>
          <p:nvPr>
            <p:ph idx="1"/>
          </p:nvPr>
        </p:nvSpPr>
        <p:spPr/>
        <p:txBody>
          <a:bodyPr/>
          <a:lstStyle/>
          <a:p>
            <a:r>
              <a:rPr lang="en-US" dirty="0"/>
              <a:t>Positive risks are risks that result in good things happening; sometimes called opportunities</a:t>
            </a:r>
          </a:p>
          <a:p>
            <a:r>
              <a:rPr lang="en-US" dirty="0"/>
              <a:t>A general definition of project risk is an uncertainty that can have a negative or positive effect on meeting project objectives</a:t>
            </a:r>
          </a:p>
          <a:p>
            <a:r>
              <a:rPr lang="en-US" dirty="0"/>
              <a:t>The goal of project risk management is to minimize potential negative risks while maximizing potential positive risks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13</a:t>
            </a:fld>
            <a:endParaRPr lang="en-US"/>
          </a:p>
        </p:txBody>
      </p:sp>
    </p:spTree>
    <p:extLst>
      <p:ext uri="{BB962C8B-B14F-4D97-AF65-F5344CB8AC3E}">
        <p14:creationId xmlns:p14="http://schemas.microsoft.com/office/powerpoint/2010/main" val="3693595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p:txBody>
          <a:bodyPr/>
          <a:lstStyle/>
          <a:p>
            <a:r>
              <a:rPr lang="en-US" dirty="0"/>
              <a:t>Some organizations make the mistake of only addressing tactical and negative risks when performing project risk management</a:t>
            </a:r>
          </a:p>
          <a:p>
            <a:r>
              <a:rPr lang="en-US" dirty="0"/>
              <a:t>David </a:t>
            </a:r>
            <a:r>
              <a:rPr lang="en-US" dirty="0" err="1"/>
              <a:t>Hillson</a:t>
            </a:r>
            <a:r>
              <a:rPr lang="en-US" dirty="0"/>
              <a:t> (www.risk-doctor.com) suggests overcoming this problem by widening the scope of risk management to encompass both strategic risks and upside opportunities, which he refers to as integrated risk management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14</a:t>
            </a:fld>
            <a:endParaRPr lang="en-US"/>
          </a:p>
        </p:txBody>
      </p:sp>
    </p:spTree>
    <p:extLst>
      <p:ext uri="{BB962C8B-B14F-4D97-AF65-F5344CB8AC3E}">
        <p14:creationId xmlns:p14="http://schemas.microsoft.com/office/powerpoint/2010/main" val="6179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Utility</a:t>
            </a:r>
          </a:p>
        </p:txBody>
      </p:sp>
      <p:sp>
        <p:nvSpPr>
          <p:cNvPr id="3" name="Content Placeholder 2"/>
          <p:cNvSpPr>
            <a:spLocks noGrp="1"/>
          </p:cNvSpPr>
          <p:nvPr>
            <p:ph idx="1"/>
          </p:nvPr>
        </p:nvSpPr>
        <p:spPr/>
        <p:txBody>
          <a:bodyPr/>
          <a:lstStyle/>
          <a:p>
            <a:r>
              <a:rPr lang="en-US" dirty="0"/>
              <a:t>Risk utility or risk tolerance is the amount of satisfaction or pleasure received from a potential payoff</a:t>
            </a:r>
          </a:p>
          <a:p>
            <a:pPr lvl="1"/>
            <a:r>
              <a:rPr lang="en-US" dirty="0"/>
              <a:t>Utility rises at a decreasing rate for people who are risk-averse</a:t>
            </a:r>
          </a:p>
          <a:p>
            <a:pPr lvl="1"/>
            <a:r>
              <a:rPr lang="en-US" dirty="0"/>
              <a:t>Those who are risk-seeking have a higher tolerance for risk, and their satisfaction increases when more payoff is at stake</a:t>
            </a:r>
          </a:p>
          <a:p>
            <a:pPr lvl="1"/>
            <a:r>
              <a:rPr lang="en-US" dirty="0"/>
              <a:t>The risk-neutral approach achieves a balance between risk and payoff</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spTree>
    <p:extLst>
      <p:ext uri="{BB962C8B-B14F-4D97-AF65-F5344CB8AC3E}">
        <p14:creationId xmlns:p14="http://schemas.microsoft.com/office/powerpoint/2010/main" val="2082249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Utility Function and Risk Preference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16</a:t>
            </a:fld>
            <a:endParaRPr lang="en-US"/>
          </a:p>
        </p:txBody>
      </p:sp>
      <p:pic>
        <p:nvPicPr>
          <p:cNvPr id="5" name="Picture 6" descr="86921_11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036932"/>
            <a:ext cx="81534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330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Risk Management Processes</a:t>
            </a:r>
          </a:p>
        </p:txBody>
      </p:sp>
      <p:sp>
        <p:nvSpPr>
          <p:cNvPr id="3" name="Content Placeholder 2"/>
          <p:cNvSpPr>
            <a:spLocks noGrp="1"/>
          </p:cNvSpPr>
          <p:nvPr>
            <p:ph idx="1"/>
          </p:nvPr>
        </p:nvSpPr>
        <p:spPr/>
        <p:txBody>
          <a:bodyPr/>
          <a:lstStyle/>
          <a:p>
            <a:r>
              <a:rPr lang="en-US" dirty="0"/>
              <a:t>Planning risk management: deciding how to approach and plan the risk management activities for the project</a:t>
            </a:r>
          </a:p>
          <a:p>
            <a:r>
              <a:rPr lang="en-US" dirty="0"/>
              <a:t>Identifying risks: determining which risks are likely to affect a project and documenting the characteristics of each</a:t>
            </a:r>
          </a:p>
          <a:p>
            <a:r>
              <a:rPr lang="en-US" dirty="0"/>
              <a:t>Performing qualitative risk analysis: prioritizing risks based on their probability and impact of occurrence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2869866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Risk Management Processes (continued)</a:t>
            </a:r>
          </a:p>
        </p:txBody>
      </p:sp>
      <p:sp>
        <p:nvSpPr>
          <p:cNvPr id="3" name="Content Placeholder 2"/>
          <p:cNvSpPr>
            <a:spLocks noGrp="1"/>
          </p:cNvSpPr>
          <p:nvPr>
            <p:ph idx="1"/>
          </p:nvPr>
        </p:nvSpPr>
        <p:spPr/>
        <p:txBody>
          <a:bodyPr/>
          <a:lstStyle/>
          <a:p>
            <a:r>
              <a:rPr lang="en-US" dirty="0"/>
              <a:t>Performing quantitative risk analysis: numerically estimating the effects of risks on project objectives</a:t>
            </a:r>
          </a:p>
          <a:p>
            <a:r>
              <a:rPr lang="en-US" dirty="0"/>
              <a:t>Planning risk responses: taking steps to enhance opportunities and reduce threats to meeting project objectives</a:t>
            </a:r>
          </a:p>
          <a:p>
            <a:r>
              <a:rPr lang="en-US" dirty="0"/>
              <a:t>Monitoring and controlling risks: monitoring identified and residual risks, identifying new risks, carrying out risk response plans, and evaluating the effectiveness of risk strategies throughout the life of the project</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3338083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Risk Management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pic>
        <p:nvPicPr>
          <p:cNvPr id="5" name="Picture 5" descr="86921_11_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010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58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2</a:t>
            </a:fld>
            <a:endParaRPr lang="en-US"/>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347606" y="1020537"/>
            <a:ext cx="3208565" cy="4278086"/>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SD </a:t>
            </a:r>
            <a:r>
              <a:rPr lang="en-US" dirty="0" err="1" smtClean="0">
                <a:solidFill>
                  <a:srgbClr val="C00000"/>
                </a:solidFill>
              </a:rPr>
              <a:t>Sompok</a:t>
            </a:r>
            <a:r>
              <a:rPr lang="en-US" dirty="0" smtClean="0">
                <a:solidFill>
                  <a:srgbClr val="C00000"/>
                </a:solidFill>
              </a:rPr>
              <a:t> </a:t>
            </a:r>
            <a:r>
              <a:rPr lang="en-US" dirty="0" smtClean="0"/>
              <a:t>Semarang (1987)</a:t>
            </a:r>
          </a:p>
          <a:p>
            <a:r>
              <a:rPr lang="en-US" dirty="0" smtClean="0">
                <a:solidFill>
                  <a:srgbClr val="C00000"/>
                </a:solidFill>
              </a:rPr>
              <a:t>SMPN 8</a:t>
            </a:r>
            <a:r>
              <a:rPr lang="en-US" dirty="0" smtClean="0"/>
              <a:t> Semarang (1990)</a:t>
            </a:r>
          </a:p>
          <a:p>
            <a:r>
              <a:rPr lang="en-US" dirty="0" smtClean="0">
                <a:solidFill>
                  <a:srgbClr val="C00000"/>
                </a:solidFill>
              </a:rPr>
              <a:t>SMA </a:t>
            </a:r>
            <a:r>
              <a:rPr lang="en-US" dirty="0" err="1" smtClean="0">
                <a:solidFill>
                  <a:srgbClr val="C00000"/>
                </a:solidFill>
              </a:rPr>
              <a:t>Taruna</a:t>
            </a:r>
            <a:r>
              <a:rPr lang="en-US" dirty="0" smtClean="0">
                <a:solidFill>
                  <a:srgbClr val="C00000"/>
                </a:solidFill>
              </a:rPr>
              <a:t> Nusantara</a:t>
            </a:r>
            <a:r>
              <a:rPr lang="en-US" dirty="0" smtClean="0"/>
              <a:t>, </a:t>
            </a:r>
            <a:r>
              <a:rPr lang="en-US" dirty="0" err="1" smtClean="0"/>
              <a:t>Magelang</a:t>
            </a:r>
            <a:r>
              <a:rPr lang="en-US" dirty="0" smtClean="0"/>
              <a:t> (1993)</a:t>
            </a:r>
          </a:p>
          <a:p>
            <a:r>
              <a:rPr lang="en-US" dirty="0" err="1" smtClean="0"/>
              <a:t>B.Eng</a:t>
            </a:r>
            <a:r>
              <a:rPr lang="en-US" dirty="0" smtClean="0"/>
              <a:t>, </a:t>
            </a:r>
            <a:r>
              <a:rPr lang="en-US" dirty="0" err="1" smtClean="0"/>
              <a:t>M.Eng</a:t>
            </a:r>
            <a:r>
              <a:rPr lang="en-US" dirty="0" smtClean="0"/>
              <a:t> and </a:t>
            </a:r>
            <a:r>
              <a:rPr lang="en-US" dirty="0" err="1" smtClean="0"/>
              <a:t>Dr.Eng</a:t>
            </a:r>
            <a:r>
              <a:rPr lang="en-US" sz="1275" i="1" dirty="0"/>
              <a:t> (on-leave)</a:t>
            </a:r>
            <a:r>
              <a:rPr lang="en-US" dirty="0" smtClean="0"/>
              <a:t/>
            </a:r>
            <a:br>
              <a:rPr lang="en-US" dirty="0" smtClean="0"/>
            </a:br>
            <a:r>
              <a:rPr lang="en-US" dirty="0" smtClean="0"/>
              <a:t>Department of Computer Science</a:t>
            </a:r>
            <a:br>
              <a:rPr lang="en-US" dirty="0" smtClean="0"/>
            </a:br>
            <a:r>
              <a:rPr lang="en-US" dirty="0" smtClean="0">
                <a:solidFill>
                  <a:srgbClr val="C00000"/>
                </a:solidFill>
              </a:rPr>
              <a:t>Saitama University</a:t>
            </a:r>
            <a:r>
              <a:rPr lang="en-US" dirty="0" smtClean="0"/>
              <a:t>, Japan (1994-2004)</a:t>
            </a:r>
          </a:p>
          <a:p>
            <a:r>
              <a:rPr lang="en-US" dirty="0" smtClean="0"/>
              <a:t>Research Interests: </a:t>
            </a:r>
            <a:r>
              <a:rPr lang="en-US" dirty="0" smtClean="0">
                <a:solidFill>
                  <a:srgbClr val="C00000"/>
                </a:solidFill>
              </a:rPr>
              <a:t>Software Engineering </a:t>
            </a:r>
            <a:r>
              <a:rPr lang="en-US" dirty="0" smtClean="0"/>
              <a:t>and </a:t>
            </a:r>
            <a:br>
              <a:rPr lang="en-US" dirty="0" smtClean="0"/>
            </a:br>
            <a:r>
              <a:rPr lang="en-US" dirty="0" smtClean="0"/>
              <a:t>Intelligent Systems</a:t>
            </a:r>
          </a:p>
          <a:p>
            <a:r>
              <a:rPr lang="en-US" dirty="0" smtClean="0"/>
              <a:t>Founder </a:t>
            </a:r>
            <a:r>
              <a:rPr lang="en-US" dirty="0" err="1" smtClean="0">
                <a:solidFill>
                  <a:srgbClr val="C00000"/>
                </a:solidFill>
              </a:rPr>
              <a:t>IlmuKomputer.Com</a:t>
            </a:r>
            <a:r>
              <a:rPr lang="en-US" dirty="0" smtClean="0"/>
              <a:t> </a:t>
            </a:r>
          </a:p>
          <a:p>
            <a:r>
              <a:rPr lang="en-US" dirty="0" smtClean="0">
                <a:solidFill>
                  <a:srgbClr val="C00000"/>
                </a:solidFill>
              </a:rPr>
              <a:t>LIPI</a:t>
            </a:r>
            <a:r>
              <a:rPr lang="en-US" dirty="0" smtClean="0"/>
              <a:t> Researcher (2004-2007)</a:t>
            </a:r>
          </a:p>
          <a:p>
            <a:r>
              <a:rPr lang="en-US" dirty="0" smtClean="0"/>
              <a:t>Founder and CEO PT </a:t>
            </a:r>
            <a:r>
              <a:rPr lang="en-US" dirty="0" err="1" smtClean="0">
                <a:solidFill>
                  <a:srgbClr val="C00000"/>
                </a:solidFill>
              </a:rPr>
              <a:t>Brainmatics</a:t>
            </a:r>
            <a:r>
              <a:rPr lang="en-US" dirty="0" smtClean="0">
                <a:solidFill>
                  <a:srgbClr val="C00000"/>
                </a:solidFill>
              </a:rPr>
              <a:t> </a:t>
            </a:r>
            <a:r>
              <a:rPr lang="en-US" dirty="0" err="1" smtClean="0">
                <a:solidFill>
                  <a:srgbClr val="C00000"/>
                </a:solidFill>
              </a:rPr>
              <a:t>Cipta</a:t>
            </a:r>
            <a:r>
              <a:rPr lang="en-US" dirty="0" smtClean="0">
                <a:solidFill>
                  <a:srgbClr val="C00000"/>
                </a:solidFill>
              </a:rPr>
              <a:t> </a:t>
            </a:r>
            <a:r>
              <a:rPr lang="en-US" dirty="0" err="1" smtClean="0">
                <a:solidFill>
                  <a:srgbClr val="C00000"/>
                </a:solidFill>
              </a:rPr>
              <a:t>Informatika</a:t>
            </a:r>
            <a:endParaRPr lang="en-US" dirty="0" smtClean="0">
              <a:solidFill>
                <a:srgbClr val="C00000"/>
              </a:solidFill>
            </a:endParaRPr>
          </a:p>
        </p:txBody>
      </p:sp>
    </p:spTree>
    <p:extLst>
      <p:ext uri="{BB962C8B-B14F-4D97-AF65-F5344CB8AC3E}">
        <p14:creationId xmlns:p14="http://schemas.microsoft.com/office/powerpoint/2010/main" val="125488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Planning</a:t>
            </a:r>
          </a:p>
        </p:txBody>
      </p:sp>
      <p:sp>
        <p:nvSpPr>
          <p:cNvPr id="3" name="Content Placeholder 2"/>
          <p:cNvSpPr>
            <a:spLocks noGrp="1"/>
          </p:cNvSpPr>
          <p:nvPr>
            <p:ph idx="1"/>
          </p:nvPr>
        </p:nvSpPr>
        <p:spPr/>
        <p:txBody>
          <a:bodyPr/>
          <a:lstStyle/>
          <a:p>
            <a:r>
              <a:rPr lang="en-US" dirty="0"/>
              <a:t>The main output of risk management planning is a risk management plan, a plan that documents the procedures for managing risk throughout a project</a:t>
            </a:r>
          </a:p>
          <a:p>
            <a:r>
              <a:rPr lang="en-US" dirty="0"/>
              <a:t>The project team should review project documents and understand the organization’s and the sponsor’s approaches to risk</a:t>
            </a:r>
          </a:p>
          <a:p>
            <a:r>
              <a:rPr lang="en-US" dirty="0"/>
              <a:t>The level of detail will vary with the needs of the project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2447610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Topics Addressed in a Risk Management Plan</a:t>
            </a:r>
          </a:p>
        </p:txBody>
      </p:sp>
      <p:sp>
        <p:nvSpPr>
          <p:cNvPr id="3" name="Content Placeholder 2"/>
          <p:cNvSpPr>
            <a:spLocks noGrp="1"/>
          </p:cNvSpPr>
          <p:nvPr>
            <p:ph idx="1"/>
          </p:nvPr>
        </p:nvSpPr>
        <p:spPr/>
        <p:txBody>
          <a:bodyPr/>
          <a:lstStyle/>
          <a:p>
            <a:r>
              <a:rPr lang="en-US" dirty="0"/>
              <a:t>Methodology</a:t>
            </a:r>
          </a:p>
          <a:p>
            <a:r>
              <a:rPr lang="en-US" dirty="0"/>
              <a:t>Roles and responsibilities</a:t>
            </a:r>
          </a:p>
          <a:p>
            <a:r>
              <a:rPr lang="en-US" dirty="0"/>
              <a:t>Budget and schedule</a:t>
            </a:r>
          </a:p>
          <a:p>
            <a:r>
              <a:rPr lang="en-US" dirty="0"/>
              <a:t>Risk categories</a:t>
            </a:r>
          </a:p>
          <a:p>
            <a:r>
              <a:rPr lang="en-US" dirty="0"/>
              <a:t>Risk probability and impact</a:t>
            </a:r>
          </a:p>
          <a:p>
            <a:r>
              <a:rPr lang="en-US" dirty="0"/>
              <a:t>Risk documentation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spTree>
    <p:extLst>
      <p:ext uri="{BB962C8B-B14F-4D97-AF65-F5344CB8AC3E}">
        <p14:creationId xmlns:p14="http://schemas.microsoft.com/office/powerpoint/2010/main" val="3221462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Contingency and Fallback Plans, Contingency Reserves</a:t>
            </a:r>
          </a:p>
        </p:txBody>
      </p:sp>
      <p:sp>
        <p:nvSpPr>
          <p:cNvPr id="3" name="Content Placeholder 2"/>
          <p:cNvSpPr>
            <a:spLocks noGrp="1"/>
          </p:cNvSpPr>
          <p:nvPr>
            <p:ph idx="1"/>
          </p:nvPr>
        </p:nvSpPr>
        <p:spPr/>
        <p:txBody>
          <a:bodyPr/>
          <a:lstStyle/>
          <a:p>
            <a:r>
              <a:rPr lang="en-US" dirty="0"/>
              <a:t>Contingency plans are predefined actions that the project team will take if an identified risk event occurs</a:t>
            </a:r>
          </a:p>
          <a:p>
            <a:r>
              <a:rPr lang="en-US" dirty="0"/>
              <a:t>Fallback plans are developed for risks that have a high impact on meeting project objectives and are put into effect if attempts to reduce the risk are not effective</a:t>
            </a:r>
          </a:p>
          <a:p>
            <a:r>
              <a:rPr lang="en-US" dirty="0"/>
              <a:t>Contingency reserves or allowances are provisions held by the project sponsor or organization to reduce the risk of cost or schedule overruns to an acceptable level</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22</a:t>
            </a:fld>
            <a:endParaRPr lang="en-US"/>
          </a:p>
        </p:txBody>
      </p:sp>
    </p:spTree>
    <p:extLst>
      <p:ext uri="{BB962C8B-B14F-4D97-AF65-F5344CB8AC3E}">
        <p14:creationId xmlns:p14="http://schemas.microsoft.com/office/powerpoint/2010/main" val="1628422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Sources of Risk in Information Technology Projects</a:t>
            </a:r>
          </a:p>
        </p:txBody>
      </p:sp>
      <p:sp>
        <p:nvSpPr>
          <p:cNvPr id="3" name="Content Placeholder 2"/>
          <p:cNvSpPr>
            <a:spLocks noGrp="1"/>
          </p:cNvSpPr>
          <p:nvPr>
            <p:ph idx="1"/>
          </p:nvPr>
        </p:nvSpPr>
        <p:spPr/>
        <p:txBody>
          <a:bodyPr/>
          <a:lstStyle/>
          <a:p>
            <a:r>
              <a:rPr lang="en-US" dirty="0"/>
              <a:t>Several studies show that IT projects share some common sources of risk</a:t>
            </a:r>
          </a:p>
          <a:p>
            <a:r>
              <a:rPr lang="en-US" dirty="0"/>
              <a:t>The Standish Group developed an IT success potential scoring sheet based on potential risks</a:t>
            </a:r>
          </a:p>
          <a:p>
            <a:r>
              <a:rPr lang="en-US" dirty="0"/>
              <a:t>Other broad categories of risk help identify potential risks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23</a:t>
            </a:fld>
            <a:endParaRPr lang="en-US"/>
          </a:p>
        </p:txBody>
      </p:sp>
    </p:spTree>
    <p:extLst>
      <p:ext uri="{BB962C8B-B14F-4D97-AF65-F5344CB8AC3E}">
        <p14:creationId xmlns:p14="http://schemas.microsoft.com/office/powerpoint/2010/main" val="222498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Technology Success Potential Scoring Sheet</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2314400982"/>
              </p:ext>
            </p:extLst>
          </p:nvPr>
        </p:nvGraphicFramePr>
        <p:xfrm>
          <a:off x="1352550" y="1498148"/>
          <a:ext cx="6705600" cy="5160963"/>
        </p:xfrm>
        <a:graphic>
          <a:graphicData uri="http://schemas.openxmlformats.org/presentationml/2006/ole">
            <mc:AlternateContent xmlns:mc="http://schemas.openxmlformats.org/markup-compatibility/2006">
              <mc:Choice xmlns:v="urn:schemas-microsoft-com:vml" Requires="v">
                <p:oleObj spid="_x0000_s1065" name="Document" r:id="rId4" imgW="5655898" imgH="3280753" progId="Word.Document.8">
                  <p:embed/>
                </p:oleObj>
              </mc:Choice>
              <mc:Fallback>
                <p:oleObj name="Document" r:id="rId4" imgW="5655898" imgH="328075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2888" r="11508"/>
                      <a:stretch>
                        <a:fillRect/>
                      </a:stretch>
                    </p:blipFill>
                    <p:spPr bwMode="auto">
                      <a:xfrm>
                        <a:off x="1352550" y="1498148"/>
                        <a:ext cx="670560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5676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Categories of Risk</a:t>
            </a:r>
          </a:p>
        </p:txBody>
      </p:sp>
      <p:sp>
        <p:nvSpPr>
          <p:cNvPr id="3" name="Content Placeholder 2"/>
          <p:cNvSpPr>
            <a:spLocks noGrp="1"/>
          </p:cNvSpPr>
          <p:nvPr>
            <p:ph idx="1"/>
          </p:nvPr>
        </p:nvSpPr>
        <p:spPr/>
        <p:txBody>
          <a:bodyPr/>
          <a:lstStyle/>
          <a:p>
            <a:r>
              <a:rPr lang="en-US" dirty="0"/>
              <a:t>Market risk</a:t>
            </a:r>
          </a:p>
          <a:p>
            <a:r>
              <a:rPr lang="en-US" dirty="0"/>
              <a:t>Financial risk</a:t>
            </a:r>
          </a:p>
          <a:p>
            <a:r>
              <a:rPr lang="en-US" dirty="0"/>
              <a:t>Technology risk</a:t>
            </a:r>
          </a:p>
          <a:p>
            <a:r>
              <a:rPr lang="en-US" dirty="0"/>
              <a:t>People risk</a:t>
            </a:r>
          </a:p>
          <a:p>
            <a:r>
              <a:rPr lang="en-US" dirty="0"/>
              <a:t>Structure/process risk</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2330328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lstStyle/>
          <a:p>
            <a:r>
              <a:rPr lang="en-US" dirty="0"/>
              <a:t>KPMG, a large consulting firm, published a study in 1995 that found that 55 percent of runaway projects—projects that have significant cost or schedule overruns—did no risk management at all, 38 percent did some (but half did not use their risk findings after the project was underway), and 7 percent did not know whether they did risk management or not</a:t>
            </a:r>
          </a:p>
          <a:p>
            <a:r>
              <a:rPr lang="en-US" dirty="0"/>
              <a:t>The timing of risk management is also an important consideration</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26</a:t>
            </a:fld>
            <a:endParaRPr lang="en-US"/>
          </a:p>
        </p:txBody>
      </p:sp>
    </p:spTree>
    <p:extLst>
      <p:ext uri="{BB962C8B-B14F-4D97-AF65-F5344CB8AC3E}">
        <p14:creationId xmlns:p14="http://schemas.microsoft.com/office/powerpoint/2010/main" val="2177678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Breakdown Structure</a:t>
            </a:r>
          </a:p>
        </p:txBody>
      </p:sp>
      <p:sp>
        <p:nvSpPr>
          <p:cNvPr id="3" name="Content Placeholder 2"/>
          <p:cNvSpPr>
            <a:spLocks noGrp="1"/>
          </p:cNvSpPr>
          <p:nvPr>
            <p:ph idx="1"/>
          </p:nvPr>
        </p:nvSpPr>
        <p:spPr/>
        <p:txBody>
          <a:bodyPr/>
          <a:lstStyle/>
          <a:p>
            <a:r>
              <a:rPr lang="en-US" dirty="0"/>
              <a:t>A risk breakdown structure is a hierarchy of potential risk categories for a project</a:t>
            </a:r>
          </a:p>
          <a:p>
            <a:r>
              <a:rPr lang="en-US" dirty="0"/>
              <a:t>Similar to a work breakdown structure but used to identify and categorize risks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27</a:t>
            </a:fld>
            <a:endParaRPr lang="en-US"/>
          </a:p>
        </p:txBody>
      </p:sp>
    </p:spTree>
    <p:extLst>
      <p:ext uri="{BB962C8B-B14F-4D97-AF65-F5344CB8AC3E}">
        <p14:creationId xmlns:p14="http://schemas.microsoft.com/office/powerpoint/2010/main" val="2551722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Risk Breakdown Structure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pic>
        <p:nvPicPr>
          <p:cNvPr id="5" name="Picture 6" descr="86921_11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772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749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Potential Negative Risk Conditions Associated with Each Knowledge Area</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pic>
        <p:nvPicPr>
          <p:cNvPr id="5" name="Picture 7" descr="Tbl11-04a.bmp"/>
          <p:cNvPicPr>
            <a:picLocks noChangeAspect="1"/>
          </p:cNvPicPr>
          <p:nvPr/>
        </p:nvPicPr>
        <p:blipFill>
          <a:blip r:embed="rId2">
            <a:extLst>
              <a:ext uri="{28A0092B-C50C-407E-A947-70E740481C1C}">
                <a14:useLocalDpi xmlns:a14="http://schemas.microsoft.com/office/drawing/2010/main" val="0"/>
              </a:ext>
            </a:extLst>
          </a:blip>
          <a:srcRect t="17113"/>
          <a:stretch>
            <a:fillRect/>
          </a:stretch>
        </p:blipFill>
        <p:spPr bwMode="auto">
          <a:xfrm>
            <a:off x="765810" y="1529104"/>
            <a:ext cx="754221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bl11-04b.bmp"/>
          <p:cNvPicPr>
            <a:picLocks noChangeAspect="1"/>
          </p:cNvPicPr>
          <p:nvPr/>
        </p:nvPicPr>
        <p:blipFill>
          <a:blip r:embed="rId3">
            <a:extLst>
              <a:ext uri="{28A0092B-C50C-407E-A947-70E740481C1C}">
                <a14:useLocalDpi xmlns:a14="http://schemas.microsoft.com/office/drawing/2010/main" val="0"/>
              </a:ext>
            </a:extLst>
          </a:blip>
          <a:srcRect t="27026"/>
          <a:stretch>
            <a:fillRect/>
          </a:stretch>
        </p:blipFill>
        <p:spPr bwMode="auto">
          <a:xfrm>
            <a:off x="765810" y="4043704"/>
            <a:ext cx="75882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970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Course Outline</a:t>
            </a: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 typeface="+mj-lt"/>
              <a:buAutoNum type="arabicPeriod"/>
            </a:pPr>
            <a:r>
              <a:rPr lang="en-US" dirty="0" smtClean="0"/>
              <a:t>Introduction to Project Management</a:t>
            </a:r>
          </a:p>
          <a:p>
            <a:pPr marL="385763" indent="-385763">
              <a:buFont typeface="+mj-lt"/>
              <a:buAutoNum type="arabicPeriod"/>
            </a:pPr>
            <a:r>
              <a:rPr lang="en-US" dirty="0" smtClean="0"/>
              <a:t>The Project Management and Information Technology Context</a:t>
            </a:r>
          </a:p>
          <a:p>
            <a:pPr marL="385763" indent="-385763">
              <a:buFont typeface="+mj-lt"/>
              <a:buAutoNum type="arabicPeriod"/>
            </a:pPr>
            <a:r>
              <a:rPr lang="en-US" dirty="0" smtClean="0"/>
              <a:t>The Project Management Process Groups: A Case Study</a:t>
            </a:r>
          </a:p>
          <a:p>
            <a:pPr marL="385763" indent="-385763">
              <a:buFont typeface="+mj-lt"/>
              <a:buAutoNum type="arabicPeriod"/>
            </a:pPr>
            <a:r>
              <a:rPr lang="en-US" dirty="0" smtClean="0"/>
              <a:t>Project Integration Management</a:t>
            </a:r>
          </a:p>
          <a:p>
            <a:pPr marL="385763" indent="-385763">
              <a:buFont typeface="+mj-lt"/>
              <a:buAutoNum type="arabicPeriod"/>
            </a:pPr>
            <a:r>
              <a:rPr lang="en-US" dirty="0" smtClean="0"/>
              <a:t>Project Scope Management</a:t>
            </a:r>
          </a:p>
          <a:p>
            <a:pPr marL="385763" indent="-385763">
              <a:buFont typeface="+mj-lt"/>
              <a:buAutoNum type="arabicPeriod"/>
            </a:pPr>
            <a:r>
              <a:rPr lang="en-US" dirty="0" smtClean="0"/>
              <a:t>Project Time Management</a:t>
            </a:r>
          </a:p>
          <a:p>
            <a:pPr marL="385763" indent="-385763">
              <a:buFont typeface="+mj-lt"/>
              <a:buAutoNum type="arabicPeriod"/>
            </a:pPr>
            <a:r>
              <a:rPr lang="en-US" dirty="0" smtClean="0"/>
              <a:t>Project Cost Management</a:t>
            </a:r>
          </a:p>
          <a:p>
            <a:pPr marL="385763" indent="-385763">
              <a:buFont typeface="+mj-lt"/>
              <a:buAutoNum type="arabicPeriod"/>
            </a:pPr>
            <a:r>
              <a:rPr lang="en-US" dirty="0" smtClean="0"/>
              <a:t>Project Quality Management</a:t>
            </a:r>
          </a:p>
          <a:p>
            <a:pPr marL="385763" indent="-385763">
              <a:buFont typeface="+mj-lt"/>
              <a:buAutoNum type="arabicPeriod"/>
            </a:pPr>
            <a:r>
              <a:rPr lang="en-US" dirty="0" smtClean="0"/>
              <a:t>Project Human Resource Management</a:t>
            </a:r>
          </a:p>
          <a:p>
            <a:pPr marL="385763" indent="-385763">
              <a:buFont typeface="+mj-lt"/>
              <a:buAutoNum type="arabicPeriod"/>
            </a:pPr>
            <a:r>
              <a:rPr lang="en-US" dirty="0" smtClean="0"/>
              <a:t>Project Communication Management</a:t>
            </a:r>
          </a:p>
          <a:p>
            <a:pPr marL="385763" indent="-385763">
              <a:buFont typeface="+mj-lt"/>
              <a:buAutoNum type="arabicPeriod"/>
            </a:pPr>
            <a:r>
              <a:rPr lang="en-US" dirty="0" smtClean="0"/>
              <a:t>Project Risk Management</a:t>
            </a:r>
          </a:p>
          <a:p>
            <a:pPr marL="385763" indent="-385763">
              <a:buFont typeface="+mj-lt"/>
              <a:buAutoNum type="arabicPeriod"/>
            </a:pPr>
            <a:r>
              <a:rPr lang="en-US" dirty="0" smtClean="0"/>
              <a:t>Project Procurement Management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80775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Risks</a:t>
            </a:r>
          </a:p>
        </p:txBody>
      </p:sp>
      <p:sp>
        <p:nvSpPr>
          <p:cNvPr id="3" name="Content Placeholder 2"/>
          <p:cNvSpPr>
            <a:spLocks noGrp="1"/>
          </p:cNvSpPr>
          <p:nvPr>
            <p:ph idx="1"/>
          </p:nvPr>
        </p:nvSpPr>
        <p:spPr/>
        <p:txBody>
          <a:bodyPr/>
          <a:lstStyle/>
          <a:p>
            <a:r>
              <a:rPr lang="en-US" dirty="0"/>
              <a:t>Identifying risks is the process of understanding what potential events might hurt or enhance a particular project</a:t>
            </a:r>
          </a:p>
          <a:p>
            <a:r>
              <a:rPr lang="en-US" dirty="0"/>
              <a:t>Risk identification tools and techniques include:</a:t>
            </a:r>
          </a:p>
          <a:p>
            <a:pPr lvl="1"/>
            <a:r>
              <a:rPr lang="en-US" dirty="0"/>
              <a:t>Brainstorming</a:t>
            </a:r>
          </a:p>
          <a:p>
            <a:pPr lvl="1"/>
            <a:r>
              <a:rPr lang="en-US" dirty="0"/>
              <a:t>The Delphi Technique</a:t>
            </a:r>
          </a:p>
          <a:p>
            <a:pPr lvl="1"/>
            <a:r>
              <a:rPr lang="en-US" dirty="0"/>
              <a:t>Interviewing</a:t>
            </a:r>
          </a:p>
          <a:p>
            <a:pPr lvl="1"/>
            <a:r>
              <a:rPr lang="en-US" dirty="0"/>
              <a:t>SWOT analysis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30</a:t>
            </a:fld>
            <a:endParaRPr lang="en-US"/>
          </a:p>
        </p:txBody>
      </p:sp>
    </p:spTree>
    <p:extLst>
      <p:ext uri="{BB962C8B-B14F-4D97-AF65-F5344CB8AC3E}">
        <p14:creationId xmlns:p14="http://schemas.microsoft.com/office/powerpoint/2010/main" val="4149286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a:t>
            </a:r>
          </a:p>
        </p:txBody>
      </p:sp>
      <p:sp>
        <p:nvSpPr>
          <p:cNvPr id="3" name="Content Placeholder 2"/>
          <p:cNvSpPr>
            <a:spLocks noGrp="1"/>
          </p:cNvSpPr>
          <p:nvPr>
            <p:ph idx="1"/>
          </p:nvPr>
        </p:nvSpPr>
        <p:spPr/>
        <p:txBody>
          <a:bodyPr>
            <a:normAutofit/>
          </a:bodyPr>
          <a:lstStyle/>
          <a:p>
            <a:r>
              <a:rPr lang="en-US" dirty="0"/>
              <a:t>Brainstorming is a technique by which a group attempts to generate ideas or find a solution for a specific problem by amassing ideas spontaneously and without judgment</a:t>
            </a:r>
          </a:p>
          <a:p>
            <a:r>
              <a:rPr lang="en-US" dirty="0"/>
              <a:t>An experienced facilitator should run the brainstorming session</a:t>
            </a:r>
          </a:p>
          <a:p>
            <a:r>
              <a:rPr lang="en-US" dirty="0"/>
              <a:t>Be careful not to overuse or misuse brainstorming</a:t>
            </a:r>
          </a:p>
          <a:p>
            <a:pPr lvl="1"/>
            <a:r>
              <a:rPr lang="en-US" dirty="0"/>
              <a:t>Psychology literature shows that individuals produce a greater number of ideas working alone than they do through brainstorming in small, face-to-face groups</a:t>
            </a:r>
          </a:p>
          <a:p>
            <a:pPr lvl="1"/>
            <a:r>
              <a:rPr lang="en-US" dirty="0"/>
              <a:t>Group effects often inhibit idea generation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31</a:t>
            </a:fld>
            <a:endParaRPr lang="en-US"/>
          </a:p>
        </p:txBody>
      </p:sp>
    </p:spTree>
    <p:extLst>
      <p:ext uri="{BB962C8B-B14F-4D97-AF65-F5344CB8AC3E}">
        <p14:creationId xmlns:p14="http://schemas.microsoft.com/office/powerpoint/2010/main" val="801236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Delphi Technique</a:t>
            </a:r>
          </a:p>
        </p:txBody>
      </p:sp>
      <p:sp>
        <p:nvSpPr>
          <p:cNvPr id="3" name="Content Placeholder 2"/>
          <p:cNvSpPr>
            <a:spLocks noGrp="1"/>
          </p:cNvSpPr>
          <p:nvPr>
            <p:ph idx="1"/>
          </p:nvPr>
        </p:nvSpPr>
        <p:spPr/>
        <p:txBody>
          <a:bodyPr/>
          <a:lstStyle/>
          <a:p>
            <a:r>
              <a:rPr lang="en-US" dirty="0"/>
              <a:t>The Delphi Technique is used to derive a consensus among a panel of experts who make predictions about future developments</a:t>
            </a:r>
          </a:p>
          <a:p>
            <a:r>
              <a:rPr lang="en-US" dirty="0"/>
              <a:t>Provides independent and anonymous input regarding future events</a:t>
            </a:r>
          </a:p>
          <a:p>
            <a:r>
              <a:rPr lang="en-US" dirty="0"/>
              <a:t>Uses repeated rounds of questioning and written responses and avoids the biasing effects possible in oral methods, such as brainstorming</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32</a:t>
            </a:fld>
            <a:endParaRPr lang="en-US"/>
          </a:p>
        </p:txBody>
      </p:sp>
    </p:spTree>
    <p:extLst>
      <p:ext uri="{BB962C8B-B14F-4D97-AF65-F5344CB8AC3E}">
        <p14:creationId xmlns:p14="http://schemas.microsoft.com/office/powerpoint/2010/main" val="4131096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a:t>
            </a:r>
          </a:p>
        </p:txBody>
      </p:sp>
      <p:sp>
        <p:nvSpPr>
          <p:cNvPr id="3" name="Content Placeholder 2"/>
          <p:cNvSpPr>
            <a:spLocks noGrp="1"/>
          </p:cNvSpPr>
          <p:nvPr>
            <p:ph idx="1"/>
          </p:nvPr>
        </p:nvSpPr>
        <p:spPr/>
        <p:txBody>
          <a:bodyPr/>
          <a:lstStyle/>
          <a:p>
            <a:r>
              <a:rPr lang="en-US" dirty="0"/>
              <a:t>Interviewing is a fact-finding technique for collecting information in face-to-face, phone, e-mail, or instant-messaging discussions</a:t>
            </a:r>
          </a:p>
          <a:p>
            <a:r>
              <a:rPr lang="en-US" dirty="0"/>
              <a:t>Interviewing people with similar project experience is an important tool for identifying potential risks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3637811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SWOT Analysis</a:t>
            </a:r>
          </a:p>
        </p:txBody>
      </p:sp>
      <p:sp>
        <p:nvSpPr>
          <p:cNvPr id="3" name="Content Placeholder 2"/>
          <p:cNvSpPr>
            <a:spLocks noGrp="1"/>
          </p:cNvSpPr>
          <p:nvPr>
            <p:ph idx="1"/>
          </p:nvPr>
        </p:nvSpPr>
        <p:spPr/>
        <p:txBody>
          <a:bodyPr/>
          <a:lstStyle/>
          <a:p>
            <a:r>
              <a:rPr lang="en-US" dirty="0"/>
              <a:t>SWOT analysis (strengths, weaknesses, opportunities, and threats) can also be used during risk identification</a:t>
            </a:r>
          </a:p>
          <a:p>
            <a:r>
              <a:rPr lang="en-US" dirty="0"/>
              <a:t>Helps identify the broad negative and positive risks that apply to a project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34</a:t>
            </a:fld>
            <a:endParaRPr lang="en-US"/>
          </a:p>
        </p:txBody>
      </p:sp>
    </p:spTree>
    <p:extLst>
      <p:ext uri="{BB962C8B-B14F-4D97-AF65-F5344CB8AC3E}">
        <p14:creationId xmlns:p14="http://schemas.microsoft.com/office/powerpoint/2010/main" val="383323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Register</a:t>
            </a:r>
          </a:p>
        </p:txBody>
      </p:sp>
      <p:sp>
        <p:nvSpPr>
          <p:cNvPr id="3" name="Content Placeholder 2"/>
          <p:cNvSpPr>
            <a:spLocks noGrp="1"/>
          </p:cNvSpPr>
          <p:nvPr>
            <p:ph idx="1"/>
          </p:nvPr>
        </p:nvSpPr>
        <p:spPr/>
        <p:txBody>
          <a:bodyPr>
            <a:normAutofit lnSpcReduction="10000"/>
          </a:bodyPr>
          <a:lstStyle/>
          <a:p>
            <a:r>
              <a:rPr lang="en-US" dirty="0"/>
              <a:t>The main output of the risk identification process is a list of identified risks and other information needed to begin creating a risk register</a:t>
            </a:r>
          </a:p>
          <a:p>
            <a:r>
              <a:rPr lang="en-US" dirty="0"/>
              <a:t>A risk register is:</a:t>
            </a:r>
          </a:p>
          <a:p>
            <a:pPr lvl="1"/>
            <a:r>
              <a:rPr lang="en-US" dirty="0"/>
              <a:t>A document that contains the results of various risk management processes and that is often displayed in a table or spreadsheet format</a:t>
            </a:r>
          </a:p>
          <a:p>
            <a:pPr lvl="1"/>
            <a:r>
              <a:rPr lang="en-US" dirty="0"/>
              <a:t>A tool for documenting potential risk events and related information</a:t>
            </a:r>
          </a:p>
          <a:p>
            <a:r>
              <a:rPr lang="en-US" dirty="0"/>
              <a:t>Risk events refer to specific, uncertain events that may occur to the detriment or enhancement of the project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35</a:t>
            </a:fld>
            <a:endParaRPr lang="en-US"/>
          </a:p>
        </p:txBody>
      </p:sp>
    </p:spTree>
    <p:extLst>
      <p:ext uri="{BB962C8B-B14F-4D97-AF65-F5344CB8AC3E}">
        <p14:creationId xmlns:p14="http://schemas.microsoft.com/office/powerpoint/2010/main" val="1920525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Register Contents</a:t>
            </a:r>
          </a:p>
        </p:txBody>
      </p:sp>
      <p:sp>
        <p:nvSpPr>
          <p:cNvPr id="3" name="Content Placeholder 2"/>
          <p:cNvSpPr>
            <a:spLocks noGrp="1"/>
          </p:cNvSpPr>
          <p:nvPr>
            <p:ph idx="1"/>
          </p:nvPr>
        </p:nvSpPr>
        <p:spPr/>
        <p:txBody>
          <a:bodyPr/>
          <a:lstStyle/>
          <a:p>
            <a:r>
              <a:rPr lang="en-US" dirty="0"/>
              <a:t>An identification number for each risk event</a:t>
            </a:r>
          </a:p>
          <a:p>
            <a:r>
              <a:rPr lang="en-US" dirty="0"/>
              <a:t>A rank for each risk event</a:t>
            </a:r>
          </a:p>
          <a:p>
            <a:r>
              <a:rPr lang="en-US" dirty="0"/>
              <a:t>The name of each risk event</a:t>
            </a:r>
          </a:p>
          <a:p>
            <a:r>
              <a:rPr lang="en-US" dirty="0"/>
              <a:t>A description of each risk event</a:t>
            </a:r>
          </a:p>
          <a:p>
            <a:r>
              <a:rPr lang="en-US" dirty="0"/>
              <a:t>The category under which each risk event falls</a:t>
            </a:r>
          </a:p>
          <a:p>
            <a:r>
              <a:rPr lang="en-US" dirty="0"/>
              <a:t>The root cause of each risk</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36</a:t>
            </a:fld>
            <a:endParaRPr lang="en-US"/>
          </a:p>
        </p:txBody>
      </p:sp>
    </p:spTree>
    <p:extLst>
      <p:ext uri="{BB962C8B-B14F-4D97-AF65-F5344CB8AC3E}">
        <p14:creationId xmlns:p14="http://schemas.microsoft.com/office/powerpoint/2010/main" val="240293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Register Contents (continued)</a:t>
            </a:r>
          </a:p>
        </p:txBody>
      </p:sp>
      <p:sp>
        <p:nvSpPr>
          <p:cNvPr id="3" name="Content Placeholder 2"/>
          <p:cNvSpPr>
            <a:spLocks noGrp="1"/>
          </p:cNvSpPr>
          <p:nvPr>
            <p:ph idx="1"/>
          </p:nvPr>
        </p:nvSpPr>
        <p:spPr/>
        <p:txBody>
          <a:bodyPr/>
          <a:lstStyle/>
          <a:p>
            <a:r>
              <a:rPr lang="en-US" dirty="0"/>
              <a:t>Triggers for each risk; triggers are indicators or symptoms of actual risk events</a:t>
            </a:r>
          </a:p>
          <a:p>
            <a:r>
              <a:rPr lang="en-US" dirty="0"/>
              <a:t>Potential responses to each risk</a:t>
            </a:r>
          </a:p>
          <a:p>
            <a:r>
              <a:rPr lang="en-US" dirty="0"/>
              <a:t>The risk owner or person who will own or take responsibility for each risk</a:t>
            </a:r>
          </a:p>
          <a:p>
            <a:r>
              <a:rPr lang="en-US" dirty="0"/>
              <a:t>The probability and impact of each risk occurring</a:t>
            </a:r>
          </a:p>
          <a:p>
            <a:r>
              <a:rPr lang="en-US" dirty="0"/>
              <a:t>The status of each risk</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1528530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Risk Register</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38</a:t>
            </a:fld>
            <a:endParaRPr lang="en-US"/>
          </a:p>
        </p:txBody>
      </p:sp>
      <p:pic>
        <p:nvPicPr>
          <p:cNvPr id="5" name="Picture 8" descr="Tbl11-05.bmp"/>
          <p:cNvPicPr>
            <a:picLocks noChangeAspect="1"/>
          </p:cNvPicPr>
          <p:nvPr/>
        </p:nvPicPr>
        <p:blipFill>
          <a:blip r:embed="rId2">
            <a:extLst>
              <a:ext uri="{28A0092B-C50C-407E-A947-70E740481C1C}">
                <a14:useLocalDpi xmlns:a14="http://schemas.microsoft.com/office/drawing/2010/main" val="0"/>
              </a:ext>
            </a:extLst>
          </a:blip>
          <a:srcRect t="14198"/>
          <a:stretch>
            <a:fillRect/>
          </a:stretch>
        </p:blipFill>
        <p:spPr bwMode="auto">
          <a:xfrm>
            <a:off x="228600" y="1752600"/>
            <a:ext cx="858361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356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Performing Qualitative Risk Analysis</a:t>
            </a:r>
          </a:p>
        </p:txBody>
      </p:sp>
      <p:sp>
        <p:nvSpPr>
          <p:cNvPr id="3" name="Content Placeholder 2"/>
          <p:cNvSpPr>
            <a:spLocks noGrp="1"/>
          </p:cNvSpPr>
          <p:nvPr>
            <p:ph idx="1"/>
          </p:nvPr>
        </p:nvSpPr>
        <p:spPr/>
        <p:txBody>
          <a:bodyPr/>
          <a:lstStyle/>
          <a:p>
            <a:r>
              <a:rPr lang="en-US" dirty="0"/>
              <a:t>Assess the likelihood and impact of identified risks to determine their magnitude and priority</a:t>
            </a:r>
          </a:p>
          <a:p>
            <a:r>
              <a:rPr lang="en-US" dirty="0"/>
              <a:t>Risk quantification tools and techniques include: </a:t>
            </a:r>
          </a:p>
          <a:p>
            <a:pPr lvl="1"/>
            <a:r>
              <a:rPr lang="en-US" dirty="0"/>
              <a:t>Probability/impact matrixes</a:t>
            </a:r>
          </a:p>
          <a:p>
            <a:pPr lvl="1"/>
            <a:r>
              <a:rPr lang="en-US" dirty="0"/>
              <a:t>The Top Ten Risk Item Tracking</a:t>
            </a:r>
          </a:p>
          <a:p>
            <a:pPr lvl="1"/>
            <a:r>
              <a:rPr lang="en-US" dirty="0"/>
              <a:t>Expert judgment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spTree>
    <p:extLst>
      <p:ext uri="{BB962C8B-B14F-4D97-AF65-F5344CB8AC3E}">
        <p14:creationId xmlns:p14="http://schemas.microsoft.com/office/powerpoint/2010/main" val="71495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FFFFFF"/>
                  </a:outerShdw>
                </a:effectLst>
              </a:rPr>
              <a:t>11. </a:t>
            </a:r>
            <a:r>
              <a:rPr lang="en-US" sz="4400" dirty="0">
                <a:effectLst>
                  <a:outerShdw blurRad="38100" dist="38100" dir="2700000" algn="tl">
                    <a:srgbClr val="FFFFFF"/>
                  </a:outerShdw>
                </a:effectLst>
              </a:rPr>
              <a:t>Project </a:t>
            </a:r>
            <a:r>
              <a:rPr lang="en-US" sz="4400" dirty="0" smtClean="0">
                <a:effectLst>
                  <a:outerShdw blurRad="38100" dist="38100" dir="2700000" algn="tl">
                    <a:srgbClr val="FFFFFF"/>
                  </a:outerShdw>
                </a:effectLst>
              </a:rPr>
              <a:t>Risk Management</a:t>
            </a:r>
            <a:endParaRPr lang="en-US" sz="4400" dirty="0">
              <a:effectLst>
                <a:outerShdw blurRad="38100" dist="38100" dir="2700000" algn="tl">
                  <a:srgbClr val="FFFFFF"/>
                </a:outerShdw>
              </a:effectLst>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Probability/Impact Matrix</a:t>
            </a:r>
          </a:p>
        </p:txBody>
      </p:sp>
      <p:sp>
        <p:nvSpPr>
          <p:cNvPr id="3" name="Content Placeholder 2"/>
          <p:cNvSpPr>
            <a:spLocks noGrp="1"/>
          </p:cNvSpPr>
          <p:nvPr>
            <p:ph idx="1"/>
          </p:nvPr>
        </p:nvSpPr>
        <p:spPr/>
        <p:txBody>
          <a:bodyPr>
            <a:normAutofit/>
          </a:bodyPr>
          <a:lstStyle/>
          <a:p>
            <a:r>
              <a:rPr lang="en-US" dirty="0"/>
              <a:t>A probability/impact matrix or chart lists the relative probability of a risk occurring on one side of a matrix or axis on a chart and the relative impact of the risk occurring on the other</a:t>
            </a:r>
          </a:p>
          <a:p>
            <a:r>
              <a:rPr lang="en-US" dirty="0"/>
              <a:t>List the risks and then label each one as high, medium, or low in terms of its probability of occurrence and its impact if it did occur</a:t>
            </a:r>
          </a:p>
          <a:p>
            <a:r>
              <a:rPr lang="en-US" dirty="0"/>
              <a:t>Can also calculate risk factors</a:t>
            </a:r>
          </a:p>
          <a:p>
            <a:pPr lvl="1"/>
            <a:r>
              <a:rPr lang="en-US" dirty="0"/>
              <a:t>Numbers that represent the overall risk of specific events based on their probability of occurring and the consequences to the project if they do occur</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spTree>
    <p:extLst>
      <p:ext uri="{BB962C8B-B14F-4D97-AF65-F5344CB8AC3E}">
        <p14:creationId xmlns:p14="http://schemas.microsoft.com/office/powerpoint/2010/main" val="2784570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Probability/Impact Matrix</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pic>
        <p:nvPicPr>
          <p:cNvPr id="5" name="Picture 6" descr="86921_11_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6688"/>
            <a:ext cx="73914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268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Chart Showing High-, Medium-, and Low-Risk Technologies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42</a:t>
            </a:fld>
            <a:endParaRPr lang="en-US"/>
          </a:p>
        </p:txBody>
      </p:sp>
      <p:pic>
        <p:nvPicPr>
          <p:cNvPr id="5" name="Picture 6" descr="86921_11_F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79086"/>
            <a:ext cx="73152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969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Risk Item Tracking</a:t>
            </a:r>
          </a:p>
        </p:txBody>
      </p:sp>
      <p:sp>
        <p:nvSpPr>
          <p:cNvPr id="3" name="Content Placeholder 2"/>
          <p:cNvSpPr>
            <a:spLocks noGrp="1"/>
          </p:cNvSpPr>
          <p:nvPr>
            <p:ph idx="1"/>
          </p:nvPr>
        </p:nvSpPr>
        <p:spPr/>
        <p:txBody>
          <a:bodyPr/>
          <a:lstStyle/>
          <a:p>
            <a:r>
              <a:rPr lang="en-US" dirty="0"/>
              <a:t>Top Ten Risk Item Tracking is a qualitative risk analysis tool that helps to identify risks and maintain an awareness of risks throughout the life of a project</a:t>
            </a:r>
          </a:p>
          <a:p>
            <a:r>
              <a:rPr lang="en-US" dirty="0"/>
              <a:t>Establish a periodic review of the top ten project risk items</a:t>
            </a:r>
          </a:p>
          <a:p>
            <a:r>
              <a:rPr lang="en-US" dirty="0"/>
              <a:t>List the current ranking, previous ranking, number of times the risk appears on the list over a period of time, and a summary of progress made in resolving the risk item</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43</a:t>
            </a:fld>
            <a:endParaRPr lang="en-US"/>
          </a:p>
        </p:txBody>
      </p:sp>
    </p:spTree>
    <p:extLst>
      <p:ext uri="{BB962C8B-B14F-4D97-AF65-F5344CB8AC3E}">
        <p14:creationId xmlns:p14="http://schemas.microsoft.com/office/powerpoint/2010/main" val="779898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Top Ten Risk Item Tracking</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44</a:t>
            </a:fld>
            <a:endParaRPr lang="en-US"/>
          </a:p>
        </p:txBody>
      </p:sp>
      <p:pic>
        <p:nvPicPr>
          <p:cNvPr id="5" name="Picture 7" descr="Tbl11-06.bmp"/>
          <p:cNvPicPr>
            <a:picLocks noChangeAspect="1"/>
          </p:cNvPicPr>
          <p:nvPr/>
        </p:nvPicPr>
        <p:blipFill>
          <a:blip r:embed="rId2">
            <a:extLst>
              <a:ext uri="{28A0092B-C50C-407E-A947-70E740481C1C}">
                <a14:useLocalDpi xmlns:a14="http://schemas.microsoft.com/office/drawing/2010/main" val="0"/>
              </a:ext>
            </a:extLst>
          </a:blip>
          <a:srcRect t="5551"/>
          <a:stretch>
            <a:fillRect/>
          </a:stretch>
        </p:blipFill>
        <p:spPr bwMode="auto">
          <a:xfrm>
            <a:off x="990600" y="1344613"/>
            <a:ext cx="7326313"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038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List</a:t>
            </a:r>
          </a:p>
        </p:txBody>
      </p:sp>
      <p:sp>
        <p:nvSpPr>
          <p:cNvPr id="3" name="Content Placeholder 2"/>
          <p:cNvSpPr>
            <a:spLocks noGrp="1"/>
          </p:cNvSpPr>
          <p:nvPr>
            <p:ph idx="1"/>
          </p:nvPr>
        </p:nvSpPr>
        <p:spPr/>
        <p:txBody>
          <a:bodyPr/>
          <a:lstStyle/>
          <a:p>
            <a:r>
              <a:rPr lang="en-US" dirty="0"/>
              <a:t>A watch list is a list of risks that are low priority but are still identified as potential risks</a:t>
            </a:r>
          </a:p>
          <a:p>
            <a:r>
              <a:rPr lang="en-US" dirty="0"/>
              <a:t>Qualitative analysis can also identify risks that should be evaluated on a quantitative basis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45</a:t>
            </a:fld>
            <a:endParaRPr lang="en-US"/>
          </a:p>
        </p:txBody>
      </p:sp>
    </p:spTree>
    <p:extLst>
      <p:ext uri="{BB962C8B-B14F-4D97-AF65-F5344CB8AC3E}">
        <p14:creationId xmlns:p14="http://schemas.microsoft.com/office/powerpoint/2010/main" val="1157476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Performing Quantitative Risk Analysis</a:t>
            </a:r>
          </a:p>
        </p:txBody>
      </p:sp>
      <p:sp>
        <p:nvSpPr>
          <p:cNvPr id="3" name="Content Placeholder 2"/>
          <p:cNvSpPr>
            <a:spLocks noGrp="1"/>
          </p:cNvSpPr>
          <p:nvPr>
            <p:ph idx="1"/>
          </p:nvPr>
        </p:nvSpPr>
        <p:spPr/>
        <p:txBody>
          <a:bodyPr/>
          <a:lstStyle/>
          <a:p>
            <a:r>
              <a:rPr lang="en-US" dirty="0"/>
              <a:t>Often follows qualitative risk analysis, but both can be done together</a:t>
            </a:r>
          </a:p>
          <a:p>
            <a:r>
              <a:rPr lang="en-US" dirty="0"/>
              <a:t>Large, complex projects involving leading edge technologies often require extensive quantitative risk analysis</a:t>
            </a:r>
          </a:p>
          <a:p>
            <a:r>
              <a:rPr lang="en-US" dirty="0"/>
              <a:t>Main techniques include:</a:t>
            </a:r>
          </a:p>
          <a:p>
            <a:pPr lvl="1"/>
            <a:r>
              <a:rPr lang="en-US" dirty="0"/>
              <a:t>Decision tree analysis</a:t>
            </a:r>
          </a:p>
          <a:p>
            <a:pPr lvl="1"/>
            <a:r>
              <a:rPr lang="en-US" dirty="0"/>
              <a:t>Simulation</a:t>
            </a:r>
          </a:p>
          <a:p>
            <a:pPr lvl="1"/>
            <a:r>
              <a:rPr lang="en-US" dirty="0"/>
              <a:t>Sensitivity analysis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46</a:t>
            </a:fld>
            <a:endParaRPr lang="en-US"/>
          </a:p>
        </p:txBody>
      </p:sp>
    </p:spTree>
    <p:extLst>
      <p:ext uri="{BB962C8B-B14F-4D97-AF65-F5344CB8AC3E}">
        <p14:creationId xmlns:p14="http://schemas.microsoft.com/office/powerpoint/2010/main" val="1577356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Decision Trees and Expected Monetary Value (EMV)</a:t>
            </a:r>
          </a:p>
        </p:txBody>
      </p:sp>
      <p:sp>
        <p:nvSpPr>
          <p:cNvPr id="3" name="Content Placeholder 2"/>
          <p:cNvSpPr>
            <a:spLocks noGrp="1"/>
          </p:cNvSpPr>
          <p:nvPr>
            <p:ph idx="1"/>
          </p:nvPr>
        </p:nvSpPr>
        <p:spPr/>
        <p:txBody>
          <a:bodyPr/>
          <a:lstStyle/>
          <a:p>
            <a:r>
              <a:rPr lang="en-US" dirty="0"/>
              <a:t>A decision tree is a diagramming analysis technique used to help select the best course of action in situations in which future outcomes are uncertain</a:t>
            </a:r>
          </a:p>
          <a:p>
            <a:r>
              <a:rPr lang="en-US" dirty="0"/>
              <a:t>Estimated monetary value (EMV) is the product of a risk event probability and the risk event’s monetary value</a:t>
            </a:r>
          </a:p>
          <a:p>
            <a:r>
              <a:rPr lang="en-US" dirty="0"/>
              <a:t>You can draw a decision tree to help find the EMV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47</a:t>
            </a:fld>
            <a:endParaRPr lang="en-US"/>
          </a:p>
        </p:txBody>
      </p:sp>
    </p:spTree>
    <p:extLst>
      <p:ext uri="{BB962C8B-B14F-4D97-AF65-F5344CB8AC3E}">
        <p14:creationId xmlns:p14="http://schemas.microsoft.com/office/powerpoint/2010/main" val="880033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Expected Monetary Value (EMV)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48</a:t>
            </a:fld>
            <a:endParaRPr lang="en-US"/>
          </a:p>
        </p:txBody>
      </p:sp>
      <p:pic>
        <p:nvPicPr>
          <p:cNvPr id="5" name="Picture 6" descr="86921_11_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3152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0285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a:t>
            </a:r>
          </a:p>
        </p:txBody>
      </p:sp>
      <p:sp>
        <p:nvSpPr>
          <p:cNvPr id="3" name="Content Placeholder 2"/>
          <p:cNvSpPr>
            <a:spLocks noGrp="1"/>
          </p:cNvSpPr>
          <p:nvPr>
            <p:ph idx="1"/>
          </p:nvPr>
        </p:nvSpPr>
        <p:spPr/>
        <p:txBody>
          <a:bodyPr/>
          <a:lstStyle/>
          <a:p>
            <a:r>
              <a:rPr lang="en-US" dirty="0"/>
              <a:t>Simulation uses a representation or model of a system to analyze the expected behavior or performance of the system</a:t>
            </a:r>
          </a:p>
          <a:p>
            <a:r>
              <a:rPr lang="en-US" dirty="0"/>
              <a:t>Monte Carlo analysis simulates a model’s outcome many times to provide a statistical distribution of the calculated results</a:t>
            </a:r>
          </a:p>
          <a:p>
            <a:r>
              <a:rPr lang="en-US" dirty="0"/>
              <a:t>To use a Monte Carlo simulation, you must have three estimates (most likely, pessimistic, and optimistic) plus an estimate of the likelihood of the estimate being between the most likely and optimistic values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49</a:t>
            </a:fld>
            <a:endParaRPr lang="en-US"/>
          </a:p>
        </p:txBody>
      </p:sp>
    </p:spTree>
    <p:extLst>
      <p:ext uri="{BB962C8B-B14F-4D97-AF65-F5344CB8AC3E}">
        <p14:creationId xmlns:p14="http://schemas.microsoft.com/office/powerpoint/2010/main" val="1686179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r>
              <a:rPr lang="en-US" dirty="0"/>
              <a:t>Understand what risk is and the importance of good project risk management</a:t>
            </a:r>
          </a:p>
          <a:p>
            <a:r>
              <a:rPr lang="en-US" dirty="0"/>
              <a:t>Discuss the elements involved in risk management planning and the contents of a risk management plan</a:t>
            </a:r>
          </a:p>
          <a:p>
            <a:r>
              <a:rPr lang="en-US" dirty="0"/>
              <a:t>List common sources of risks in information technology projects</a:t>
            </a:r>
          </a:p>
          <a:p>
            <a:r>
              <a:rPr lang="en-US" dirty="0"/>
              <a:t>Describe the process of identifying risks and be able to create a risk register</a:t>
            </a:r>
          </a:p>
          <a:p>
            <a:r>
              <a:rPr lang="en-US" dirty="0"/>
              <a:t>Discuss the qualitative risk analysis process and explain how to calculate risk factors, create probability/impact matrixes, and apply the Top Ten Risk Item Tracking technique to rank risks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a:t>
            </a:fld>
            <a:endParaRPr lang="en-US"/>
          </a:p>
        </p:txBody>
      </p:sp>
    </p:spTree>
    <p:extLst>
      <p:ext uri="{BB962C8B-B14F-4D97-AF65-F5344CB8AC3E}">
        <p14:creationId xmlns:p14="http://schemas.microsoft.com/office/powerpoint/2010/main" val="357711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a Monte Carlo Analysis</a:t>
            </a:r>
          </a:p>
        </p:txBody>
      </p:sp>
      <p:sp>
        <p:nvSpPr>
          <p:cNvPr id="3" name="Content Placeholder 2"/>
          <p:cNvSpPr>
            <a:spLocks noGrp="1"/>
          </p:cNvSpPr>
          <p:nvPr>
            <p:ph idx="1"/>
          </p:nvPr>
        </p:nvSpPr>
        <p:spPr/>
        <p:txBody>
          <a:bodyPr/>
          <a:lstStyle/>
          <a:p>
            <a:pPr marL="514350" indent="-514350">
              <a:buFont typeface="+mj-lt"/>
              <a:buAutoNum type="arabicPeriod"/>
            </a:pPr>
            <a:r>
              <a:rPr lang="en-US" dirty="0"/>
              <a:t>Assess the range for the variables being considered</a:t>
            </a:r>
          </a:p>
          <a:p>
            <a:pPr marL="514350" indent="-514350">
              <a:buFont typeface="+mj-lt"/>
              <a:buAutoNum type="arabicPeriod"/>
            </a:pPr>
            <a:r>
              <a:rPr lang="en-US" dirty="0"/>
              <a:t>Determine the probability distribution of each variable</a:t>
            </a:r>
          </a:p>
          <a:p>
            <a:pPr marL="514350" indent="-514350">
              <a:buFont typeface="+mj-lt"/>
              <a:buAutoNum type="arabicPeriod"/>
            </a:pPr>
            <a:r>
              <a:rPr lang="en-US" dirty="0"/>
              <a:t>For each variable, select a random value based on the probability distribution</a:t>
            </a:r>
          </a:p>
          <a:p>
            <a:pPr marL="514350" indent="-514350">
              <a:buFont typeface="+mj-lt"/>
              <a:buAutoNum type="arabicPeriod"/>
            </a:pPr>
            <a:r>
              <a:rPr lang="en-US" dirty="0"/>
              <a:t>Run a deterministic analysis or one pass through the model</a:t>
            </a:r>
          </a:p>
          <a:p>
            <a:pPr marL="514350" indent="-514350">
              <a:buFont typeface="+mj-lt"/>
              <a:buAutoNum type="arabicPeriod"/>
            </a:pPr>
            <a:r>
              <a:rPr lang="en-US" dirty="0"/>
              <a:t>Repeat steps 3 and 4 many times to obtain the probability distribution of the model’s results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50</a:t>
            </a:fld>
            <a:endParaRPr lang="en-US"/>
          </a:p>
        </p:txBody>
      </p:sp>
    </p:spTree>
    <p:extLst>
      <p:ext uri="{BB962C8B-B14F-4D97-AF65-F5344CB8AC3E}">
        <p14:creationId xmlns:p14="http://schemas.microsoft.com/office/powerpoint/2010/main" val="1617457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Monte Carlo Simulation Results for Project Schedule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51</a:t>
            </a:fld>
            <a:endParaRPr lang="en-US"/>
          </a:p>
        </p:txBody>
      </p:sp>
      <p:pic>
        <p:nvPicPr>
          <p:cNvPr id="5" name="Picture 6" descr="86921_11_F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4676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Right?</a:t>
            </a:r>
          </a:p>
        </p:txBody>
      </p:sp>
      <p:sp>
        <p:nvSpPr>
          <p:cNvPr id="3" name="Content Placeholder 2"/>
          <p:cNvSpPr>
            <a:spLocks noGrp="1"/>
          </p:cNvSpPr>
          <p:nvPr>
            <p:ph idx="1"/>
          </p:nvPr>
        </p:nvSpPr>
        <p:spPr/>
        <p:txBody>
          <a:bodyPr/>
          <a:lstStyle/>
          <a:p>
            <a:r>
              <a:rPr lang="en-US" dirty="0"/>
              <a:t>A large aerospace company used Monte Carlo simulation to help quantify risks on several advanced-design engineering projects, such as the National Aerospace Plan (NASP)</a:t>
            </a:r>
          </a:p>
          <a:p>
            <a:r>
              <a:rPr lang="en-US" dirty="0"/>
              <a:t>The results of the simulation were used to determine how the company would invest its internal research and development funds</a:t>
            </a:r>
          </a:p>
          <a:p>
            <a:r>
              <a:rPr lang="en-US" dirty="0"/>
              <a:t>See text for examples of how General Motors, Eli Lily, and Proctor &amp; Gamble use simulation software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52</a:t>
            </a:fld>
            <a:endParaRPr lang="en-US"/>
          </a:p>
        </p:txBody>
      </p:sp>
    </p:spTree>
    <p:extLst>
      <p:ext uri="{BB962C8B-B14F-4D97-AF65-F5344CB8AC3E}">
        <p14:creationId xmlns:p14="http://schemas.microsoft.com/office/powerpoint/2010/main" val="21416370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Analysis</a:t>
            </a:r>
          </a:p>
        </p:txBody>
      </p:sp>
      <p:sp>
        <p:nvSpPr>
          <p:cNvPr id="3" name="Content Placeholder 2"/>
          <p:cNvSpPr>
            <a:spLocks noGrp="1"/>
          </p:cNvSpPr>
          <p:nvPr>
            <p:ph idx="1"/>
          </p:nvPr>
        </p:nvSpPr>
        <p:spPr/>
        <p:txBody>
          <a:bodyPr/>
          <a:lstStyle/>
          <a:p>
            <a:r>
              <a:rPr lang="en-US" dirty="0"/>
              <a:t>Sensitivity analysis is a technique used to show the effects of changing one or more variables on an outcome</a:t>
            </a:r>
          </a:p>
          <a:p>
            <a:r>
              <a:rPr lang="en-US" dirty="0"/>
              <a:t>For example, many people use it to determine what the monthly payments for a loan will be given different interest rates or periods of the loan, or for determining break-even points based on different assumptions</a:t>
            </a:r>
          </a:p>
          <a:p>
            <a:r>
              <a:rPr lang="en-US" dirty="0"/>
              <a:t>Spreadsheet software, such as Excel, is a common tool for performing sensitivity analysis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53</a:t>
            </a:fld>
            <a:endParaRPr lang="en-US"/>
          </a:p>
        </p:txBody>
      </p:sp>
    </p:spTree>
    <p:extLst>
      <p:ext uri="{BB962C8B-B14F-4D97-AF65-F5344CB8AC3E}">
        <p14:creationId xmlns:p14="http://schemas.microsoft.com/office/powerpoint/2010/main" val="79693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Sensitivity Analysis for Determining Break-Even Point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54</a:t>
            </a:fld>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14450"/>
            <a:ext cx="68564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5565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Risk Responses</a:t>
            </a:r>
          </a:p>
        </p:txBody>
      </p:sp>
      <p:sp>
        <p:nvSpPr>
          <p:cNvPr id="3" name="Content Placeholder 2"/>
          <p:cNvSpPr>
            <a:spLocks noGrp="1"/>
          </p:cNvSpPr>
          <p:nvPr>
            <p:ph idx="1"/>
          </p:nvPr>
        </p:nvSpPr>
        <p:spPr/>
        <p:txBody>
          <a:bodyPr/>
          <a:lstStyle/>
          <a:p>
            <a:r>
              <a:rPr lang="en-US" dirty="0"/>
              <a:t>After identifying and quantifying risks, you must decide how to respond to them</a:t>
            </a:r>
          </a:p>
          <a:p>
            <a:r>
              <a:rPr lang="en-US" dirty="0"/>
              <a:t>Four main response strategies for negative risks</a:t>
            </a:r>
          </a:p>
          <a:p>
            <a:pPr lvl="1"/>
            <a:r>
              <a:rPr lang="en-US" dirty="0"/>
              <a:t>Risk avoidance</a:t>
            </a:r>
          </a:p>
          <a:p>
            <a:pPr lvl="1"/>
            <a:r>
              <a:rPr lang="en-US" dirty="0"/>
              <a:t>Risk acceptance</a:t>
            </a:r>
          </a:p>
          <a:p>
            <a:pPr lvl="1"/>
            <a:r>
              <a:rPr lang="en-US" dirty="0"/>
              <a:t>Risk transference</a:t>
            </a:r>
          </a:p>
          <a:p>
            <a:pPr lvl="1"/>
            <a:r>
              <a:rPr lang="en-US" dirty="0"/>
              <a:t>Risk mitigation</a:t>
            </a:r>
          </a:p>
        </p:txBody>
      </p:sp>
      <p:sp>
        <p:nvSpPr>
          <p:cNvPr id="4" name="Slide Number Placeholder 3"/>
          <p:cNvSpPr>
            <a:spLocks noGrp="1"/>
          </p:cNvSpPr>
          <p:nvPr>
            <p:ph type="sldNum" sz="quarter" idx="12"/>
          </p:nvPr>
        </p:nvSpPr>
        <p:spPr/>
        <p:txBody>
          <a:bodyPr/>
          <a:lstStyle/>
          <a:p>
            <a:fld id="{C546E0E4-908A-4724-B308-E4F6AE4FA0DD}" type="slidenum">
              <a:rPr lang="en-US" smtClean="0"/>
              <a:pPr/>
              <a:t>55</a:t>
            </a:fld>
            <a:endParaRPr lang="en-US"/>
          </a:p>
        </p:txBody>
      </p:sp>
    </p:spTree>
    <p:extLst>
      <p:ext uri="{BB962C8B-B14F-4D97-AF65-F5344CB8AC3E}">
        <p14:creationId xmlns:p14="http://schemas.microsoft.com/office/powerpoint/2010/main" val="1289163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Risk Mitigation Strategies for Technical, Cost, and Schedule Risks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56</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755944"/>
            <a:ext cx="876300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395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 Strategies for Positive Risks</a:t>
            </a:r>
          </a:p>
        </p:txBody>
      </p:sp>
      <p:sp>
        <p:nvSpPr>
          <p:cNvPr id="3" name="Content Placeholder 2"/>
          <p:cNvSpPr>
            <a:spLocks noGrp="1"/>
          </p:cNvSpPr>
          <p:nvPr>
            <p:ph idx="1"/>
          </p:nvPr>
        </p:nvSpPr>
        <p:spPr/>
        <p:txBody>
          <a:bodyPr/>
          <a:lstStyle/>
          <a:p>
            <a:r>
              <a:rPr lang="en-US" dirty="0"/>
              <a:t>Risk exploitation</a:t>
            </a:r>
          </a:p>
          <a:p>
            <a:r>
              <a:rPr lang="en-US" dirty="0"/>
              <a:t>Risk sharing</a:t>
            </a:r>
          </a:p>
          <a:p>
            <a:r>
              <a:rPr lang="en-US" dirty="0"/>
              <a:t>Risk enhancement</a:t>
            </a:r>
          </a:p>
          <a:p>
            <a:r>
              <a:rPr lang="en-US" dirty="0"/>
              <a:t>Risk acceptance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57</a:t>
            </a:fld>
            <a:endParaRPr lang="en-US"/>
          </a:p>
        </p:txBody>
      </p:sp>
    </p:spTree>
    <p:extLst>
      <p:ext uri="{BB962C8B-B14F-4D97-AF65-F5344CB8AC3E}">
        <p14:creationId xmlns:p14="http://schemas.microsoft.com/office/powerpoint/2010/main" val="19087068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and Secondary Risks</a:t>
            </a:r>
          </a:p>
        </p:txBody>
      </p:sp>
      <p:sp>
        <p:nvSpPr>
          <p:cNvPr id="3" name="Content Placeholder 2"/>
          <p:cNvSpPr>
            <a:spLocks noGrp="1"/>
          </p:cNvSpPr>
          <p:nvPr>
            <p:ph idx="1"/>
          </p:nvPr>
        </p:nvSpPr>
        <p:spPr/>
        <p:txBody>
          <a:bodyPr/>
          <a:lstStyle/>
          <a:p>
            <a:r>
              <a:rPr lang="en-US" dirty="0"/>
              <a:t>It’s also important to identify residual and secondary risks</a:t>
            </a:r>
          </a:p>
          <a:p>
            <a:r>
              <a:rPr lang="en-US" dirty="0"/>
              <a:t>Residual risks are risks that remain after all of the response strategies have been implemented</a:t>
            </a:r>
          </a:p>
          <a:p>
            <a:r>
              <a:rPr lang="en-US" dirty="0"/>
              <a:t>Secondary risks are a direct result of implementing a risk response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58</a:t>
            </a:fld>
            <a:endParaRPr lang="en-US"/>
          </a:p>
        </p:txBody>
      </p:sp>
    </p:spTree>
    <p:extLst>
      <p:ext uri="{BB962C8B-B14F-4D97-AF65-F5344CB8AC3E}">
        <p14:creationId xmlns:p14="http://schemas.microsoft.com/office/powerpoint/2010/main" val="29522420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Controlling Risks</a:t>
            </a:r>
          </a:p>
        </p:txBody>
      </p:sp>
      <p:sp>
        <p:nvSpPr>
          <p:cNvPr id="3" name="Content Placeholder 2"/>
          <p:cNvSpPr>
            <a:spLocks noGrp="1"/>
          </p:cNvSpPr>
          <p:nvPr>
            <p:ph idx="1"/>
          </p:nvPr>
        </p:nvSpPr>
        <p:spPr/>
        <p:txBody>
          <a:bodyPr>
            <a:normAutofit/>
          </a:bodyPr>
          <a:lstStyle/>
          <a:p>
            <a:r>
              <a:rPr lang="en-US" dirty="0"/>
              <a:t>Involves executing the risk management process to respond to risk events</a:t>
            </a:r>
          </a:p>
          <a:p>
            <a:r>
              <a:rPr lang="en-US" dirty="0"/>
              <a:t>Workarounds are unplanned responses to risk events that must be done when there are no contingency plans</a:t>
            </a:r>
          </a:p>
          <a:p>
            <a:r>
              <a:rPr lang="en-US" dirty="0"/>
              <a:t>Main outputs of risk monitoring and control are:</a:t>
            </a:r>
          </a:p>
          <a:p>
            <a:pPr lvl="1"/>
            <a:r>
              <a:rPr lang="en-US" dirty="0"/>
              <a:t>Risk register updates</a:t>
            </a:r>
          </a:p>
          <a:p>
            <a:pPr lvl="1"/>
            <a:r>
              <a:rPr lang="en-US" dirty="0"/>
              <a:t>Organizational process assets updates</a:t>
            </a:r>
          </a:p>
          <a:p>
            <a:pPr lvl="1"/>
            <a:r>
              <a:rPr lang="en-US" dirty="0"/>
              <a:t>Change requests</a:t>
            </a:r>
          </a:p>
          <a:p>
            <a:pPr lvl="1"/>
            <a:r>
              <a:rPr lang="en-US" dirty="0"/>
              <a:t>Updates to the project management plan and other project documents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59</a:t>
            </a:fld>
            <a:endParaRPr lang="en-US"/>
          </a:p>
        </p:txBody>
      </p:sp>
    </p:spTree>
    <p:extLst>
      <p:ext uri="{BB962C8B-B14F-4D97-AF65-F5344CB8AC3E}">
        <p14:creationId xmlns:p14="http://schemas.microsoft.com/office/powerpoint/2010/main" val="3319625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Explain the quantitative risk analysis process and how to apply decision trees, simulation, and sensitivity analysis to quantify risks</a:t>
            </a:r>
          </a:p>
          <a:p>
            <a:r>
              <a:rPr lang="en-US" dirty="0"/>
              <a:t>Provide examples of using different risk response planning strategies to address both negative and positive risks</a:t>
            </a:r>
          </a:p>
          <a:p>
            <a:r>
              <a:rPr lang="en-US" dirty="0"/>
              <a:t>Discuss what is involved in monitoring and controlling risks</a:t>
            </a:r>
          </a:p>
          <a:p>
            <a:r>
              <a:rPr lang="en-US" dirty="0"/>
              <a:t>Describe how software can assist in project risk management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1055416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Software to Assist in Project Risk Management</a:t>
            </a:r>
          </a:p>
        </p:txBody>
      </p:sp>
      <p:sp>
        <p:nvSpPr>
          <p:cNvPr id="3" name="Content Placeholder 2"/>
          <p:cNvSpPr>
            <a:spLocks noGrp="1"/>
          </p:cNvSpPr>
          <p:nvPr>
            <p:ph idx="1"/>
          </p:nvPr>
        </p:nvSpPr>
        <p:spPr/>
        <p:txBody>
          <a:bodyPr/>
          <a:lstStyle/>
          <a:p>
            <a:r>
              <a:rPr lang="en-US" dirty="0"/>
              <a:t>Risk registers can be created in a simple Word or Excel file or as part of a database</a:t>
            </a:r>
          </a:p>
          <a:p>
            <a:r>
              <a:rPr lang="en-US" dirty="0"/>
              <a:t>More sophisticated risk management software, such as Monte Carlo simulation tools, help in analyzing project risks</a:t>
            </a:r>
          </a:p>
          <a:p>
            <a:r>
              <a:rPr lang="en-US" dirty="0"/>
              <a:t>You can purchase add-ons for Excel and Project 2007 to perform simulations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60</a:t>
            </a:fld>
            <a:endParaRPr lang="en-US"/>
          </a:p>
        </p:txBody>
      </p:sp>
    </p:spTree>
    <p:extLst>
      <p:ext uri="{BB962C8B-B14F-4D97-AF65-F5344CB8AC3E}">
        <p14:creationId xmlns:p14="http://schemas.microsoft.com/office/powerpoint/2010/main" val="33749597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of Good Project Risk Management</a:t>
            </a:r>
          </a:p>
        </p:txBody>
      </p:sp>
      <p:sp>
        <p:nvSpPr>
          <p:cNvPr id="3" name="Content Placeholder 2"/>
          <p:cNvSpPr>
            <a:spLocks noGrp="1"/>
          </p:cNvSpPr>
          <p:nvPr>
            <p:ph idx="1"/>
          </p:nvPr>
        </p:nvSpPr>
        <p:spPr/>
        <p:txBody>
          <a:bodyPr/>
          <a:lstStyle/>
          <a:p>
            <a:r>
              <a:rPr lang="en-US" dirty="0"/>
              <a:t>Unlike crisis management, good project risk management often goes unnoticed</a:t>
            </a:r>
          </a:p>
          <a:p>
            <a:r>
              <a:rPr lang="en-US" dirty="0"/>
              <a:t>Well-run projects appear to be almost effortless, but a lot of work goes into running a project well</a:t>
            </a:r>
          </a:p>
          <a:p>
            <a:r>
              <a:rPr lang="en-US" dirty="0"/>
              <a:t>Project managers should strive to make their jobs look easy to reflect the results of well-run projects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61</a:t>
            </a:fld>
            <a:endParaRPr lang="en-US"/>
          </a:p>
        </p:txBody>
      </p:sp>
    </p:spTree>
    <p:extLst>
      <p:ext uri="{BB962C8B-B14F-4D97-AF65-F5344CB8AC3E}">
        <p14:creationId xmlns:p14="http://schemas.microsoft.com/office/powerpoint/2010/main" val="1761840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Project risk management is the art and science of identifying, analyzing, and responding to risk throughout the life of a project and in the best interests of meeting project objectives</a:t>
            </a:r>
          </a:p>
          <a:p>
            <a:r>
              <a:rPr lang="en-US" dirty="0"/>
              <a:t>Main processes include:</a:t>
            </a:r>
          </a:p>
          <a:p>
            <a:pPr marL="914400" lvl="1" indent="-457200">
              <a:buFont typeface="+mj-lt"/>
              <a:buAutoNum type="arabicPeriod"/>
            </a:pPr>
            <a:r>
              <a:rPr lang="en-US" dirty="0"/>
              <a:t>Plan risk management</a:t>
            </a:r>
          </a:p>
          <a:p>
            <a:pPr marL="914400" lvl="1" indent="-457200">
              <a:buFont typeface="+mj-lt"/>
              <a:buAutoNum type="arabicPeriod"/>
            </a:pPr>
            <a:r>
              <a:rPr lang="en-US" dirty="0"/>
              <a:t>Identify risks</a:t>
            </a:r>
          </a:p>
          <a:p>
            <a:pPr marL="914400" lvl="1" indent="-457200">
              <a:buFont typeface="+mj-lt"/>
              <a:buAutoNum type="arabicPeriod"/>
            </a:pPr>
            <a:r>
              <a:rPr lang="en-US" dirty="0"/>
              <a:t>Perform qualitative risk analysis</a:t>
            </a:r>
          </a:p>
          <a:p>
            <a:pPr marL="914400" lvl="1" indent="-457200">
              <a:buFont typeface="+mj-lt"/>
              <a:buAutoNum type="arabicPeriod"/>
            </a:pPr>
            <a:r>
              <a:rPr lang="en-US" dirty="0"/>
              <a:t>Perform quantitative risk analysis</a:t>
            </a:r>
          </a:p>
          <a:p>
            <a:pPr marL="914400" lvl="1" indent="-457200">
              <a:buFont typeface="+mj-lt"/>
              <a:buAutoNum type="arabicPeriod"/>
            </a:pPr>
            <a:r>
              <a:rPr lang="en-US" dirty="0"/>
              <a:t>Plan risk responses</a:t>
            </a:r>
          </a:p>
          <a:p>
            <a:pPr marL="914400" lvl="1" indent="-457200">
              <a:buFont typeface="+mj-lt"/>
              <a:buAutoNum type="arabicPeriod"/>
            </a:pPr>
            <a:r>
              <a:rPr lang="en-US" dirty="0"/>
              <a:t>Monitor and control risks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62</a:t>
            </a:fld>
            <a:endParaRPr lang="en-US"/>
          </a:p>
        </p:txBody>
      </p:sp>
    </p:spTree>
    <p:extLst>
      <p:ext uri="{BB962C8B-B14F-4D97-AF65-F5344CB8AC3E}">
        <p14:creationId xmlns:p14="http://schemas.microsoft.com/office/powerpoint/2010/main" val="18092473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Kathy </a:t>
            </a:r>
            <a:r>
              <a:rPr lang="en-US" dirty="0" err="1" smtClean="0"/>
              <a:t>Schwalbe</a:t>
            </a:r>
            <a:r>
              <a:rPr lang="en-US" dirty="0" smtClean="0"/>
              <a:t>, </a:t>
            </a:r>
            <a:r>
              <a:rPr lang="en-US" dirty="0" smtClean="0">
                <a:solidFill>
                  <a:srgbClr val="C00000"/>
                </a:solidFill>
              </a:rPr>
              <a:t>Managing Information Technology Projects 6</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Course Technology, </a:t>
            </a:r>
            <a:r>
              <a:rPr lang="en-US" i="1" dirty="0" err="1" smtClean="0"/>
              <a:t>Cengage</a:t>
            </a:r>
            <a:r>
              <a:rPr lang="en-US" i="1" dirty="0" smtClean="0"/>
              <a:t> Learning</a:t>
            </a:r>
            <a:r>
              <a:rPr lang="en-US" dirty="0" smtClean="0"/>
              <a:t>, 2010</a:t>
            </a:r>
          </a:p>
          <a:p>
            <a:pPr marL="514350" indent="-514350">
              <a:buFont typeface="+mj-lt"/>
              <a:buAutoNum type="arabicPeriod"/>
            </a:pPr>
            <a:r>
              <a:rPr lang="en-US" dirty="0" smtClean="0"/>
              <a:t>A Guide to the Project Management Body of Knowledge: </a:t>
            </a:r>
            <a:r>
              <a:rPr lang="en-US" dirty="0" smtClean="0">
                <a:solidFill>
                  <a:srgbClr val="C00000"/>
                </a:solidFill>
              </a:rPr>
              <a:t>PMBOK Guide 4</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Project Management Institute</a:t>
            </a:r>
            <a:r>
              <a:rPr lang="en-US" dirty="0" smtClean="0"/>
              <a:t>, 2008</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63</a:t>
            </a:fld>
            <a:endParaRPr lang="en-US"/>
          </a:p>
        </p:txBody>
      </p:sp>
    </p:spTree>
    <p:extLst>
      <p:ext uri="{BB962C8B-B14F-4D97-AF65-F5344CB8AC3E}">
        <p14:creationId xmlns:p14="http://schemas.microsoft.com/office/powerpoint/2010/main" val="133323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Project Risk Management</a:t>
            </a:r>
          </a:p>
        </p:txBody>
      </p:sp>
      <p:sp>
        <p:nvSpPr>
          <p:cNvPr id="3" name="Content Placeholder 2"/>
          <p:cNvSpPr>
            <a:spLocks noGrp="1"/>
          </p:cNvSpPr>
          <p:nvPr>
            <p:ph idx="1"/>
          </p:nvPr>
        </p:nvSpPr>
        <p:spPr/>
        <p:txBody>
          <a:bodyPr/>
          <a:lstStyle/>
          <a:p>
            <a:r>
              <a:rPr lang="en-US" dirty="0"/>
              <a:t>Project risk management is the art and science of identifying, analyzing, and responding to risk throughout the life of a project and in the best interests of meeting project objectives</a:t>
            </a:r>
          </a:p>
          <a:p>
            <a:r>
              <a:rPr lang="en-US" dirty="0"/>
              <a:t>Risk management is often overlooked in projects, but it can help improve project success by helping select good projects, determining project scope, and developing realistic estimates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758003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Shows Need to Improve Project Risk Management</a:t>
            </a:r>
          </a:p>
        </p:txBody>
      </p:sp>
      <p:sp>
        <p:nvSpPr>
          <p:cNvPr id="3" name="Content Placeholder 2"/>
          <p:cNvSpPr>
            <a:spLocks noGrp="1"/>
          </p:cNvSpPr>
          <p:nvPr>
            <p:ph idx="1"/>
          </p:nvPr>
        </p:nvSpPr>
        <p:spPr/>
        <p:txBody>
          <a:bodyPr/>
          <a:lstStyle/>
          <a:p>
            <a:r>
              <a:rPr lang="en-US" dirty="0"/>
              <a:t>Study by </a:t>
            </a:r>
            <a:r>
              <a:rPr lang="en-US" dirty="0" err="1"/>
              <a:t>Ibbs</a:t>
            </a:r>
            <a:r>
              <a:rPr lang="en-US" dirty="0"/>
              <a:t> and </a:t>
            </a:r>
            <a:r>
              <a:rPr lang="en-US" dirty="0" err="1"/>
              <a:t>Kwak</a:t>
            </a:r>
            <a:r>
              <a:rPr lang="en-US" dirty="0"/>
              <a:t> shows risk has the lowest maturity rating of all knowledge areas</a:t>
            </a:r>
          </a:p>
          <a:p>
            <a:r>
              <a:rPr lang="en-US" dirty="0"/>
              <a:t>A similar survey was completed with software development companies in Mauritius, South Africa in 2003, and risk management also had the lowest maturity</a:t>
            </a:r>
          </a:p>
          <a:p>
            <a:r>
              <a:rPr lang="en-US" dirty="0"/>
              <a:t>KLCI study shows the benefits of following good software risk management practices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14943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Maturity by Industry Group and Knowledge Area*</a:t>
            </a:r>
          </a:p>
        </p:txBody>
      </p:sp>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sp>
        <p:nvSpPr>
          <p:cNvPr id="5" name="Rectangle 4"/>
          <p:cNvSpPr>
            <a:spLocks noChangeArrowheads="1"/>
          </p:cNvSpPr>
          <p:nvPr/>
        </p:nvSpPr>
        <p:spPr bwMode="auto">
          <a:xfrm>
            <a:off x="457200" y="1607820"/>
            <a:ext cx="805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1600" b="1" dirty="0">
                <a:cs typeface="Times New Roman" panose="02020603050405020304" pitchFamily="18" charset="0"/>
              </a:rPr>
              <a:t>KEY: 1 = LOWEST MATURITY RATING   	5 = HIGHEST MATURITY RATING</a:t>
            </a:r>
            <a:endParaRPr lang="en-US" sz="3200" dirty="0"/>
          </a:p>
        </p:txBody>
      </p:sp>
      <p:graphicFrame>
        <p:nvGraphicFramePr>
          <p:cNvPr id="6" name="Group 313"/>
          <p:cNvGraphicFramePr>
            <a:graphicFrameLocks noGrp="1"/>
          </p:cNvGraphicFramePr>
          <p:nvPr>
            <p:extLst>
              <p:ext uri="{D42A27DB-BD31-4B8C-83A1-F6EECF244321}">
                <p14:modId xmlns:p14="http://schemas.microsoft.com/office/powerpoint/2010/main" val="4206995470"/>
              </p:ext>
            </p:extLst>
          </p:nvPr>
        </p:nvGraphicFramePr>
        <p:xfrm>
          <a:off x="457200" y="2142808"/>
          <a:ext cx="8194675" cy="3503615"/>
        </p:xfrm>
        <a:graphic>
          <a:graphicData uri="http://schemas.openxmlformats.org/drawingml/2006/table">
            <a:tbl>
              <a:tblPr/>
              <a:tblGrid>
                <a:gridCol w="1600200"/>
                <a:gridCol w="1447800"/>
                <a:gridCol w="2033588"/>
                <a:gridCol w="1143000"/>
                <a:gridCol w="1970087"/>
              </a:tblGrid>
              <a:tr h="579437">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endParaRPr kumimoji="0" lang="en-US" sz="1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Knowledge Area</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Engineering/ Construction</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Telecommunications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Information Systems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Hi-Tech Manufacturing</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Scope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Time</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Cost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3.74</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3.97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Quality</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3.22</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7">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Human Resources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3.18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Communications</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3.53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3.48</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1" u="none" strike="noStrike" cap="none" normalizeH="0" baseline="0" dirty="0" smtClean="0">
                          <a:ln>
                            <a:noFill/>
                          </a:ln>
                          <a:solidFill>
                            <a:schemeClr val="tx1"/>
                          </a:solidFill>
                          <a:effectLst/>
                          <a:latin typeface="Times New Roman" pitchFamily="18" charset="0"/>
                          <a:cs typeface="Times New Roman" pitchFamily="18" charset="0"/>
                        </a:rPr>
                        <a:t>Risk</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2.87</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2.75</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2.76</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Procurement</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2.91</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666699"/>
                        </a:buClr>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3.33 </a:t>
                      </a: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99"/>
          <p:cNvSpPr>
            <a:spLocks noChangeArrowheads="1"/>
          </p:cNvSpPr>
          <p:nvPr/>
        </p:nvSpPr>
        <p:spPr bwMode="auto">
          <a:xfrm>
            <a:off x="457200" y="5722620"/>
            <a:ext cx="8216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sz="1800">
                <a:cs typeface="Times New Roman" panose="02020603050405020304" pitchFamily="18" charset="0"/>
              </a:rPr>
              <a:t>*Ibbs, C. William and Young Hoon Kwak. “Assessing Project Management Maturity,” </a:t>
            </a:r>
          </a:p>
          <a:p>
            <a:pPr eaLnBrk="1" hangingPunct="1"/>
            <a:r>
              <a:rPr lang="en-US" sz="1800" i="1">
                <a:cs typeface="Times New Roman" panose="02020603050405020304" pitchFamily="18" charset="0"/>
              </a:rPr>
              <a:t>Project Management Journal</a:t>
            </a:r>
            <a:r>
              <a:rPr lang="en-US" sz="1800">
                <a:cs typeface="Times New Roman" panose="02020603050405020304" pitchFamily="18" charset="0"/>
              </a:rPr>
              <a:t> (March 2000).</a:t>
            </a:r>
            <a:endParaRPr lang="en-US" sz="1800"/>
          </a:p>
        </p:txBody>
      </p:sp>
    </p:spTree>
    <p:extLst>
      <p:ext uri="{BB962C8B-B14F-4D97-AF65-F5344CB8AC3E}">
        <p14:creationId xmlns:p14="http://schemas.microsoft.com/office/powerpoint/2010/main" val="1198772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TotalTime>
  <Words>2767</Words>
  <Application>Microsoft Office PowerPoint</Application>
  <PresentationFormat>On-screen Show (4:3)</PresentationFormat>
  <Paragraphs>364</Paragraphs>
  <Slides>63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1" baseType="lpstr">
      <vt:lpstr>Arial</vt:lpstr>
      <vt:lpstr>Calibri</vt:lpstr>
      <vt:lpstr>Calibri Light</vt:lpstr>
      <vt:lpstr>Constantia</vt:lpstr>
      <vt:lpstr>Times New Roman</vt:lpstr>
      <vt:lpstr>Wingdings</vt:lpstr>
      <vt:lpstr>1_Office Theme</vt:lpstr>
      <vt:lpstr>Document</vt:lpstr>
      <vt:lpstr>Project Management</vt:lpstr>
      <vt:lpstr>Romi Satria Wahono</vt:lpstr>
      <vt:lpstr>Project Management Course Outline</vt:lpstr>
      <vt:lpstr>11. Project Risk Management</vt:lpstr>
      <vt:lpstr>Learning Objectives</vt:lpstr>
      <vt:lpstr>Learning Objectives</vt:lpstr>
      <vt:lpstr>The Importance of Project Risk Management</vt:lpstr>
      <vt:lpstr>Research Shows Need to Improve Project Risk Management</vt:lpstr>
      <vt:lpstr>Project Management Maturity by Industry Group and Knowledge Area*</vt:lpstr>
      <vt:lpstr>Benefits from Software Risk Management Practices*</vt:lpstr>
      <vt:lpstr>Media Snapshot</vt:lpstr>
      <vt:lpstr>Negative Risk</vt:lpstr>
      <vt:lpstr>Risk Can Be Positive</vt:lpstr>
      <vt:lpstr>Best Practice</vt:lpstr>
      <vt:lpstr>Risk Utility</vt:lpstr>
      <vt:lpstr>Risk Utility Function and Risk Preference</vt:lpstr>
      <vt:lpstr>Project Risk Management Processes</vt:lpstr>
      <vt:lpstr>Project Risk Management Processes (continued)</vt:lpstr>
      <vt:lpstr>Project Risk Management Summary</vt:lpstr>
      <vt:lpstr>Risk Management Planning</vt:lpstr>
      <vt:lpstr>Topics Addressed in a Risk Management Plan</vt:lpstr>
      <vt:lpstr>Contingency and Fallback Plans, Contingency Reserves</vt:lpstr>
      <vt:lpstr>Common Sources of Risk in Information Technology Projects</vt:lpstr>
      <vt:lpstr>Information Technology Success Potential Scoring Sheet</vt:lpstr>
      <vt:lpstr>Broad Categories of Risk</vt:lpstr>
      <vt:lpstr>What Went Wrong?</vt:lpstr>
      <vt:lpstr>Risk Breakdown Structure</vt:lpstr>
      <vt:lpstr>Sample Risk Breakdown Structure</vt:lpstr>
      <vt:lpstr>Potential Negative Risk Conditions Associated with Each Knowledge Area</vt:lpstr>
      <vt:lpstr>Identifying Risks</vt:lpstr>
      <vt:lpstr>Brainstorming</vt:lpstr>
      <vt:lpstr>Delphi Technique</vt:lpstr>
      <vt:lpstr>Interviewing</vt:lpstr>
      <vt:lpstr>SWOT Analysis</vt:lpstr>
      <vt:lpstr>Risk Register</vt:lpstr>
      <vt:lpstr>Risk Register Contents</vt:lpstr>
      <vt:lpstr>Risk Register Contents (continued)</vt:lpstr>
      <vt:lpstr>Sample Risk Register</vt:lpstr>
      <vt:lpstr>Performing Qualitative Risk Analysis</vt:lpstr>
      <vt:lpstr>Probability/Impact Matrix</vt:lpstr>
      <vt:lpstr>Sample Probability/Impact Matrix</vt:lpstr>
      <vt:lpstr>Chart Showing High-, Medium-, and Low-Risk Technologies</vt:lpstr>
      <vt:lpstr>Top Ten Risk Item Tracking</vt:lpstr>
      <vt:lpstr>Example of Top Ten Risk Item Tracking</vt:lpstr>
      <vt:lpstr>Watch List</vt:lpstr>
      <vt:lpstr>Performing Quantitative Risk Analysis</vt:lpstr>
      <vt:lpstr>Decision Trees and Expected Monetary Value (EMV)</vt:lpstr>
      <vt:lpstr>Expected Monetary Value (EMV) Example</vt:lpstr>
      <vt:lpstr>Simulation</vt:lpstr>
      <vt:lpstr>Steps of a Monte Carlo Analysis</vt:lpstr>
      <vt:lpstr>Sample Monte Carlo Simulation Results for Project Schedule</vt:lpstr>
      <vt:lpstr>What Went Right?</vt:lpstr>
      <vt:lpstr>Sensitivity Analysis</vt:lpstr>
      <vt:lpstr>Sample Sensitivity Analysis for Determining Break-Even Point</vt:lpstr>
      <vt:lpstr>Planning Risk Responses</vt:lpstr>
      <vt:lpstr>General Risk Mitigation Strategies for Technical, Cost, and Schedule Risks</vt:lpstr>
      <vt:lpstr>Response Strategies for Positive Risks</vt:lpstr>
      <vt:lpstr>Residual and Secondary Risks</vt:lpstr>
      <vt:lpstr>Monitoring and Controlling Risks</vt:lpstr>
      <vt:lpstr>Using Software to Assist in Project Risk Management</vt:lpstr>
      <vt:lpstr>Results of Good Project Risk Management</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175</cp:revision>
  <dcterms:created xsi:type="dcterms:W3CDTF">2013-03-15T17:55:11Z</dcterms:created>
  <dcterms:modified xsi:type="dcterms:W3CDTF">2013-07-28T14:21:19Z</dcterms:modified>
</cp:coreProperties>
</file>