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3"/>
  </p:notesMasterIdLst>
  <p:sldIdLst>
    <p:sldId id="313" r:id="rId2"/>
    <p:sldId id="257" r:id="rId3"/>
    <p:sldId id="261" r:id="rId4"/>
    <p:sldId id="314" r:id="rId5"/>
    <p:sldId id="315"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50" r:id="rId51"/>
    <p:sldId id="35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7/28/2013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t>2</a:t>
            </a:fld>
            <a:endParaRPr lang="en-US"/>
          </a:p>
        </p:txBody>
      </p:sp>
    </p:spTree>
    <p:extLst>
      <p:ext uri="{BB962C8B-B14F-4D97-AF65-F5344CB8AC3E}">
        <p14:creationId xmlns:p14="http://schemas.microsoft.com/office/powerpoint/2010/main" val="41066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072797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060310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41761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39383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lgn="l">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22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658883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2775788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6945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762504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929367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054350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85532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chemeClr val="bg1">
                    <a:lumMod val="65000"/>
                  </a:schemeClr>
                </a:solidFill>
              </a:rPr>
              <a:t>Project Management</a:t>
            </a:r>
          </a:p>
        </p:txBody>
      </p:sp>
      <p:sp>
        <p:nvSpPr>
          <p:cNvPr id="3" name="Subtitle 2"/>
          <p:cNvSpPr>
            <a:spLocks noGrp="1"/>
          </p:cNvSpPr>
          <p:nvPr>
            <p:ph type="subTitle" idx="1"/>
          </p:nvPr>
        </p:nvSpPr>
        <p:spPr>
          <a:xfrm>
            <a:off x="1143000" y="4686300"/>
            <a:ext cx="6858000" cy="1062990"/>
          </a:xfrm>
        </p:spPr>
        <p:txBody>
          <a:bodyPr/>
          <a:lstStyle/>
          <a:p>
            <a:r>
              <a:rPr lang="en-US" sz="2475" dirty="0">
                <a:solidFill>
                  <a:schemeClr val="tx1">
                    <a:lumMod val="65000"/>
                    <a:lumOff val="35000"/>
                  </a:schemeClr>
                </a:solidFill>
              </a:rPr>
              <a:t>Romi Satria Wahono</a:t>
            </a:r>
            <a:r>
              <a:rPr lang="en-US" sz="2400" dirty="0"/>
              <a:t/>
            </a:r>
            <a:br>
              <a:rPr lang="en-US" sz="2400" dirty="0"/>
            </a:br>
            <a:r>
              <a:rPr lang="en-US" sz="1725" dirty="0">
                <a:solidFill>
                  <a:schemeClr val="bg1">
                    <a:lumMod val="50000"/>
                  </a:schemeClr>
                </a:solidFill>
              </a:rPr>
              <a:t>romi@romisatriawahono.net</a:t>
            </a:r>
            <a:br>
              <a:rPr lang="en-US" sz="1725" dirty="0">
                <a:solidFill>
                  <a:schemeClr val="bg1">
                    <a:lumMod val="50000"/>
                  </a:schemeClr>
                </a:solidFill>
              </a:rPr>
            </a:br>
            <a:r>
              <a:rPr lang="en-US" sz="1725" dirty="0">
                <a:solidFill>
                  <a:schemeClr val="bg1">
                    <a:lumMod val="50000"/>
                  </a:schemeClr>
                </a:solidFill>
              </a:rPr>
              <a:t>http://romisatriawahono.net</a:t>
            </a:r>
            <a:endParaRPr lang="en-US" sz="1725" dirty="0"/>
          </a:p>
        </p:txBody>
      </p:sp>
      <p:sp>
        <p:nvSpPr>
          <p:cNvPr id="4" name="Rectangle 3"/>
          <p:cNvSpPr/>
          <p:nvPr/>
        </p:nvSpPr>
        <p:spPr>
          <a:xfrm>
            <a:off x="1143000" y="2831096"/>
            <a:ext cx="6858000" cy="1323439"/>
          </a:xfrm>
          <a:prstGeom prst="rect">
            <a:avLst/>
          </a:prstGeom>
        </p:spPr>
        <p:txBody>
          <a:bodyPr wrap="square" anchor="ctr">
            <a:spAutoFit/>
          </a:bodyPr>
          <a:lstStyle/>
          <a:p>
            <a:pPr algn="ctr"/>
            <a:r>
              <a:rPr lang="en-US" sz="4000" dirty="0" smtClean="0">
                <a:effectLst>
                  <a:outerShdw blurRad="38100" dist="38100" dir="2700000" algn="tl">
                    <a:srgbClr val="FFFFFF"/>
                  </a:outerShdw>
                </a:effectLst>
                <a:latin typeface="+mj-lt"/>
              </a:rPr>
              <a:t>101. </a:t>
            </a:r>
            <a:r>
              <a:rPr lang="en-US" sz="4000" dirty="0">
                <a:effectLst>
                  <a:outerShdw blurRad="38100" dist="38100" dir="2700000" algn="tl">
                    <a:srgbClr val="FFFFFF"/>
                  </a:outerShdw>
                </a:effectLst>
                <a:latin typeface="+mj-lt"/>
              </a:rPr>
              <a:t>Project </a:t>
            </a:r>
            <a:r>
              <a:rPr lang="en-US" sz="4000" dirty="0" smtClean="0">
                <a:effectLst>
                  <a:outerShdw blurRad="38100" dist="38100" dir="2700000" algn="tl">
                    <a:srgbClr val="FFFFFF"/>
                  </a:outerShdw>
                </a:effectLst>
                <a:latin typeface="+mj-lt"/>
              </a:rPr>
              <a:t>Communication </a:t>
            </a:r>
            <a:r>
              <a:rPr lang="en-US" sz="4000" dirty="0">
                <a:effectLst>
                  <a:outerShdw blurRad="38100" dist="38100" dir="2700000" algn="tl">
                    <a:srgbClr val="FFFFFF"/>
                  </a:outerShdw>
                </a:effectLst>
                <a:latin typeface="+mj-lt"/>
              </a:rPr>
              <a:t>Management</a:t>
            </a:r>
            <a:endParaRPr lang="en-US" sz="4000" dirty="0">
              <a:latin typeface="+mj-lt"/>
            </a:endParaRPr>
          </a:p>
        </p:txBody>
      </p:sp>
    </p:spTree>
    <p:extLst>
      <p:ext uri="{BB962C8B-B14F-4D97-AF65-F5344CB8AC3E}">
        <p14:creationId xmlns:p14="http://schemas.microsoft.com/office/powerpoint/2010/main" val="34165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Identifying </a:t>
            </a:r>
            <a:r>
              <a:rPr lang="en-US" dirty="0"/>
              <a:t>Stakeholders</a:t>
            </a:r>
          </a:p>
        </p:txBody>
      </p:sp>
      <p:sp>
        <p:nvSpPr>
          <p:cNvPr id="3" name="Content Placeholder 2"/>
          <p:cNvSpPr>
            <a:spLocks noGrp="1"/>
          </p:cNvSpPr>
          <p:nvPr>
            <p:ph idx="1"/>
          </p:nvPr>
        </p:nvSpPr>
        <p:spPr/>
        <p:txBody>
          <a:bodyPr>
            <a:normAutofit/>
          </a:bodyPr>
          <a:lstStyle/>
          <a:p>
            <a:r>
              <a:rPr lang="en-US" dirty="0"/>
              <a:t>Recall that the ultimate goal of project management is to meet or exceed stakeholder needs and expectations from a project, so you must first identify who your particular project stakeholders are</a:t>
            </a:r>
          </a:p>
          <a:p>
            <a:r>
              <a:rPr lang="en-US" dirty="0"/>
              <a:t>Two key outputs of this process include:</a:t>
            </a:r>
          </a:p>
          <a:p>
            <a:pPr marL="914400" lvl="1" indent="-457200">
              <a:buFont typeface="+mj-lt"/>
              <a:buAutoNum type="arabicPeriod"/>
            </a:pPr>
            <a:r>
              <a:rPr lang="en-US" dirty="0">
                <a:solidFill>
                  <a:srgbClr val="C00000"/>
                </a:solidFill>
              </a:rPr>
              <a:t>Stakeholder register</a:t>
            </a:r>
            <a:r>
              <a:rPr lang="en-US" dirty="0"/>
              <a:t>: a public document that includes details related to the identified project stakeholders (see Table 3-4 for an example)</a:t>
            </a:r>
          </a:p>
          <a:p>
            <a:pPr marL="914400" lvl="1" indent="-457200">
              <a:buFont typeface="+mj-lt"/>
              <a:buAutoNum type="arabicPeriod"/>
            </a:pPr>
            <a:r>
              <a:rPr lang="en-US" dirty="0">
                <a:solidFill>
                  <a:srgbClr val="C00000"/>
                </a:solidFill>
              </a:rPr>
              <a:t>Stakeholder management strategy</a:t>
            </a:r>
            <a:r>
              <a:rPr lang="en-US" dirty="0"/>
              <a:t>: an approach to help increase the support of stakeholders throughout the project; often includes sensitive information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10</a:t>
            </a:fld>
            <a:endParaRPr lang="en-US"/>
          </a:p>
        </p:txBody>
      </p:sp>
    </p:spTree>
    <p:extLst>
      <p:ext uri="{BB962C8B-B14F-4D97-AF65-F5344CB8AC3E}">
        <p14:creationId xmlns:p14="http://schemas.microsoft.com/office/powerpoint/2010/main" val="137895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Stakeholder Management Strategy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4999" r="22501" b="8000"/>
          <a:stretch>
            <a:fillRect/>
          </a:stretch>
        </p:blipFill>
        <p:spPr bwMode="auto">
          <a:xfrm>
            <a:off x="1816085" y="1171123"/>
            <a:ext cx="5511829" cy="5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830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Planning </a:t>
            </a:r>
            <a:r>
              <a:rPr lang="en-US" dirty="0"/>
              <a:t>Communications</a:t>
            </a:r>
          </a:p>
        </p:txBody>
      </p:sp>
      <p:sp>
        <p:nvSpPr>
          <p:cNvPr id="3" name="Content Placeholder 2"/>
          <p:cNvSpPr>
            <a:spLocks noGrp="1"/>
          </p:cNvSpPr>
          <p:nvPr>
            <p:ph idx="1"/>
          </p:nvPr>
        </p:nvSpPr>
        <p:spPr/>
        <p:txBody>
          <a:bodyPr>
            <a:normAutofit/>
          </a:bodyPr>
          <a:lstStyle/>
          <a:p>
            <a:r>
              <a:rPr lang="en-US" sz="3200" dirty="0"/>
              <a:t>Every project should include </a:t>
            </a:r>
            <a:r>
              <a:rPr lang="en-US" sz="3200" dirty="0">
                <a:solidFill>
                  <a:srgbClr val="C00000"/>
                </a:solidFill>
              </a:rPr>
              <a:t>some type of communications management plan</a:t>
            </a:r>
            <a:r>
              <a:rPr lang="en-US" sz="3200" dirty="0"/>
              <a:t>, a document that guides project communications</a:t>
            </a:r>
          </a:p>
          <a:p>
            <a:r>
              <a:rPr lang="en-US" sz="3200" dirty="0"/>
              <a:t>Creating a </a:t>
            </a:r>
            <a:r>
              <a:rPr lang="en-US" sz="3200" dirty="0">
                <a:solidFill>
                  <a:srgbClr val="C00000"/>
                </a:solidFill>
              </a:rPr>
              <a:t>stakeholder analysis </a:t>
            </a:r>
            <a:r>
              <a:rPr lang="en-US" sz="3200" dirty="0"/>
              <a:t>for project communications also aids in communications planning (see Table 10-2 for an example)</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262448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Stakeholder Analysis for Project Communications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13</a:t>
            </a:fld>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23125" t="28999" r="26875" b="13000"/>
          <a:stretch>
            <a:fillRect/>
          </a:stretch>
        </p:blipFill>
        <p:spPr bwMode="auto">
          <a:xfrm>
            <a:off x="1097280" y="1477511"/>
            <a:ext cx="7146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783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Communications Management</a:t>
            </a:r>
            <a:br>
              <a:rPr lang="en-US" dirty="0"/>
            </a:br>
            <a:r>
              <a:rPr lang="en-US" dirty="0"/>
              <a:t>Plan Contents</a:t>
            </a:r>
          </a:p>
        </p:txBody>
      </p:sp>
      <p:sp>
        <p:nvSpPr>
          <p:cNvPr id="3" name="Content Placeholder 2"/>
          <p:cNvSpPr>
            <a:spLocks noGrp="1"/>
          </p:cNvSpPr>
          <p:nvPr>
            <p:ph idx="1"/>
          </p:nvPr>
        </p:nvSpPr>
        <p:spPr/>
        <p:txBody>
          <a:bodyPr/>
          <a:lstStyle/>
          <a:p>
            <a:r>
              <a:rPr lang="en-US" dirty="0"/>
              <a:t>Stakeholder communications requirements</a:t>
            </a:r>
          </a:p>
          <a:p>
            <a:r>
              <a:rPr lang="en-US" dirty="0"/>
              <a:t>Information to be communicated, including format, content, and level of detail</a:t>
            </a:r>
          </a:p>
          <a:p>
            <a:r>
              <a:rPr lang="en-US" dirty="0"/>
              <a:t>The people who will receive the information and who will produce it</a:t>
            </a:r>
          </a:p>
          <a:p>
            <a:r>
              <a:rPr lang="en-US" dirty="0"/>
              <a:t>Suggested methods or technologies for conveying the information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14</a:t>
            </a:fld>
            <a:endParaRPr lang="en-US"/>
          </a:p>
        </p:txBody>
      </p:sp>
    </p:spTree>
    <p:extLst>
      <p:ext uri="{BB962C8B-B14F-4D97-AF65-F5344CB8AC3E}">
        <p14:creationId xmlns:p14="http://schemas.microsoft.com/office/powerpoint/2010/main" val="3130360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Communications Management</a:t>
            </a:r>
            <a:br>
              <a:rPr lang="fr-FR" dirty="0"/>
            </a:br>
            <a:r>
              <a:rPr lang="fr-FR" dirty="0"/>
              <a:t>Plan Contents (</a:t>
            </a:r>
            <a:r>
              <a:rPr lang="fr-FR" dirty="0" err="1"/>
              <a:t>continued</a:t>
            </a:r>
            <a:r>
              <a:rPr lang="fr-FR" dirty="0"/>
              <a:t>)</a:t>
            </a:r>
            <a:endParaRPr lang="en-US" dirty="0"/>
          </a:p>
        </p:txBody>
      </p:sp>
      <p:sp>
        <p:nvSpPr>
          <p:cNvPr id="3" name="Content Placeholder 2"/>
          <p:cNvSpPr>
            <a:spLocks noGrp="1"/>
          </p:cNvSpPr>
          <p:nvPr>
            <p:ph idx="1"/>
          </p:nvPr>
        </p:nvSpPr>
        <p:spPr/>
        <p:txBody>
          <a:bodyPr/>
          <a:lstStyle/>
          <a:p>
            <a:r>
              <a:rPr lang="en-US" dirty="0"/>
              <a:t>Frequency of communication</a:t>
            </a:r>
          </a:p>
          <a:p>
            <a:r>
              <a:rPr lang="en-US" dirty="0"/>
              <a:t>Escalation procedures for resolving issues</a:t>
            </a:r>
          </a:p>
          <a:p>
            <a:r>
              <a:rPr lang="en-US" dirty="0"/>
              <a:t>Revision procedures for updating the communications management plan</a:t>
            </a:r>
          </a:p>
          <a:p>
            <a:r>
              <a:rPr lang="en-US" dirty="0"/>
              <a:t>A glossary of common terminology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spTree>
    <p:extLst>
      <p:ext uri="{BB962C8B-B14F-4D97-AF65-F5344CB8AC3E}">
        <p14:creationId xmlns:p14="http://schemas.microsoft.com/office/powerpoint/2010/main" val="368243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Distributing </a:t>
            </a:r>
            <a:r>
              <a:rPr lang="en-US" dirty="0"/>
              <a:t>Information</a:t>
            </a:r>
          </a:p>
        </p:txBody>
      </p:sp>
      <p:sp>
        <p:nvSpPr>
          <p:cNvPr id="3" name="Content Placeholder 2"/>
          <p:cNvSpPr>
            <a:spLocks noGrp="1"/>
          </p:cNvSpPr>
          <p:nvPr>
            <p:ph idx="1"/>
          </p:nvPr>
        </p:nvSpPr>
        <p:spPr/>
        <p:txBody>
          <a:bodyPr>
            <a:normAutofit/>
          </a:bodyPr>
          <a:lstStyle/>
          <a:p>
            <a:r>
              <a:rPr lang="en-US" sz="3200" dirty="0"/>
              <a:t>Getting the </a:t>
            </a:r>
            <a:r>
              <a:rPr lang="en-US" sz="3200" dirty="0">
                <a:solidFill>
                  <a:srgbClr val="C00000"/>
                </a:solidFill>
              </a:rPr>
              <a:t>right information to the right people at the right time </a:t>
            </a:r>
            <a:r>
              <a:rPr lang="en-US" sz="3200" dirty="0"/>
              <a:t>and in a useful format is just as important as developing the information in the first place</a:t>
            </a:r>
          </a:p>
          <a:p>
            <a:r>
              <a:rPr lang="en-US" sz="3200" dirty="0"/>
              <a:t>Important considerations include:</a:t>
            </a:r>
          </a:p>
          <a:p>
            <a:pPr lvl="1"/>
            <a:r>
              <a:rPr lang="en-US" sz="2800" dirty="0"/>
              <a:t>Using technology to enhance information distribution</a:t>
            </a:r>
          </a:p>
          <a:p>
            <a:pPr lvl="1"/>
            <a:r>
              <a:rPr lang="en-US" sz="2800" dirty="0"/>
              <a:t>Formal and informal methods for distributing information</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16</a:t>
            </a:fld>
            <a:endParaRPr lang="en-US"/>
          </a:p>
        </p:txBody>
      </p:sp>
    </p:spTree>
    <p:extLst>
      <p:ext uri="{BB962C8B-B14F-4D97-AF65-F5344CB8AC3E}">
        <p14:creationId xmlns:p14="http://schemas.microsoft.com/office/powerpoint/2010/main" val="319975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normAutofit/>
          </a:bodyPr>
          <a:lstStyle/>
          <a:p>
            <a:r>
              <a:rPr lang="en-US" sz="3200" dirty="0"/>
              <a:t>Telecommunications throughout Asia were severely disrupted on December 26, 2006, after earthquakes off Taiwan damaged undersea cables, slowing Internet services and hindering financial transactions, particularly in the currency market </a:t>
            </a:r>
          </a:p>
          <a:p>
            <a:r>
              <a:rPr lang="en-US" sz="3200" dirty="0"/>
              <a:t>International telephone traffic was restricted from some countries, and Internet access slowed to a crawl</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2027010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Distributing Information in an Effective and Timely Manner</a:t>
            </a:r>
          </a:p>
        </p:txBody>
      </p:sp>
      <p:sp>
        <p:nvSpPr>
          <p:cNvPr id="3" name="Content Placeholder 2"/>
          <p:cNvSpPr>
            <a:spLocks noGrp="1"/>
          </p:cNvSpPr>
          <p:nvPr>
            <p:ph idx="1"/>
          </p:nvPr>
        </p:nvSpPr>
        <p:spPr/>
        <p:txBody>
          <a:bodyPr/>
          <a:lstStyle/>
          <a:p>
            <a:r>
              <a:rPr lang="en-US" dirty="0"/>
              <a:t>Don’t bury crucial information</a:t>
            </a:r>
          </a:p>
          <a:p>
            <a:r>
              <a:rPr lang="en-US" dirty="0"/>
              <a:t>Don’t be afraid to report bad information</a:t>
            </a:r>
          </a:p>
          <a:p>
            <a:r>
              <a:rPr lang="en-US" dirty="0"/>
              <a:t>Oral communication via meetings and informal talks helps bring important information—good and bad—out into the open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3884982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Face-to-Face Communication</a:t>
            </a:r>
          </a:p>
        </p:txBody>
      </p:sp>
      <p:sp>
        <p:nvSpPr>
          <p:cNvPr id="3" name="Content Placeholder 2"/>
          <p:cNvSpPr>
            <a:spLocks noGrp="1"/>
          </p:cNvSpPr>
          <p:nvPr>
            <p:ph idx="1"/>
          </p:nvPr>
        </p:nvSpPr>
        <p:spPr/>
        <p:txBody>
          <a:bodyPr>
            <a:normAutofit/>
          </a:bodyPr>
          <a:lstStyle/>
          <a:p>
            <a:r>
              <a:rPr lang="en-US" dirty="0"/>
              <a:t>Research says that in a face-to-face interaction:</a:t>
            </a:r>
          </a:p>
          <a:p>
            <a:pPr lvl="1"/>
            <a:r>
              <a:rPr lang="en-US" dirty="0"/>
              <a:t>58 percent of communication is through body language</a:t>
            </a:r>
          </a:p>
          <a:p>
            <a:pPr lvl="1"/>
            <a:r>
              <a:rPr lang="en-US" dirty="0"/>
              <a:t>35 percent of communication is through how the words are said</a:t>
            </a:r>
          </a:p>
          <a:p>
            <a:pPr lvl="1"/>
            <a:r>
              <a:rPr lang="en-US" dirty="0"/>
              <a:t>7 percent of communication is through the content or words that are spoken</a:t>
            </a:r>
          </a:p>
          <a:p>
            <a:r>
              <a:rPr lang="en-US" dirty="0"/>
              <a:t>Pay attention to more than just the actual words someone is saying</a:t>
            </a:r>
          </a:p>
          <a:p>
            <a:r>
              <a:rPr lang="en-US" dirty="0"/>
              <a:t>A person’s tone of voice and body language say a lot about how he or she really feels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spTree>
    <p:extLst>
      <p:ext uri="{BB962C8B-B14F-4D97-AF65-F5344CB8AC3E}">
        <p14:creationId xmlns:p14="http://schemas.microsoft.com/office/powerpoint/2010/main" val="132223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2</a:t>
            </a:fld>
            <a:endParaRPr lang="en-US"/>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347606" y="1020537"/>
            <a:ext cx="3208565" cy="4278086"/>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SD </a:t>
            </a:r>
            <a:r>
              <a:rPr lang="en-US" dirty="0" err="1" smtClean="0">
                <a:solidFill>
                  <a:srgbClr val="C00000"/>
                </a:solidFill>
              </a:rPr>
              <a:t>Sompok</a:t>
            </a:r>
            <a:r>
              <a:rPr lang="en-US" dirty="0" smtClean="0">
                <a:solidFill>
                  <a:srgbClr val="C00000"/>
                </a:solidFill>
              </a:rPr>
              <a:t> </a:t>
            </a:r>
            <a:r>
              <a:rPr lang="en-US" dirty="0" smtClean="0"/>
              <a:t>Semarang (1987)</a:t>
            </a:r>
          </a:p>
          <a:p>
            <a:r>
              <a:rPr lang="en-US" dirty="0" smtClean="0">
                <a:solidFill>
                  <a:srgbClr val="C00000"/>
                </a:solidFill>
              </a:rPr>
              <a:t>SMPN 8</a:t>
            </a:r>
            <a:r>
              <a:rPr lang="en-US" dirty="0" smtClean="0"/>
              <a:t> Semarang (1990)</a:t>
            </a:r>
          </a:p>
          <a:p>
            <a:r>
              <a:rPr lang="en-US" dirty="0" smtClean="0">
                <a:solidFill>
                  <a:srgbClr val="C00000"/>
                </a:solidFill>
              </a:rPr>
              <a:t>SMA </a:t>
            </a:r>
            <a:r>
              <a:rPr lang="en-US" dirty="0" err="1" smtClean="0">
                <a:solidFill>
                  <a:srgbClr val="C00000"/>
                </a:solidFill>
              </a:rPr>
              <a:t>Taruna</a:t>
            </a:r>
            <a:r>
              <a:rPr lang="en-US" dirty="0" smtClean="0">
                <a:solidFill>
                  <a:srgbClr val="C00000"/>
                </a:solidFill>
              </a:rPr>
              <a:t> Nusantara</a:t>
            </a:r>
            <a:r>
              <a:rPr lang="en-US" dirty="0" smtClean="0"/>
              <a:t>, </a:t>
            </a:r>
            <a:r>
              <a:rPr lang="en-US" dirty="0" err="1" smtClean="0"/>
              <a:t>Magelang</a:t>
            </a:r>
            <a:r>
              <a:rPr lang="en-US" dirty="0" smtClean="0"/>
              <a:t> (1993)</a:t>
            </a:r>
          </a:p>
          <a:p>
            <a:r>
              <a:rPr lang="en-US" dirty="0" err="1" smtClean="0"/>
              <a:t>B.Eng</a:t>
            </a:r>
            <a:r>
              <a:rPr lang="en-US" dirty="0" smtClean="0"/>
              <a:t>, </a:t>
            </a:r>
            <a:r>
              <a:rPr lang="en-US" dirty="0" err="1" smtClean="0"/>
              <a:t>M.Eng</a:t>
            </a:r>
            <a:r>
              <a:rPr lang="en-US" dirty="0" smtClean="0"/>
              <a:t> and </a:t>
            </a:r>
            <a:r>
              <a:rPr lang="en-US" dirty="0" err="1" smtClean="0"/>
              <a:t>Dr.Eng</a:t>
            </a:r>
            <a:r>
              <a:rPr lang="en-US" sz="1275" i="1" dirty="0"/>
              <a:t> (on-leave)</a:t>
            </a:r>
            <a:r>
              <a:rPr lang="en-US" dirty="0" smtClean="0"/>
              <a:t/>
            </a:r>
            <a:br>
              <a:rPr lang="en-US" dirty="0" smtClean="0"/>
            </a:br>
            <a:r>
              <a:rPr lang="en-US" dirty="0" smtClean="0"/>
              <a:t>Department of Computer Science</a:t>
            </a:r>
            <a:br>
              <a:rPr lang="en-US" dirty="0" smtClean="0"/>
            </a:br>
            <a:r>
              <a:rPr lang="en-US" dirty="0" smtClean="0">
                <a:solidFill>
                  <a:srgbClr val="C00000"/>
                </a:solidFill>
              </a:rPr>
              <a:t>Saitama University</a:t>
            </a:r>
            <a:r>
              <a:rPr lang="en-US" dirty="0" smtClean="0"/>
              <a:t>, Japan (1994-2004)</a:t>
            </a:r>
          </a:p>
          <a:p>
            <a:r>
              <a:rPr lang="en-US" dirty="0" smtClean="0"/>
              <a:t>Research Interests: </a:t>
            </a:r>
            <a:r>
              <a:rPr lang="en-US" dirty="0" smtClean="0">
                <a:solidFill>
                  <a:srgbClr val="C00000"/>
                </a:solidFill>
              </a:rPr>
              <a:t>Software Engineering </a:t>
            </a:r>
            <a:r>
              <a:rPr lang="en-US" dirty="0" smtClean="0"/>
              <a:t>and </a:t>
            </a:r>
            <a:br>
              <a:rPr lang="en-US" dirty="0" smtClean="0"/>
            </a:br>
            <a:r>
              <a:rPr lang="en-US" dirty="0" smtClean="0"/>
              <a:t>Intelligent Systems</a:t>
            </a:r>
          </a:p>
          <a:p>
            <a:r>
              <a:rPr lang="en-US" dirty="0" smtClean="0"/>
              <a:t>Founder </a:t>
            </a:r>
            <a:r>
              <a:rPr lang="en-US" dirty="0" err="1" smtClean="0">
                <a:solidFill>
                  <a:srgbClr val="C00000"/>
                </a:solidFill>
              </a:rPr>
              <a:t>IlmuKomputer.Com</a:t>
            </a:r>
            <a:r>
              <a:rPr lang="en-US" dirty="0" smtClean="0"/>
              <a:t> </a:t>
            </a:r>
          </a:p>
          <a:p>
            <a:r>
              <a:rPr lang="en-US" dirty="0" smtClean="0">
                <a:solidFill>
                  <a:srgbClr val="C00000"/>
                </a:solidFill>
              </a:rPr>
              <a:t>LIPI</a:t>
            </a:r>
            <a:r>
              <a:rPr lang="en-US" dirty="0" smtClean="0"/>
              <a:t> Researcher (2004-2007)</a:t>
            </a:r>
          </a:p>
          <a:p>
            <a:r>
              <a:rPr lang="en-US" dirty="0" smtClean="0"/>
              <a:t>Founder and CEO PT </a:t>
            </a:r>
            <a:r>
              <a:rPr lang="en-US" dirty="0" err="1" smtClean="0">
                <a:solidFill>
                  <a:srgbClr val="C00000"/>
                </a:solidFill>
              </a:rPr>
              <a:t>Brainmatics</a:t>
            </a:r>
            <a:r>
              <a:rPr lang="en-US" dirty="0" smtClean="0">
                <a:solidFill>
                  <a:srgbClr val="C00000"/>
                </a:solidFill>
              </a:rPr>
              <a:t> </a:t>
            </a:r>
            <a:r>
              <a:rPr lang="en-US" dirty="0" err="1" smtClean="0">
                <a:solidFill>
                  <a:srgbClr val="C00000"/>
                </a:solidFill>
              </a:rPr>
              <a:t>Cipta</a:t>
            </a:r>
            <a:r>
              <a:rPr lang="en-US" dirty="0" smtClean="0">
                <a:solidFill>
                  <a:srgbClr val="C00000"/>
                </a:solidFill>
              </a:rPr>
              <a:t> </a:t>
            </a:r>
            <a:r>
              <a:rPr lang="en-US" dirty="0" err="1" smtClean="0">
                <a:solidFill>
                  <a:srgbClr val="C00000"/>
                </a:solidFill>
              </a:rPr>
              <a:t>Informatika</a:t>
            </a:r>
            <a:endParaRPr lang="en-US" dirty="0" smtClean="0">
              <a:solidFill>
                <a:srgbClr val="C00000"/>
              </a:solidFill>
            </a:endParaRPr>
          </a:p>
        </p:txBody>
      </p:sp>
    </p:spTree>
    <p:extLst>
      <p:ext uri="{BB962C8B-B14F-4D97-AF65-F5344CB8AC3E}">
        <p14:creationId xmlns:p14="http://schemas.microsoft.com/office/powerpoint/2010/main" val="125488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Encouraging More Face-to-Face Interactions</a:t>
            </a:r>
          </a:p>
        </p:txBody>
      </p:sp>
      <p:sp>
        <p:nvSpPr>
          <p:cNvPr id="3" name="Content Placeholder 2"/>
          <p:cNvSpPr>
            <a:spLocks noGrp="1"/>
          </p:cNvSpPr>
          <p:nvPr>
            <p:ph idx="1"/>
          </p:nvPr>
        </p:nvSpPr>
        <p:spPr/>
        <p:txBody>
          <a:bodyPr/>
          <a:lstStyle/>
          <a:p>
            <a:r>
              <a:rPr lang="en-US" dirty="0"/>
              <a:t>Short, frequent meetings are often very effective in IT projects</a:t>
            </a:r>
          </a:p>
          <a:p>
            <a:r>
              <a:rPr lang="en-US" dirty="0"/>
              <a:t>Stand-up meetings force people to focus on what they really need to communicate</a:t>
            </a:r>
          </a:p>
          <a:p>
            <a:r>
              <a:rPr lang="en-US" dirty="0"/>
              <a:t>Some companies have policies preventing the use of e-mail between certain hours or even entire days of the week</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553490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Choice Table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06657"/>
            <a:ext cx="57150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9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Right?</a:t>
            </a:r>
          </a:p>
        </p:txBody>
      </p:sp>
      <p:sp>
        <p:nvSpPr>
          <p:cNvPr id="3" name="Content Placeholder 2"/>
          <p:cNvSpPr>
            <a:spLocks noGrp="1"/>
          </p:cNvSpPr>
          <p:nvPr>
            <p:ph idx="1"/>
          </p:nvPr>
        </p:nvSpPr>
        <p:spPr>
          <a:xfrm>
            <a:off x="628650" y="1529104"/>
            <a:ext cx="7886700" cy="5191736"/>
          </a:xfrm>
        </p:spPr>
        <p:txBody>
          <a:bodyPr>
            <a:normAutofit fontScale="85000" lnSpcReduction="20000"/>
          </a:bodyPr>
          <a:lstStyle/>
          <a:p>
            <a:r>
              <a:rPr lang="en-US" dirty="0"/>
              <a:t>Collaboration is a key driver of overall performance of companies around the world</a:t>
            </a:r>
          </a:p>
          <a:p>
            <a:r>
              <a:rPr lang="en-US" dirty="0"/>
              <a:t>Of all the collaboration technologies that were studied, three were more commonly present in high-performing companies than in low-performing ones: Web conferencing, audio conferencing, and meeting-scheduler technologies</a:t>
            </a:r>
          </a:p>
          <a:p>
            <a:r>
              <a:rPr lang="en-US" dirty="0"/>
              <a:t>“This study reveals a powerful new metric business leaders can use to more successfully manage their companies and achieve competitive advantage,” said Brian Cotton, a vice president at Frost &amp; Sullivan*</a:t>
            </a:r>
          </a:p>
          <a:p>
            <a:r>
              <a:rPr lang="en-US" dirty="0"/>
              <a:t>The study also showed that there are regional differences in how people in various countries prefer to communicate with one another </a:t>
            </a:r>
          </a:p>
          <a:p>
            <a:pPr marL="0" indent="0">
              <a:buNone/>
            </a:pPr>
            <a:endParaRPr lang="en-US" dirty="0" smtClean="0"/>
          </a:p>
          <a:p>
            <a:pPr marL="0" indent="0">
              <a:buNone/>
            </a:pPr>
            <a:r>
              <a:rPr lang="en-US" dirty="0" smtClean="0"/>
              <a:t>*</a:t>
            </a:r>
            <a:r>
              <a:rPr lang="en-US" dirty="0"/>
              <a:t>Frost &amp; Sullivan, “New Research Reveals Collaboration Is a Key Driver of Business          Performance Around the World,” Microsoft </a:t>
            </a:r>
            <a:r>
              <a:rPr lang="en-US" dirty="0" err="1"/>
              <a:t>PressPass</a:t>
            </a:r>
            <a:r>
              <a:rPr lang="en-US" dirty="0"/>
              <a:t> (June 5, 2006).</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22</a:t>
            </a:fld>
            <a:endParaRPr lang="en-US"/>
          </a:p>
        </p:txBody>
      </p:sp>
    </p:spTree>
    <p:extLst>
      <p:ext uri="{BB962C8B-B14F-4D97-AF65-F5344CB8AC3E}">
        <p14:creationId xmlns:p14="http://schemas.microsoft.com/office/powerpoint/2010/main" val="229730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Group and Individual Communication Needs</a:t>
            </a:r>
          </a:p>
        </p:txBody>
      </p:sp>
      <p:sp>
        <p:nvSpPr>
          <p:cNvPr id="3" name="Content Placeholder 2"/>
          <p:cNvSpPr>
            <a:spLocks noGrp="1"/>
          </p:cNvSpPr>
          <p:nvPr>
            <p:ph idx="1"/>
          </p:nvPr>
        </p:nvSpPr>
        <p:spPr/>
        <p:txBody>
          <a:bodyPr/>
          <a:lstStyle/>
          <a:p>
            <a:r>
              <a:rPr lang="en-US" dirty="0"/>
              <a:t>People are not interchangeable parts</a:t>
            </a:r>
          </a:p>
          <a:p>
            <a:r>
              <a:rPr lang="en-US" dirty="0"/>
              <a:t>As illustrated in Brooks’ book The Mythical Man-Month, you cannot assume that a task originally scheduled to take two months of one person’s time can be done in one month by two people</a:t>
            </a:r>
          </a:p>
          <a:p>
            <a:r>
              <a:rPr lang="en-US" dirty="0"/>
              <a:t>Nine women cannot produce a baby in one month!</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23</a:t>
            </a:fld>
            <a:endParaRPr lang="en-US"/>
          </a:p>
        </p:txBody>
      </p:sp>
    </p:spTree>
    <p:extLst>
      <p:ext uri="{BB962C8B-B14F-4D97-AF65-F5344CB8AC3E}">
        <p14:creationId xmlns:p14="http://schemas.microsoft.com/office/powerpoint/2010/main" val="145279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Preferences Affect Communication Needs</a:t>
            </a:r>
          </a:p>
        </p:txBody>
      </p:sp>
      <p:sp>
        <p:nvSpPr>
          <p:cNvPr id="3" name="Content Placeholder 2"/>
          <p:cNvSpPr>
            <a:spLocks noGrp="1"/>
          </p:cNvSpPr>
          <p:nvPr>
            <p:ph idx="1"/>
          </p:nvPr>
        </p:nvSpPr>
        <p:spPr/>
        <p:txBody>
          <a:bodyPr/>
          <a:lstStyle/>
          <a:p>
            <a:r>
              <a:rPr lang="en-US" dirty="0"/>
              <a:t>Introverts like more private communications, while extroverts like to discuss things in public</a:t>
            </a:r>
          </a:p>
          <a:p>
            <a:r>
              <a:rPr lang="en-US" dirty="0"/>
              <a:t>Intuitive people like to understand the big picture, while sensing people need step-by-step details</a:t>
            </a:r>
          </a:p>
          <a:p>
            <a:r>
              <a:rPr lang="en-US" dirty="0"/>
              <a:t>Thinkers want to know the logic behind decisions, while feeling people want to know how something affects them personally</a:t>
            </a:r>
          </a:p>
          <a:p>
            <a:r>
              <a:rPr lang="en-US" dirty="0"/>
              <a:t>Judging people are driven to meet deadlines while perceiving people need more help in developing and following plans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spTree>
    <p:extLst>
      <p:ext uri="{BB962C8B-B14F-4D97-AF65-F5344CB8AC3E}">
        <p14:creationId xmlns:p14="http://schemas.microsoft.com/office/powerpoint/2010/main" val="404182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Communication Considerations</a:t>
            </a:r>
          </a:p>
        </p:txBody>
      </p:sp>
      <p:sp>
        <p:nvSpPr>
          <p:cNvPr id="3" name="Content Placeholder 2"/>
          <p:cNvSpPr>
            <a:spLocks noGrp="1"/>
          </p:cNvSpPr>
          <p:nvPr>
            <p:ph idx="1"/>
          </p:nvPr>
        </p:nvSpPr>
        <p:spPr/>
        <p:txBody>
          <a:bodyPr/>
          <a:lstStyle/>
          <a:p>
            <a:r>
              <a:rPr lang="en-US" dirty="0"/>
              <a:t>Rarely does the receiver interpret a message exactly as the sender intended</a:t>
            </a:r>
          </a:p>
          <a:p>
            <a:r>
              <a:rPr lang="en-US" dirty="0"/>
              <a:t>Geographic location and cultural background affect the complexity of project communications</a:t>
            </a:r>
          </a:p>
          <a:p>
            <a:pPr lvl="1"/>
            <a:r>
              <a:rPr lang="en-US" dirty="0"/>
              <a:t>Different working hours</a:t>
            </a:r>
          </a:p>
          <a:p>
            <a:pPr lvl="1"/>
            <a:r>
              <a:rPr lang="en-US" dirty="0"/>
              <a:t>Language barriers</a:t>
            </a:r>
          </a:p>
          <a:p>
            <a:pPr lvl="1"/>
            <a:r>
              <a:rPr lang="en-US" dirty="0"/>
              <a:t>Different cultural norms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1204256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Setting the Stage for Communicating </a:t>
            </a:r>
            <a:br>
              <a:rPr lang="en-US" dirty="0"/>
            </a:br>
            <a:r>
              <a:rPr lang="en-US" dirty="0"/>
              <a:t>Bad News</a:t>
            </a:r>
          </a:p>
        </p:txBody>
      </p:sp>
      <p:sp>
        <p:nvSpPr>
          <p:cNvPr id="3" name="Content Placeholder 2"/>
          <p:cNvSpPr>
            <a:spLocks noGrp="1"/>
          </p:cNvSpPr>
          <p:nvPr>
            <p:ph idx="1"/>
          </p:nvPr>
        </p:nvSpPr>
        <p:spPr>
          <a:xfrm>
            <a:off x="628650" y="1529104"/>
            <a:ext cx="7886700" cy="4947445"/>
          </a:xfrm>
        </p:spPr>
        <p:txBody>
          <a:bodyPr>
            <a:normAutofit fontScale="77500" lnSpcReduction="20000"/>
          </a:bodyPr>
          <a:lstStyle/>
          <a:p>
            <a:pPr marL="0" indent="0">
              <a:buNone/>
            </a:pPr>
            <a:r>
              <a:rPr lang="en-US" i="1" dirty="0">
                <a:latin typeface="Bodoni MT" panose="02070603080606020203" pitchFamily="18" charset="0"/>
              </a:rPr>
              <a:t>Dear Mom and Dad, or should I say Grandma &amp; Grandpa,</a:t>
            </a:r>
          </a:p>
          <a:p>
            <a:endParaRPr lang="en-US" sz="1100" i="1" dirty="0">
              <a:latin typeface="Bodoni MT" panose="02070603080606020203" pitchFamily="18" charset="0"/>
            </a:endParaRPr>
          </a:p>
          <a:p>
            <a:pPr marL="0" indent="0">
              <a:buNone/>
            </a:pPr>
            <a:r>
              <a:rPr lang="en-US" i="1" dirty="0">
                <a:latin typeface="Bodoni MT" panose="02070603080606020203" pitchFamily="18" charset="0"/>
              </a:rPr>
              <a:t>Yes, I am pregnant. No, I’m not married yet since Larry, my boyfriend, is out of a job. Larry’s employers just don’t seem to appreciate the skills he has learned since he quit high school. Larry looks much younger than you, Dad, even though he is three years older. I’m quitting college and getting a job so we can get an apartment before the baby is born. I found a beautiful apartment above a 24-hour auto repair garage with good insulation so the exhaust fumes and noise won’t bother us.</a:t>
            </a:r>
          </a:p>
          <a:p>
            <a:endParaRPr lang="en-US" sz="1100" i="1" dirty="0">
              <a:latin typeface="Bodoni MT" panose="02070603080606020203" pitchFamily="18" charset="0"/>
            </a:endParaRPr>
          </a:p>
          <a:p>
            <a:pPr marL="0" indent="0">
              <a:buNone/>
            </a:pPr>
            <a:r>
              <a:rPr lang="en-US" i="1" dirty="0">
                <a:latin typeface="Bodoni MT" panose="02070603080606020203" pitchFamily="18" charset="0"/>
              </a:rPr>
              <a:t>I’m very happy. I thought you would be too.</a:t>
            </a:r>
          </a:p>
          <a:p>
            <a:endParaRPr lang="en-US" sz="1100" i="1" dirty="0">
              <a:latin typeface="Bodoni MT" panose="02070603080606020203" pitchFamily="18" charset="0"/>
            </a:endParaRPr>
          </a:p>
          <a:p>
            <a:pPr marL="0" indent="0">
              <a:buNone/>
            </a:pPr>
            <a:r>
              <a:rPr lang="en-US" i="1" dirty="0">
                <a:latin typeface="Bodoni MT" panose="02070603080606020203" pitchFamily="18" charset="0"/>
              </a:rPr>
              <a:t>Love, Ashley</a:t>
            </a:r>
          </a:p>
          <a:p>
            <a:endParaRPr lang="en-US" sz="1100" i="1" dirty="0">
              <a:latin typeface="Bodoni MT" panose="02070603080606020203" pitchFamily="18" charset="0"/>
            </a:endParaRPr>
          </a:p>
          <a:p>
            <a:pPr marL="0" indent="0">
              <a:buNone/>
            </a:pPr>
            <a:r>
              <a:rPr lang="en-US" i="1" dirty="0">
                <a:latin typeface="Bodoni MT" panose="02070603080606020203" pitchFamily="18" charset="0"/>
              </a:rPr>
              <a:t>P.S. There is no Larry. I’m not pregnant. I’m not getting married. I’m not quitting school, but I am getting a “D” in Chemistry. I just wanted you to have some perspective.</a:t>
            </a:r>
          </a:p>
          <a:p>
            <a:pPr marL="0" indent="0">
              <a:buNone/>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26</a:t>
            </a:fld>
            <a:endParaRPr lang="en-US"/>
          </a:p>
        </p:txBody>
      </p:sp>
    </p:spTree>
    <p:extLst>
      <p:ext uri="{BB962C8B-B14F-4D97-AF65-F5344CB8AC3E}">
        <p14:creationId xmlns:p14="http://schemas.microsoft.com/office/powerpoint/2010/main" val="1754413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the Number of Communications Channels</a:t>
            </a:r>
          </a:p>
        </p:txBody>
      </p:sp>
      <p:sp>
        <p:nvSpPr>
          <p:cNvPr id="3" name="Content Placeholder 2"/>
          <p:cNvSpPr>
            <a:spLocks noGrp="1"/>
          </p:cNvSpPr>
          <p:nvPr>
            <p:ph idx="1"/>
          </p:nvPr>
        </p:nvSpPr>
        <p:spPr/>
        <p:txBody>
          <a:bodyPr/>
          <a:lstStyle/>
          <a:p>
            <a:r>
              <a:rPr lang="en-US" dirty="0"/>
              <a:t>As the number of people involved increases, the complexity of communications increases because there are more communications channels or pathways through which people can communicate</a:t>
            </a:r>
          </a:p>
          <a:p>
            <a:r>
              <a:rPr lang="en-US" dirty="0"/>
              <a:t>Number of communications channels = </a:t>
            </a:r>
            <a:r>
              <a:rPr lang="en-US" u="sng" dirty="0"/>
              <a:t>n(n-1</a:t>
            </a:r>
            <a:r>
              <a:rPr lang="en-US" u="sng" dirty="0" smtClean="0"/>
              <a:t>)</a:t>
            </a:r>
            <a:r>
              <a:rPr lang="en-US" dirty="0"/>
              <a:t>				      			 </a:t>
            </a:r>
            <a:r>
              <a:rPr lang="en-US" dirty="0" smtClean="0"/>
              <a:t>	2</a:t>
            </a:r>
            <a:r>
              <a:rPr lang="en-US" dirty="0"/>
              <a:t>		 </a:t>
            </a:r>
            <a:br>
              <a:rPr lang="en-US" dirty="0"/>
            </a:br>
            <a:r>
              <a:rPr lang="en-US" dirty="0"/>
              <a:t>where n is the number of people involved</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27</a:t>
            </a:fld>
            <a:endParaRPr lang="en-US"/>
          </a:p>
        </p:txBody>
      </p:sp>
    </p:spTree>
    <p:extLst>
      <p:ext uri="{BB962C8B-B14F-4D97-AF65-F5344CB8AC3E}">
        <p14:creationId xmlns:p14="http://schemas.microsoft.com/office/powerpoint/2010/main" val="104777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the Number of People on Communications Channels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pic>
        <p:nvPicPr>
          <p:cNvPr id="5" name="Picture 6" descr="86921_10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119" y="1645920"/>
            <a:ext cx="7326233" cy="450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842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Managing </a:t>
            </a:r>
            <a:r>
              <a:rPr lang="en-US" dirty="0"/>
              <a:t>Stakeholders</a:t>
            </a:r>
          </a:p>
        </p:txBody>
      </p:sp>
      <p:sp>
        <p:nvSpPr>
          <p:cNvPr id="3" name="Content Placeholder 2"/>
          <p:cNvSpPr>
            <a:spLocks noGrp="1"/>
          </p:cNvSpPr>
          <p:nvPr>
            <p:ph idx="1"/>
          </p:nvPr>
        </p:nvSpPr>
        <p:spPr/>
        <p:txBody>
          <a:bodyPr>
            <a:normAutofit/>
          </a:bodyPr>
          <a:lstStyle/>
          <a:p>
            <a:r>
              <a:rPr lang="en-US" sz="3200" dirty="0"/>
              <a:t>Project managers must understand and work with various stakeholders</a:t>
            </a:r>
          </a:p>
          <a:p>
            <a:r>
              <a:rPr lang="en-US" sz="3200" dirty="0"/>
              <a:t>Need to devise a way to identify and resolve issues</a:t>
            </a:r>
          </a:p>
          <a:p>
            <a:r>
              <a:rPr lang="en-US" sz="3200" dirty="0"/>
              <a:t>An expectations management matrix can help clarify expectations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spTree>
    <p:extLst>
      <p:ext uri="{BB962C8B-B14F-4D97-AF65-F5344CB8AC3E}">
        <p14:creationId xmlns:p14="http://schemas.microsoft.com/office/powerpoint/2010/main" val="4131763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Course Outline</a:t>
            </a: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 typeface="+mj-lt"/>
              <a:buAutoNum type="arabicPeriod"/>
            </a:pPr>
            <a:r>
              <a:rPr lang="en-US" dirty="0" smtClean="0"/>
              <a:t>Introduction to Project Management</a:t>
            </a:r>
          </a:p>
          <a:p>
            <a:pPr marL="385763" indent="-385763">
              <a:buFont typeface="+mj-lt"/>
              <a:buAutoNum type="arabicPeriod"/>
            </a:pPr>
            <a:r>
              <a:rPr lang="en-US" dirty="0" smtClean="0"/>
              <a:t>The Project Management and Information Technology Context</a:t>
            </a:r>
          </a:p>
          <a:p>
            <a:pPr marL="385763" indent="-385763">
              <a:buFont typeface="+mj-lt"/>
              <a:buAutoNum type="arabicPeriod"/>
            </a:pPr>
            <a:r>
              <a:rPr lang="en-US" dirty="0" smtClean="0"/>
              <a:t>The Project Management Process Groups: A Case Study</a:t>
            </a:r>
          </a:p>
          <a:p>
            <a:pPr marL="385763" indent="-385763">
              <a:buFont typeface="+mj-lt"/>
              <a:buAutoNum type="arabicPeriod"/>
            </a:pPr>
            <a:r>
              <a:rPr lang="en-US" dirty="0" smtClean="0"/>
              <a:t>Project Integration Management</a:t>
            </a:r>
          </a:p>
          <a:p>
            <a:pPr marL="385763" indent="-385763">
              <a:buFont typeface="+mj-lt"/>
              <a:buAutoNum type="arabicPeriod"/>
            </a:pPr>
            <a:r>
              <a:rPr lang="en-US" dirty="0" smtClean="0"/>
              <a:t>Project Scope Management</a:t>
            </a:r>
          </a:p>
          <a:p>
            <a:pPr marL="385763" indent="-385763">
              <a:buFont typeface="+mj-lt"/>
              <a:buAutoNum type="arabicPeriod"/>
            </a:pPr>
            <a:r>
              <a:rPr lang="en-US" dirty="0" smtClean="0"/>
              <a:t>Project Time Management</a:t>
            </a:r>
          </a:p>
          <a:p>
            <a:pPr marL="385763" indent="-385763">
              <a:buFont typeface="+mj-lt"/>
              <a:buAutoNum type="arabicPeriod"/>
            </a:pPr>
            <a:r>
              <a:rPr lang="en-US" dirty="0" smtClean="0"/>
              <a:t>Project Cost Management</a:t>
            </a:r>
          </a:p>
          <a:p>
            <a:pPr marL="385763" indent="-385763">
              <a:buFont typeface="+mj-lt"/>
              <a:buAutoNum type="arabicPeriod"/>
            </a:pPr>
            <a:r>
              <a:rPr lang="en-US" dirty="0" smtClean="0"/>
              <a:t>Project Quality Management</a:t>
            </a:r>
          </a:p>
          <a:p>
            <a:pPr marL="385763" indent="-385763">
              <a:buFont typeface="+mj-lt"/>
              <a:buAutoNum type="arabicPeriod"/>
            </a:pPr>
            <a:r>
              <a:rPr lang="en-US" dirty="0" smtClean="0"/>
              <a:t>Project Human Resource Management</a:t>
            </a:r>
          </a:p>
          <a:p>
            <a:pPr marL="385763" indent="-385763">
              <a:buFont typeface="+mj-lt"/>
              <a:buAutoNum type="arabicPeriod"/>
            </a:pPr>
            <a:r>
              <a:rPr lang="en-US" dirty="0" smtClean="0"/>
              <a:t>Project Communication Management</a:t>
            </a:r>
          </a:p>
          <a:p>
            <a:pPr marL="385763" indent="-385763">
              <a:buFont typeface="+mj-lt"/>
              <a:buAutoNum type="arabicPeriod"/>
            </a:pPr>
            <a:r>
              <a:rPr lang="en-US" dirty="0" smtClean="0"/>
              <a:t>Project Risk Management</a:t>
            </a:r>
          </a:p>
          <a:p>
            <a:pPr marL="385763" indent="-385763">
              <a:buFont typeface="+mj-lt"/>
              <a:buAutoNum type="arabicPeriod"/>
            </a:pPr>
            <a:r>
              <a:rPr lang="en-US" dirty="0" smtClean="0"/>
              <a:t>Project Procurement Management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80775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Management Matrix</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30</a:t>
            </a:fld>
            <a:endParaRPr lang="en-US"/>
          </a:p>
        </p:txBody>
      </p:sp>
      <p:pic>
        <p:nvPicPr>
          <p:cNvPr id="5" name="Picture 7" descr="Tbl10-03a.bmp"/>
          <p:cNvPicPr>
            <a:picLocks noChangeAspect="1"/>
          </p:cNvPicPr>
          <p:nvPr/>
        </p:nvPicPr>
        <p:blipFill>
          <a:blip r:embed="rId2">
            <a:extLst>
              <a:ext uri="{28A0092B-C50C-407E-A947-70E740481C1C}">
                <a14:useLocalDpi xmlns:a14="http://schemas.microsoft.com/office/drawing/2010/main" val="0"/>
              </a:ext>
            </a:extLst>
          </a:blip>
          <a:srcRect t="3406"/>
          <a:stretch>
            <a:fillRect/>
          </a:stretch>
        </p:blipFill>
        <p:spPr bwMode="auto">
          <a:xfrm>
            <a:off x="2213610" y="1050474"/>
            <a:ext cx="4929188"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bl10-03b.bmp"/>
          <p:cNvPicPr>
            <a:picLocks noChangeAspect="1"/>
          </p:cNvPicPr>
          <p:nvPr/>
        </p:nvPicPr>
        <p:blipFill>
          <a:blip r:embed="rId3">
            <a:extLst>
              <a:ext uri="{28A0092B-C50C-407E-A947-70E740481C1C}">
                <a14:useLocalDpi xmlns:a14="http://schemas.microsoft.com/office/drawing/2010/main" val="0"/>
              </a:ext>
            </a:extLst>
          </a:blip>
          <a:srcRect t="18863"/>
          <a:stretch>
            <a:fillRect/>
          </a:stretch>
        </p:blipFill>
        <p:spPr bwMode="auto">
          <a:xfrm>
            <a:off x="2213610" y="5393874"/>
            <a:ext cx="49291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509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Reporting </a:t>
            </a:r>
            <a:r>
              <a:rPr lang="en-US" dirty="0"/>
              <a:t>Performance</a:t>
            </a:r>
          </a:p>
        </p:txBody>
      </p:sp>
      <p:sp>
        <p:nvSpPr>
          <p:cNvPr id="3" name="Content Placeholder 2"/>
          <p:cNvSpPr>
            <a:spLocks noGrp="1"/>
          </p:cNvSpPr>
          <p:nvPr>
            <p:ph idx="1"/>
          </p:nvPr>
        </p:nvSpPr>
        <p:spPr/>
        <p:txBody>
          <a:bodyPr>
            <a:normAutofit/>
          </a:bodyPr>
          <a:lstStyle/>
          <a:p>
            <a:r>
              <a:rPr lang="en-US" sz="3200" dirty="0" smtClean="0"/>
              <a:t>Performance </a:t>
            </a:r>
            <a:r>
              <a:rPr lang="en-US" sz="3200" dirty="0"/>
              <a:t>reporting keeps stakeholders informed about how resources are being used to achieve project objectives:</a:t>
            </a:r>
          </a:p>
          <a:p>
            <a:pPr lvl="1"/>
            <a:r>
              <a:rPr lang="en-US" sz="2800" dirty="0"/>
              <a:t>Status reports describe where the project stands at a specific point in time</a:t>
            </a:r>
          </a:p>
          <a:p>
            <a:pPr lvl="1"/>
            <a:r>
              <a:rPr lang="en-US" sz="2800" dirty="0"/>
              <a:t>Progress reports describe what the project team has accomplished during a certain period of time</a:t>
            </a:r>
          </a:p>
          <a:p>
            <a:pPr lvl="1"/>
            <a:r>
              <a:rPr lang="en-US" sz="2800" dirty="0"/>
              <a:t>Forecasts predict future project status and progress based on past information and trends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31</a:t>
            </a:fld>
            <a:endParaRPr lang="en-US"/>
          </a:p>
        </p:txBody>
      </p:sp>
    </p:spTree>
    <p:extLst>
      <p:ext uri="{BB962C8B-B14F-4D97-AF65-F5344CB8AC3E}">
        <p14:creationId xmlns:p14="http://schemas.microsoft.com/office/powerpoint/2010/main" val="154673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Suggestions for Improving Project Communications</a:t>
            </a:r>
          </a:p>
        </p:txBody>
      </p:sp>
      <p:sp>
        <p:nvSpPr>
          <p:cNvPr id="3" name="Content Placeholder 2"/>
          <p:cNvSpPr>
            <a:spLocks noGrp="1"/>
          </p:cNvSpPr>
          <p:nvPr>
            <p:ph idx="1"/>
          </p:nvPr>
        </p:nvSpPr>
        <p:spPr/>
        <p:txBody>
          <a:bodyPr/>
          <a:lstStyle/>
          <a:p>
            <a:r>
              <a:rPr lang="en-US" dirty="0"/>
              <a:t>Manage conflicts effectively</a:t>
            </a:r>
          </a:p>
          <a:p>
            <a:r>
              <a:rPr lang="en-US" dirty="0"/>
              <a:t>Develop better communication skills</a:t>
            </a:r>
          </a:p>
          <a:p>
            <a:r>
              <a:rPr lang="en-US" dirty="0"/>
              <a:t>Run effective meetings</a:t>
            </a:r>
          </a:p>
          <a:p>
            <a:r>
              <a:rPr lang="en-US" dirty="0"/>
              <a:t>Use e-mail and other technologies effectively</a:t>
            </a:r>
          </a:p>
          <a:p>
            <a:r>
              <a:rPr lang="en-US" dirty="0"/>
              <a:t>Use templates for project communications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32</a:t>
            </a:fld>
            <a:endParaRPr lang="en-US"/>
          </a:p>
        </p:txBody>
      </p:sp>
    </p:spTree>
    <p:extLst>
      <p:ext uri="{BB962C8B-B14F-4D97-AF65-F5344CB8AC3E}">
        <p14:creationId xmlns:p14="http://schemas.microsoft.com/office/powerpoint/2010/main" val="175301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Handling Modes</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Confrontation</a:t>
            </a:r>
            <a:r>
              <a:rPr lang="en-US" dirty="0"/>
              <a:t>: directly face a conflict using a problem-solving approach</a:t>
            </a:r>
          </a:p>
          <a:p>
            <a:r>
              <a:rPr lang="en-US" dirty="0">
                <a:solidFill>
                  <a:srgbClr val="C00000"/>
                </a:solidFill>
              </a:rPr>
              <a:t>Compromise</a:t>
            </a:r>
            <a:r>
              <a:rPr lang="en-US" dirty="0"/>
              <a:t>: use a give-and-take approach</a:t>
            </a:r>
          </a:p>
          <a:p>
            <a:r>
              <a:rPr lang="en-US" dirty="0">
                <a:solidFill>
                  <a:srgbClr val="C00000"/>
                </a:solidFill>
              </a:rPr>
              <a:t>Smoothing</a:t>
            </a:r>
            <a:r>
              <a:rPr lang="en-US" dirty="0"/>
              <a:t>: de-emphasize areas of difference and emphasize areas of agreement</a:t>
            </a:r>
          </a:p>
          <a:p>
            <a:r>
              <a:rPr lang="en-US" dirty="0">
                <a:solidFill>
                  <a:srgbClr val="C00000"/>
                </a:solidFill>
              </a:rPr>
              <a:t>Forcing</a:t>
            </a:r>
            <a:r>
              <a:rPr lang="en-US" dirty="0"/>
              <a:t>: the win-lose approach</a:t>
            </a:r>
          </a:p>
          <a:p>
            <a:r>
              <a:rPr lang="en-US" dirty="0">
                <a:solidFill>
                  <a:srgbClr val="C00000"/>
                </a:solidFill>
              </a:rPr>
              <a:t>Withdrawal</a:t>
            </a:r>
            <a:r>
              <a:rPr lang="en-US" dirty="0"/>
              <a:t>: retreat or withdraw from an actual or potential disagreement</a:t>
            </a:r>
          </a:p>
          <a:p>
            <a:r>
              <a:rPr lang="en-US" dirty="0">
                <a:solidFill>
                  <a:srgbClr val="C00000"/>
                </a:solidFill>
              </a:rPr>
              <a:t>Collaborating</a:t>
            </a:r>
            <a:r>
              <a:rPr lang="en-US" dirty="0"/>
              <a:t>: decision makers incorporate different  viewpoints and insights to develop consensus and commitment  </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4049347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Can Be Good</a:t>
            </a:r>
          </a:p>
        </p:txBody>
      </p:sp>
      <p:sp>
        <p:nvSpPr>
          <p:cNvPr id="3" name="Content Placeholder 2"/>
          <p:cNvSpPr>
            <a:spLocks noGrp="1"/>
          </p:cNvSpPr>
          <p:nvPr>
            <p:ph idx="1"/>
          </p:nvPr>
        </p:nvSpPr>
        <p:spPr/>
        <p:txBody>
          <a:bodyPr/>
          <a:lstStyle/>
          <a:p>
            <a:r>
              <a:rPr lang="en-US" dirty="0"/>
              <a:t>Conflict often produces important results, such as new ideas, better alternatives, and motivation to work harder and more collaboratively</a:t>
            </a:r>
          </a:p>
          <a:p>
            <a:r>
              <a:rPr lang="en-US" dirty="0"/>
              <a:t>Groupthink: conformance to the values or ethical standards of a group; groupthink can develop if there are no conflicting viewpoints</a:t>
            </a:r>
          </a:p>
          <a:p>
            <a:r>
              <a:rPr lang="en-US" dirty="0"/>
              <a:t>Research suggests that task-related conflict often improves team performance, but emotional conflict often depresses team performance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34</a:t>
            </a:fld>
            <a:endParaRPr lang="en-US"/>
          </a:p>
        </p:txBody>
      </p:sp>
    </p:spTree>
    <p:extLst>
      <p:ext uri="{BB962C8B-B14F-4D97-AF65-F5344CB8AC3E}">
        <p14:creationId xmlns:p14="http://schemas.microsoft.com/office/powerpoint/2010/main" val="3752381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Better Communication Skills</a:t>
            </a:r>
          </a:p>
        </p:txBody>
      </p:sp>
      <p:sp>
        <p:nvSpPr>
          <p:cNvPr id="3" name="Content Placeholder 2"/>
          <p:cNvSpPr>
            <a:spLocks noGrp="1"/>
          </p:cNvSpPr>
          <p:nvPr>
            <p:ph idx="1"/>
          </p:nvPr>
        </p:nvSpPr>
        <p:spPr/>
        <p:txBody>
          <a:bodyPr/>
          <a:lstStyle/>
          <a:p>
            <a:r>
              <a:rPr lang="en-US" dirty="0"/>
              <a:t>Companies and formal degree programs for IT professionals often neglect the importance of speaking, writing, and listening skills</a:t>
            </a:r>
          </a:p>
          <a:p>
            <a:r>
              <a:rPr lang="en-US" dirty="0"/>
              <a:t>As organizations become more global, they realize they must invest in ways to improve communication with people from different countries and cultures</a:t>
            </a:r>
          </a:p>
          <a:p>
            <a:r>
              <a:rPr lang="en-US" dirty="0"/>
              <a:t>It takes leadership to improve communication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35</a:t>
            </a:fld>
            <a:endParaRPr lang="en-US"/>
          </a:p>
        </p:txBody>
      </p:sp>
    </p:spTree>
    <p:extLst>
      <p:ext uri="{BB962C8B-B14F-4D97-AF65-F5344CB8AC3E}">
        <p14:creationId xmlns:p14="http://schemas.microsoft.com/office/powerpoint/2010/main" val="3524606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Snapshot</a:t>
            </a:r>
          </a:p>
        </p:txBody>
      </p:sp>
      <p:sp>
        <p:nvSpPr>
          <p:cNvPr id="3" name="Content Placeholder 2"/>
          <p:cNvSpPr>
            <a:spLocks noGrp="1"/>
          </p:cNvSpPr>
          <p:nvPr>
            <p:ph idx="1"/>
          </p:nvPr>
        </p:nvSpPr>
        <p:spPr/>
        <p:txBody>
          <a:bodyPr>
            <a:normAutofit fontScale="92500" lnSpcReduction="20000"/>
          </a:bodyPr>
          <a:lstStyle/>
          <a:p>
            <a:r>
              <a:rPr lang="en-US" dirty="0"/>
              <a:t>Communications technology, such as using e-mail and searching the Web, should help improve project communications, but it can also cause conflict</a:t>
            </a:r>
          </a:p>
          <a:p>
            <a:r>
              <a:rPr lang="en-US" dirty="0"/>
              <a:t>How? </a:t>
            </a:r>
            <a:r>
              <a:rPr lang="en-US" dirty="0" err="1"/>
              <a:t>Cyberslackers</a:t>
            </a:r>
            <a:r>
              <a:rPr lang="en-US" dirty="0"/>
              <a:t> are people who should be working, but instead spend their time online doing non-work-related activities, such as annoying friends or co-workers by sending unimportant e-mails</a:t>
            </a:r>
          </a:p>
          <a:p>
            <a:r>
              <a:rPr lang="en-US" dirty="0"/>
              <a:t>A recent study by Websense suggested that employees are using the Web more and more for personal reasons, and it is costing U.S. companies $178 billion annually, or $5,000 per employee</a:t>
            </a:r>
          </a:p>
          <a:p>
            <a:r>
              <a:rPr lang="en-US" dirty="0"/>
              <a:t>A 2008 survey found that more than a quarter of U.S. employers have fired workers for misusing e-mail and one-third have fired workers for misusing the Internet on the job</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36</a:t>
            </a:fld>
            <a:endParaRPr lang="en-US"/>
          </a:p>
        </p:txBody>
      </p:sp>
    </p:spTree>
    <p:extLst>
      <p:ext uri="{BB962C8B-B14F-4D97-AF65-F5344CB8AC3E}">
        <p14:creationId xmlns:p14="http://schemas.microsoft.com/office/powerpoint/2010/main" val="1526689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Effective Meetings</a:t>
            </a:r>
          </a:p>
        </p:txBody>
      </p:sp>
      <p:sp>
        <p:nvSpPr>
          <p:cNvPr id="3" name="Content Placeholder 2"/>
          <p:cNvSpPr>
            <a:spLocks noGrp="1"/>
          </p:cNvSpPr>
          <p:nvPr>
            <p:ph idx="1"/>
          </p:nvPr>
        </p:nvSpPr>
        <p:spPr/>
        <p:txBody>
          <a:bodyPr>
            <a:normAutofit lnSpcReduction="10000"/>
          </a:bodyPr>
          <a:lstStyle/>
          <a:p>
            <a:r>
              <a:rPr lang="en-US" dirty="0"/>
              <a:t>Determine if a meeting can be avoided</a:t>
            </a:r>
          </a:p>
          <a:p>
            <a:r>
              <a:rPr lang="en-US" dirty="0"/>
              <a:t>Define the purpose and intended outcome of the meeting</a:t>
            </a:r>
          </a:p>
          <a:p>
            <a:r>
              <a:rPr lang="en-US" dirty="0"/>
              <a:t>Determine who should attend the meeting</a:t>
            </a:r>
          </a:p>
          <a:p>
            <a:r>
              <a:rPr lang="en-US" dirty="0"/>
              <a:t>Provide an agenda to participants before the meeting</a:t>
            </a:r>
          </a:p>
          <a:p>
            <a:r>
              <a:rPr lang="en-US" dirty="0"/>
              <a:t>Prepare handouts and visual aids, and make logistical arrangements ahead of time</a:t>
            </a:r>
          </a:p>
          <a:p>
            <a:r>
              <a:rPr lang="en-US" dirty="0"/>
              <a:t>Run the meeting professionally</a:t>
            </a:r>
          </a:p>
          <a:p>
            <a:r>
              <a:rPr lang="en-US" dirty="0"/>
              <a:t>Build relationships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3845952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E-Mail, Instant Messaging, and Collaborative Tools Effectively</a:t>
            </a:r>
          </a:p>
        </p:txBody>
      </p:sp>
      <p:sp>
        <p:nvSpPr>
          <p:cNvPr id="3" name="Content Placeholder 2"/>
          <p:cNvSpPr>
            <a:spLocks noGrp="1"/>
          </p:cNvSpPr>
          <p:nvPr>
            <p:ph idx="1"/>
          </p:nvPr>
        </p:nvSpPr>
        <p:spPr/>
        <p:txBody>
          <a:bodyPr/>
          <a:lstStyle/>
          <a:p>
            <a:r>
              <a:rPr lang="en-US" dirty="0"/>
              <a:t>Make sure that e-mail, instant messaging, or collaborative tools are an appropriate medium for what you want to communicate</a:t>
            </a:r>
          </a:p>
          <a:p>
            <a:r>
              <a:rPr lang="en-US" dirty="0"/>
              <a:t>Be sure to send information to the right people</a:t>
            </a:r>
          </a:p>
          <a:p>
            <a:r>
              <a:rPr lang="en-US" dirty="0"/>
              <a:t>Use meaningful subject lines, limit the content of e-mails to one main subject, and be as clear and concise as possible</a:t>
            </a:r>
          </a:p>
          <a:p>
            <a:r>
              <a:rPr lang="en-US" dirty="0"/>
              <a:t>Be sure to authorize the right people to share and edit your collaborative documents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38</a:t>
            </a:fld>
            <a:endParaRPr lang="en-US"/>
          </a:p>
        </p:txBody>
      </p:sp>
    </p:spTree>
    <p:extLst>
      <p:ext uri="{BB962C8B-B14F-4D97-AF65-F5344CB8AC3E}">
        <p14:creationId xmlns:p14="http://schemas.microsoft.com/office/powerpoint/2010/main" val="4157441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Collaborative Tools</a:t>
            </a:r>
          </a:p>
        </p:txBody>
      </p:sp>
      <p:sp>
        <p:nvSpPr>
          <p:cNvPr id="3" name="Content Placeholder 2"/>
          <p:cNvSpPr>
            <a:spLocks noGrp="1"/>
          </p:cNvSpPr>
          <p:nvPr>
            <p:ph idx="1"/>
          </p:nvPr>
        </p:nvSpPr>
        <p:spPr/>
        <p:txBody>
          <a:bodyPr/>
          <a:lstStyle/>
          <a:p>
            <a:r>
              <a:rPr lang="en-US" dirty="0"/>
              <a:t>A </a:t>
            </a:r>
            <a:r>
              <a:rPr lang="en-US" dirty="0">
                <a:solidFill>
                  <a:srgbClr val="C00000"/>
                </a:solidFill>
              </a:rPr>
              <a:t>SharePoint portal </a:t>
            </a:r>
            <a:r>
              <a:rPr lang="en-US" dirty="0"/>
              <a:t>allows users to create custom Web sites to access documents and applications stored on shared devices</a:t>
            </a:r>
          </a:p>
          <a:p>
            <a:r>
              <a:rPr lang="en-US" dirty="0">
                <a:solidFill>
                  <a:srgbClr val="C00000"/>
                </a:solidFill>
              </a:rPr>
              <a:t>Google Docs </a:t>
            </a:r>
            <a:r>
              <a:rPr lang="en-US" dirty="0"/>
              <a:t>allow users to create, share, and edit documents, spreadsheets, and presentations online</a:t>
            </a:r>
          </a:p>
          <a:p>
            <a:r>
              <a:rPr lang="en-US" dirty="0"/>
              <a:t>A </a:t>
            </a:r>
            <a:r>
              <a:rPr lang="en-US" dirty="0">
                <a:solidFill>
                  <a:srgbClr val="C00000"/>
                </a:solidFill>
              </a:rPr>
              <a:t>wiki</a:t>
            </a:r>
            <a:r>
              <a:rPr lang="en-US" dirty="0"/>
              <a:t> is a Web site designed to enable anyone who accesses it to contribute or modify Web page content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spTree>
    <p:extLst>
      <p:ext uri="{BB962C8B-B14F-4D97-AF65-F5344CB8AC3E}">
        <p14:creationId xmlns:p14="http://schemas.microsoft.com/office/powerpoint/2010/main" val="3799824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FFFFFF"/>
                  </a:outerShdw>
                </a:effectLst>
              </a:rPr>
              <a:t>10. Project Communication </a:t>
            </a:r>
            <a:r>
              <a:rPr lang="en-US" sz="4400" dirty="0">
                <a:effectLst>
                  <a:outerShdw blurRad="38100" dist="38100" dir="2700000" algn="tl">
                    <a:srgbClr val="FFFFFF"/>
                  </a:outerShdw>
                </a:effectLst>
              </a:rPr>
              <a:t>Management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p:txBody>
          <a:bodyPr/>
          <a:lstStyle/>
          <a:p>
            <a:r>
              <a:rPr lang="en-US" dirty="0"/>
              <a:t>Alaska Airlines uses secure project wikis to facilitate project communications and collaborations</a:t>
            </a:r>
          </a:p>
          <a:p>
            <a:r>
              <a:rPr lang="en-US" dirty="0"/>
              <a:t>Benefits include:</a:t>
            </a:r>
          </a:p>
          <a:p>
            <a:pPr lvl="1"/>
            <a:r>
              <a:rPr lang="en-US" dirty="0"/>
              <a:t>Better documentation</a:t>
            </a:r>
          </a:p>
          <a:p>
            <a:pPr lvl="1"/>
            <a:r>
              <a:rPr lang="en-US" dirty="0"/>
              <a:t>Improved trust and information sharing</a:t>
            </a:r>
          </a:p>
          <a:p>
            <a:pPr lvl="1"/>
            <a:r>
              <a:rPr lang="en-US" dirty="0"/>
              <a:t>Sustained growth</a:t>
            </a:r>
          </a:p>
          <a:p>
            <a:r>
              <a:rPr lang="en-US" dirty="0"/>
              <a:t>The Alaska Airlines IT department even created a “Mother of All Wikis” to serve as an index for all the known project wikis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spTree>
    <p:extLst>
      <p:ext uri="{BB962C8B-B14F-4D97-AF65-F5344CB8AC3E}">
        <p14:creationId xmlns:p14="http://schemas.microsoft.com/office/powerpoint/2010/main" val="1614984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Templates for Project Communications</a:t>
            </a:r>
          </a:p>
        </p:txBody>
      </p:sp>
      <p:sp>
        <p:nvSpPr>
          <p:cNvPr id="3" name="Content Placeholder 2"/>
          <p:cNvSpPr>
            <a:spLocks noGrp="1"/>
          </p:cNvSpPr>
          <p:nvPr>
            <p:ph idx="1"/>
          </p:nvPr>
        </p:nvSpPr>
        <p:spPr/>
        <p:txBody>
          <a:bodyPr/>
          <a:lstStyle/>
          <a:p>
            <a:r>
              <a:rPr lang="en-US" dirty="0"/>
              <a:t>Many technical people are afraid to ask for help</a:t>
            </a:r>
          </a:p>
          <a:p>
            <a:r>
              <a:rPr lang="en-US" dirty="0"/>
              <a:t>Providing examples and templates for project communications saves time and money</a:t>
            </a:r>
          </a:p>
          <a:p>
            <a:r>
              <a:rPr lang="en-US" dirty="0"/>
              <a:t>Organizations can develop their own templates, use some provided by outside organizations, or use samples from textbooks</a:t>
            </a:r>
          </a:p>
          <a:p>
            <a:r>
              <a:rPr lang="en-US" dirty="0"/>
              <a:t>Recall that research shows that companies that excel in project management make effective use of templates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spTree>
    <p:extLst>
      <p:ext uri="{BB962C8B-B14F-4D97-AF65-F5344CB8AC3E}">
        <p14:creationId xmlns:p14="http://schemas.microsoft.com/office/powerpoint/2010/main" val="536433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Template for a </a:t>
            </a:r>
            <a:br>
              <a:rPr lang="en-US" dirty="0"/>
            </a:br>
            <a:r>
              <a:rPr lang="en-US" dirty="0"/>
              <a:t>Project Description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42</a:t>
            </a:fld>
            <a:endParaRPr lang="en-US"/>
          </a:p>
        </p:txBody>
      </p:sp>
      <p:pic>
        <p:nvPicPr>
          <p:cNvPr id="5" name="Picture 6" descr="86921_10_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374324"/>
            <a:ext cx="5867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229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Template for a Monthly Progress Report</a:t>
            </a:r>
          </a:p>
        </p:txBody>
      </p:sp>
      <p:sp>
        <p:nvSpPr>
          <p:cNvPr id="4" name="Slide Number Placeholder 3"/>
          <p:cNvSpPr>
            <a:spLocks noGrp="1"/>
          </p:cNvSpPr>
          <p:nvPr>
            <p:ph type="sldNum" sz="quarter" idx="12"/>
          </p:nvPr>
        </p:nvSpPr>
        <p:spPr/>
        <p:txBody>
          <a:bodyPr/>
          <a:lstStyle/>
          <a:p>
            <a:fld id="{C546E0E4-908A-4724-B308-E4F6AE4FA0DD}" type="slidenum">
              <a:rPr lang="en-US" smtClean="0"/>
              <a:pPr/>
              <a:t>43</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311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Project</a:t>
            </a:r>
            <a:br>
              <a:rPr lang="en-US" dirty="0"/>
            </a:br>
            <a:r>
              <a:rPr lang="en-US" dirty="0"/>
              <a:t>Documentation Items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44</a:t>
            </a:fld>
            <a:endParaRPr lang="en-US"/>
          </a:p>
        </p:txBody>
      </p:sp>
      <p:pic>
        <p:nvPicPr>
          <p:cNvPr id="5" name="Picture 4" descr="Tbl10-06a"/>
          <p:cNvPicPr>
            <a:picLocks noChangeAspect="1" noChangeArrowheads="1"/>
          </p:cNvPicPr>
          <p:nvPr/>
        </p:nvPicPr>
        <p:blipFill>
          <a:blip r:embed="rId2">
            <a:extLst>
              <a:ext uri="{28A0092B-C50C-407E-A947-70E740481C1C}">
                <a14:useLocalDpi xmlns:a14="http://schemas.microsoft.com/office/drawing/2010/main" val="0"/>
              </a:ext>
            </a:extLst>
          </a:blip>
          <a:srcRect t="8931"/>
          <a:stretch>
            <a:fillRect/>
          </a:stretch>
        </p:blipFill>
        <p:spPr bwMode="auto">
          <a:xfrm>
            <a:off x="381000" y="1552575"/>
            <a:ext cx="8382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bl10-06b"/>
          <p:cNvPicPr>
            <a:picLocks noChangeAspect="1" noChangeArrowheads="1"/>
          </p:cNvPicPr>
          <p:nvPr/>
        </p:nvPicPr>
        <p:blipFill>
          <a:blip r:embed="rId3">
            <a:extLst>
              <a:ext uri="{28A0092B-C50C-407E-A947-70E740481C1C}">
                <a14:useLocalDpi xmlns:a14="http://schemas.microsoft.com/office/drawing/2010/main" val="0"/>
              </a:ext>
            </a:extLst>
          </a:blip>
          <a:srcRect t="22099"/>
          <a:stretch>
            <a:fillRect/>
          </a:stretch>
        </p:blipFill>
        <p:spPr bwMode="auto">
          <a:xfrm>
            <a:off x="381000" y="4752975"/>
            <a:ext cx="8534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973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Lessons-Learned Reports</a:t>
            </a:r>
          </a:p>
        </p:txBody>
      </p:sp>
      <p:sp>
        <p:nvSpPr>
          <p:cNvPr id="3" name="Content Placeholder 2"/>
          <p:cNvSpPr>
            <a:spLocks noGrp="1"/>
          </p:cNvSpPr>
          <p:nvPr>
            <p:ph idx="1"/>
          </p:nvPr>
        </p:nvSpPr>
        <p:spPr/>
        <p:txBody>
          <a:bodyPr/>
          <a:lstStyle/>
          <a:p>
            <a:r>
              <a:rPr lang="en-US" dirty="0"/>
              <a:t>The project manager and project team members should each prepare a lessons-learned report</a:t>
            </a:r>
          </a:p>
          <a:p>
            <a:pPr lvl="1"/>
            <a:r>
              <a:rPr lang="en-US" dirty="0" smtClean="0"/>
              <a:t>A </a:t>
            </a:r>
            <a:r>
              <a:rPr lang="en-US" dirty="0"/>
              <a:t>reflective statement that documents important things an individual learned from working on the project </a:t>
            </a:r>
          </a:p>
          <a:p>
            <a:r>
              <a:rPr lang="en-US" dirty="0"/>
              <a:t>The project manager often combines information from all of the lessons-learned reports into a project summary report</a:t>
            </a:r>
          </a:p>
          <a:p>
            <a:r>
              <a:rPr lang="en-US" dirty="0"/>
              <a:t>See template and sample in Chapter 3</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45</a:t>
            </a:fld>
            <a:endParaRPr lang="en-US"/>
          </a:p>
        </p:txBody>
      </p:sp>
    </p:spTree>
    <p:extLst>
      <p:ext uri="{BB962C8B-B14F-4D97-AF65-F5344CB8AC3E}">
        <p14:creationId xmlns:p14="http://schemas.microsoft.com/office/powerpoint/2010/main" val="1006982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Archives</a:t>
            </a:r>
          </a:p>
        </p:txBody>
      </p:sp>
      <p:sp>
        <p:nvSpPr>
          <p:cNvPr id="3" name="Content Placeholder 2"/>
          <p:cNvSpPr>
            <a:spLocks noGrp="1"/>
          </p:cNvSpPr>
          <p:nvPr>
            <p:ph idx="1"/>
          </p:nvPr>
        </p:nvSpPr>
        <p:spPr/>
        <p:txBody>
          <a:bodyPr/>
          <a:lstStyle/>
          <a:p>
            <a:r>
              <a:rPr lang="en-US" dirty="0"/>
              <a:t>It is also important to organize and prepare project archives</a:t>
            </a:r>
          </a:p>
          <a:p>
            <a:r>
              <a:rPr lang="en-US" dirty="0"/>
              <a:t>Project archives are a complete set of organized project records that provide an accurate history of the project</a:t>
            </a:r>
          </a:p>
          <a:p>
            <a:r>
              <a:rPr lang="en-US" dirty="0"/>
              <a:t>These archives can provide valuable information for future projects as well</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46</a:t>
            </a:fld>
            <a:endParaRPr lang="en-US"/>
          </a:p>
        </p:txBody>
      </p:sp>
    </p:spTree>
    <p:extLst>
      <p:ext uri="{BB962C8B-B14F-4D97-AF65-F5344CB8AC3E}">
        <p14:creationId xmlns:p14="http://schemas.microsoft.com/office/powerpoint/2010/main" val="2250599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Web Sites</a:t>
            </a:r>
          </a:p>
        </p:txBody>
      </p:sp>
      <p:sp>
        <p:nvSpPr>
          <p:cNvPr id="3" name="Content Placeholder 2"/>
          <p:cNvSpPr>
            <a:spLocks noGrp="1"/>
          </p:cNvSpPr>
          <p:nvPr>
            <p:ph idx="1"/>
          </p:nvPr>
        </p:nvSpPr>
        <p:spPr/>
        <p:txBody>
          <a:bodyPr>
            <a:normAutofit/>
          </a:bodyPr>
          <a:lstStyle/>
          <a:p>
            <a:r>
              <a:rPr lang="en-US" sz="3200" dirty="0"/>
              <a:t>Many project teams create a project Web site to store important product documents and other information</a:t>
            </a:r>
          </a:p>
          <a:p>
            <a:r>
              <a:rPr lang="en-US" sz="3200" dirty="0"/>
              <a:t>Can create the site using various types of software, such as enterprise project management software</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47</a:t>
            </a:fld>
            <a:endParaRPr lang="en-US"/>
          </a:p>
        </p:txBody>
      </p:sp>
    </p:spTree>
    <p:extLst>
      <p:ext uri="{BB962C8B-B14F-4D97-AF65-F5344CB8AC3E}">
        <p14:creationId xmlns:p14="http://schemas.microsoft.com/office/powerpoint/2010/main" val="2333806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Office Enterprise Project Management (EPM) Solution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48</a:t>
            </a:fld>
            <a:endParaRPr lang="en-US"/>
          </a:p>
        </p:txBody>
      </p:sp>
      <p:pic>
        <p:nvPicPr>
          <p:cNvPr id="5" name="Picture 6" descr="86921_10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352549"/>
            <a:ext cx="81534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877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Software to Assist in Project Communications</a:t>
            </a:r>
          </a:p>
        </p:txBody>
      </p:sp>
      <p:sp>
        <p:nvSpPr>
          <p:cNvPr id="3" name="Content Placeholder 2"/>
          <p:cNvSpPr>
            <a:spLocks noGrp="1"/>
          </p:cNvSpPr>
          <p:nvPr>
            <p:ph idx="1"/>
          </p:nvPr>
        </p:nvSpPr>
        <p:spPr/>
        <p:txBody>
          <a:bodyPr>
            <a:normAutofit/>
          </a:bodyPr>
          <a:lstStyle/>
          <a:p>
            <a:r>
              <a:rPr lang="en-US" sz="3200" dirty="0"/>
              <a:t>There are many software tools to aid in project communications</a:t>
            </a:r>
          </a:p>
          <a:p>
            <a:r>
              <a:rPr lang="en-US" sz="3200" dirty="0"/>
              <a:t>Today many people telecommute or work remotely at least part-time</a:t>
            </a:r>
          </a:p>
          <a:p>
            <a:r>
              <a:rPr lang="en-US" sz="3200" dirty="0"/>
              <a:t>Project management software includes new capabilities to enhance virtual communications</a:t>
            </a:r>
          </a:p>
          <a:p>
            <a:r>
              <a:rPr lang="en-US" sz="3200" dirty="0"/>
              <a:t>New tools, such as instant messaging and blogs, can enhance project communications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49</a:t>
            </a:fld>
            <a:endParaRPr lang="en-US"/>
          </a:p>
        </p:txBody>
      </p:sp>
    </p:spTree>
    <p:extLst>
      <p:ext uri="{BB962C8B-B14F-4D97-AF65-F5344CB8AC3E}">
        <p14:creationId xmlns:p14="http://schemas.microsoft.com/office/powerpoint/2010/main" val="369795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r>
              <a:rPr lang="en-US" dirty="0"/>
              <a:t>Understand the </a:t>
            </a:r>
            <a:r>
              <a:rPr lang="en-US" dirty="0">
                <a:solidFill>
                  <a:srgbClr val="C00000"/>
                </a:solidFill>
              </a:rPr>
              <a:t>importance of good communications </a:t>
            </a:r>
            <a:r>
              <a:rPr lang="en-US" dirty="0"/>
              <a:t>in projects</a:t>
            </a:r>
          </a:p>
          <a:p>
            <a:r>
              <a:rPr lang="en-US" dirty="0"/>
              <a:t>Discuss the </a:t>
            </a:r>
            <a:r>
              <a:rPr lang="en-US" dirty="0">
                <a:solidFill>
                  <a:srgbClr val="C00000"/>
                </a:solidFill>
              </a:rPr>
              <a:t>process of identifying stakeholders </a:t>
            </a:r>
            <a:r>
              <a:rPr lang="en-US" dirty="0"/>
              <a:t>and </a:t>
            </a:r>
            <a:r>
              <a:rPr lang="en-US" dirty="0">
                <a:solidFill>
                  <a:srgbClr val="C00000"/>
                </a:solidFill>
              </a:rPr>
              <a:t>how to create a stakeholder register</a:t>
            </a:r>
            <a:r>
              <a:rPr lang="en-US" dirty="0"/>
              <a:t> and </a:t>
            </a:r>
            <a:r>
              <a:rPr lang="en-US" dirty="0">
                <a:solidFill>
                  <a:srgbClr val="C00000"/>
                </a:solidFill>
              </a:rPr>
              <a:t>stakeholder management strategy</a:t>
            </a:r>
          </a:p>
          <a:p>
            <a:r>
              <a:rPr lang="en-US" dirty="0"/>
              <a:t>Explain the elements of </a:t>
            </a:r>
            <a:r>
              <a:rPr lang="en-US" dirty="0">
                <a:solidFill>
                  <a:srgbClr val="C00000"/>
                </a:solidFill>
              </a:rPr>
              <a:t>project communications planning</a:t>
            </a:r>
            <a:r>
              <a:rPr lang="en-US" dirty="0"/>
              <a:t> and </a:t>
            </a:r>
            <a:r>
              <a:rPr lang="en-US" dirty="0">
                <a:solidFill>
                  <a:srgbClr val="C00000"/>
                </a:solidFill>
              </a:rPr>
              <a:t>how to create a communications management plan</a:t>
            </a:r>
          </a:p>
          <a:p>
            <a:r>
              <a:rPr lang="en-US" dirty="0"/>
              <a:t>Describe various methods for distributing project information and the advantages and disadvantages of each, discuss the importance of addressing individual communication needs, and calculate the number of communications channels in a project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a:t>
            </a:fld>
            <a:endParaRPr lang="en-US"/>
          </a:p>
        </p:txBody>
      </p:sp>
    </p:spTree>
    <p:extLst>
      <p:ext uri="{BB962C8B-B14F-4D97-AF65-F5344CB8AC3E}">
        <p14:creationId xmlns:p14="http://schemas.microsoft.com/office/powerpoint/2010/main" val="357711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The goal of project communications management is </a:t>
            </a:r>
            <a:r>
              <a:rPr lang="en-US" dirty="0" smtClean="0"/>
              <a:t>to </a:t>
            </a:r>
            <a:r>
              <a:rPr lang="en-US" dirty="0" smtClean="0">
                <a:solidFill>
                  <a:srgbClr val="C00000"/>
                </a:solidFill>
              </a:rPr>
              <a:t>ensure timely and appropriate generation</a:t>
            </a:r>
            <a:r>
              <a:rPr lang="en-US" dirty="0" smtClean="0"/>
              <a:t>, </a:t>
            </a:r>
            <a:r>
              <a:rPr lang="en-US" dirty="0" smtClean="0">
                <a:solidFill>
                  <a:srgbClr val="C00000"/>
                </a:solidFill>
              </a:rPr>
              <a:t>collection</a:t>
            </a:r>
            <a:r>
              <a:rPr lang="en-US" dirty="0"/>
              <a:t>, </a:t>
            </a:r>
            <a:r>
              <a:rPr lang="en-US" dirty="0">
                <a:solidFill>
                  <a:srgbClr val="C00000"/>
                </a:solidFill>
              </a:rPr>
              <a:t>dissemination</a:t>
            </a:r>
            <a:r>
              <a:rPr lang="en-US" dirty="0"/>
              <a:t>, </a:t>
            </a:r>
            <a:r>
              <a:rPr lang="en-US" dirty="0">
                <a:solidFill>
                  <a:srgbClr val="C00000"/>
                </a:solidFill>
              </a:rPr>
              <a:t>storage</a:t>
            </a:r>
            <a:r>
              <a:rPr lang="en-US" dirty="0"/>
              <a:t>, and </a:t>
            </a:r>
            <a:r>
              <a:rPr lang="en-US" dirty="0">
                <a:solidFill>
                  <a:srgbClr val="C00000"/>
                </a:solidFill>
              </a:rPr>
              <a:t>disposition</a:t>
            </a:r>
            <a:r>
              <a:rPr lang="en-US" dirty="0"/>
              <a:t> of project information</a:t>
            </a:r>
          </a:p>
          <a:p>
            <a:r>
              <a:rPr lang="en-US" dirty="0"/>
              <a:t>Main processes include:</a:t>
            </a:r>
          </a:p>
          <a:p>
            <a:pPr marL="914400" lvl="1" indent="-457200">
              <a:buFont typeface="+mj-lt"/>
              <a:buAutoNum type="arabicPeriod"/>
            </a:pPr>
            <a:r>
              <a:rPr lang="en-US" dirty="0"/>
              <a:t>Identify stakeholders</a:t>
            </a:r>
          </a:p>
          <a:p>
            <a:pPr marL="914400" lvl="1" indent="-457200">
              <a:buFont typeface="+mj-lt"/>
              <a:buAutoNum type="arabicPeriod"/>
            </a:pPr>
            <a:r>
              <a:rPr lang="en-US" dirty="0"/>
              <a:t>Plan communications</a:t>
            </a:r>
          </a:p>
          <a:p>
            <a:pPr marL="914400" lvl="1" indent="-457200">
              <a:buFont typeface="+mj-lt"/>
              <a:buAutoNum type="arabicPeriod"/>
            </a:pPr>
            <a:r>
              <a:rPr lang="en-US" dirty="0"/>
              <a:t>Distribute information</a:t>
            </a:r>
          </a:p>
          <a:p>
            <a:pPr marL="914400" lvl="1" indent="-457200">
              <a:buFont typeface="+mj-lt"/>
              <a:buAutoNum type="arabicPeriod"/>
            </a:pPr>
            <a:r>
              <a:rPr lang="en-US" dirty="0"/>
              <a:t>Manage stakeholder expectations</a:t>
            </a:r>
          </a:p>
          <a:p>
            <a:pPr marL="914400" lvl="1" indent="-457200">
              <a:buFont typeface="+mj-lt"/>
              <a:buAutoNum type="arabicPeriod"/>
            </a:pPr>
            <a:r>
              <a:rPr lang="en-US" dirty="0"/>
              <a:t>Report performance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50</a:t>
            </a:fld>
            <a:endParaRPr lang="en-US"/>
          </a:p>
        </p:txBody>
      </p:sp>
    </p:spTree>
    <p:extLst>
      <p:ext uri="{BB962C8B-B14F-4D97-AF65-F5344CB8AC3E}">
        <p14:creationId xmlns:p14="http://schemas.microsoft.com/office/powerpoint/2010/main" val="1809247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Kathy </a:t>
            </a:r>
            <a:r>
              <a:rPr lang="en-US" dirty="0" err="1" smtClean="0"/>
              <a:t>Schwalbe</a:t>
            </a:r>
            <a:r>
              <a:rPr lang="en-US" dirty="0" smtClean="0"/>
              <a:t>, </a:t>
            </a:r>
            <a:r>
              <a:rPr lang="en-US" dirty="0" smtClean="0">
                <a:solidFill>
                  <a:srgbClr val="C00000"/>
                </a:solidFill>
              </a:rPr>
              <a:t>Managing Information Technology Projects 6</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Course Technology, </a:t>
            </a:r>
            <a:r>
              <a:rPr lang="en-US" i="1" dirty="0" err="1" smtClean="0"/>
              <a:t>Cengage</a:t>
            </a:r>
            <a:r>
              <a:rPr lang="en-US" i="1" dirty="0" smtClean="0"/>
              <a:t> Learning</a:t>
            </a:r>
            <a:r>
              <a:rPr lang="en-US" dirty="0" smtClean="0"/>
              <a:t>, 2010</a:t>
            </a:r>
          </a:p>
          <a:p>
            <a:pPr marL="514350" indent="-514350">
              <a:buFont typeface="+mj-lt"/>
              <a:buAutoNum type="arabicPeriod"/>
            </a:pPr>
            <a:r>
              <a:rPr lang="en-US" dirty="0" smtClean="0"/>
              <a:t>A Guide to the Project Management Body of Knowledge: </a:t>
            </a:r>
            <a:r>
              <a:rPr lang="en-US" dirty="0" smtClean="0">
                <a:solidFill>
                  <a:srgbClr val="C00000"/>
                </a:solidFill>
              </a:rPr>
              <a:t>PMBOK Guide 4</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Project Management Institute</a:t>
            </a:r>
            <a:r>
              <a:rPr lang="en-US" dirty="0" smtClean="0"/>
              <a:t>, 2008</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51</a:t>
            </a:fld>
            <a:endParaRPr lang="en-US"/>
          </a:p>
        </p:txBody>
      </p:sp>
    </p:spTree>
    <p:extLst>
      <p:ext uri="{BB962C8B-B14F-4D97-AF65-F5344CB8AC3E}">
        <p14:creationId xmlns:p14="http://schemas.microsoft.com/office/powerpoint/2010/main" val="133323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Recognize the importance of managing stakeholder expectations</a:t>
            </a:r>
          </a:p>
          <a:p>
            <a:r>
              <a:rPr lang="en-US" dirty="0"/>
              <a:t>Understand how performance reporting helps stakeholders stay informed about project resources</a:t>
            </a:r>
          </a:p>
          <a:p>
            <a:r>
              <a:rPr lang="en-US" dirty="0"/>
              <a:t>List various methods for improving project communications, such as managing conflicts, running effective meetings, using e-mail and other technologies effectively, and using templates</a:t>
            </a:r>
          </a:p>
          <a:p>
            <a:r>
              <a:rPr lang="en-US" dirty="0"/>
              <a:t>Describe how software can enhance project communications management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74079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Good Communications</a:t>
            </a:r>
          </a:p>
        </p:txBody>
      </p:sp>
      <p:sp>
        <p:nvSpPr>
          <p:cNvPr id="3" name="Content Placeholder 2"/>
          <p:cNvSpPr>
            <a:spLocks noGrp="1"/>
          </p:cNvSpPr>
          <p:nvPr>
            <p:ph idx="1"/>
          </p:nvPr>
        </p:nvSpPr>
        <p:spPr/>
        <p:txBody>
          <a:bodyPr/>
          <a:lstStyle/>
          <a:p>
            <a:r>
              <a:rPr lang="en-US" dirty="0"/>
              <a:t>The greatest threat to many projects is a failure to communicate</a:t>
            </a:r>
          </a:p>
          <a:p>
            <a:r>
              <a:rPr lang="en-US" dirty="0"/>
              <a:t>Our culture does not portray IT professionals as being good communicators</a:t>
            </a:r>
          </a:p>
          <a:p>
            <a:r>
              <a:rPr lang="en-US" dirty="0"/>
              <a:t>Research shows that IT professionals must be able to communicate effectively to succeed in their positions</a:t>
            </a:r>
          </a:p>
          <a:p>
            <a:r>
              <a:rPr lang="en-US" dirty="0"/>
              <a:t>Strong verbal skills are a key factor in career advancement for IT professionals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74155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Communications</a:t>
            </a:r>
            <a:br>
              <a:rPr lang="en-US" dirty="0"/>
            </a:br>
            <a:r>
              <a:rPr lang="en-US" dirty="0"/>
              <a:t>Management Processes</a:t>
            </a:r>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b="1" dirty="0">
                <a:solidFill>
                  <a:srgbClr val="C00000"/>
                </a:solidFill>
              </a:rPr>
              <a:t>Identifying stakeholders</a:t>
            </a:r>
            <a:r>
              <a:rPr lang="en-US" dirty="0"/>
              <a:t>: identifying everyone involved in or affected by the project and determining the best ways to manage relationships with them</a:t>
            </a:r>
          </a:p>
          <a:p>
            <a:pPr marL="514350" indent="-514350">
              <a:buFont typeface="+mj-lt"/>
              <a:buAutoNum type="arabicPeriod"/>
            </a:pPr>
            <a:r>
              <a:rPr lang="en-US" b="1" dirty="0">
                <a:solidFill>
                  <a:srgbClr val="C00000"/>
                </a:solidFill>
              </a:rPr>
              <a:t>Planning communications</a:t>
            </a:r>
            <a:r>
              <a:rPr lang="en-US" dirty="0"/>
              <a:t>: determining the information and communications needs of the stakeholders</a:t>
            </a:r>
          </a:p>
          <a:p>
            <a:pPr marL="514350" indent="-514350">
              <a:buFont typeface="+mj-lt"/>
              <a:buAutoNum type="arabicPeriod"/>
            </a:pPr>
            <a:r>
              <a:rPr lang="en-US" b="1" dirty="0">
                <a:solidFill>
                  <a:srgbClr val="C00000"/>
                </a:solidFill>
              </a:rPr>
              <a:t>Distributing information</a:t>
            </a:r>
            <a:r>
              <a:rPr lang="en-US" dirty="0"/>
              <a:t>: making needed information available to project stakeholders in a timely manner</a:t>
            </a:r>
          </a:p>
          <a:p>
            <a:pPr marL="514350" indent="-514350">
              <a:buFont typeface="+mj-lt"/>
              <a:buAutoNum type="arabicPeriod"/>
            </a:pPr>
            <a:r>
              <a:rPr lang="en-US" b="1" dirty="0">
                <a:solidFill>
                  <a:srgbClr val="C00000"/>
                </a:solidFill>
              </a:rPr>
              <a:t>Managing stakeholder expectations</a:t>
            </a:r>
            <a:r>
              <a:rPr lang="en-US" dirty="0"/>
              <a:t>: managing communications to satisfy the needs and expectations of project stakeholders and to resolve issues</a:t>
            </a:r>
          </a:p>
          <a:p>
            <a:pPr marL="514350" indent="-514350">
              <a:buFont typeface="+mj-lt"/>
              <a:buAutoNum type="arabicPeriod"/>
            </a:pPr>
            <a:r>
              <a:rPr lang="en-US" b="1" dirty="0">
                <a:solidFill>
                  <a:srgbClr val="C00000"/>
                </a:solidFill>
              </a:rPr>
              <a:t>Reporting performance</a:t>
            </a:r>
            <a:r>
              <a:rPr lang="en-US" dirty="0"/>
              <a:t>: collecting and disseminating performance information, including status reports, progress measurement, and forecasting</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41334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Communications Management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pic>
        <p:nvPicPr>
          <p:cNvPr id="5" name="Picture 5" descr="86921_10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490" y="1429886"/>
            <a:ext cx="6957060" cy="5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29044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2411</Words>
  <Application>Microsoft Office PowerPoint</Application>
  <PresentationFormat>On-screen Show (4:3)</PresentationFormat>
  <Paragraphs>280</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Bodoni MT</vt:lpstr>
      <vt:lpstr>Calibri</vt:lpstr>
      <vt:lpstr>Calibri Light</vt:lpstr>
      <vt:lpstr>Constantia</vt:lpstr>
      <vt:lpstr>1_Office Theme</vt:lpstr>
      <vt:lpstr>Project Management</vt:lpstr>
      <vt:lpstr>Romi Satria Wahono</vt:lpstr>
      <vt:lpstr>Project Management Course Outline</vt:lpstr>
      <vt:lpstr>10. Project Communication Management</vt:lpstr>
      <vt:lpstr>Learning Objectives</vt:lpstr>
      <vt:lpstr>Learning Objectives</vt:lpstr>
      <vt:lpstr>Importance of Good Communications</vt:lpstr>
      <vt:lpstr>Project Communications Management Processes</vt:lpstr>
      <vt:lpstr>Project Communications Management Summary</vt:lpstr>
      <vt:lpstr>1. Identifying Stakeholders</vt:lpstr>
      <vt:lpstr>Stakeholder Management Strategy</vt:lpstr>
      <vt:lpstr>2. Planning Communications</vt:lpstr>
      <vt:lpstr>Sample Stakeholder Analysis for Project Communications</vt:lpstr>
      <vt:lpstr>Communications Management Plan Contents</vt:lpstr>
      <vt:lpstr>Communications Management Plan Contents (continued)</vt:lpstr>
      <vt:lpstr>3. Distributing Information</vt:lpstr>
      <vt:lpstr>What Went Wrong?</vt:lpstr>
      <vt:lpstr>Distributing Information in an Effective and Timely Manner</vt:lpstr>
      <vt:lpstr>Importance of Face-to-Face Communication</vt:lpstr>
      <vt:lpstr>Encouraging More Face-to-Face Interactions</vt:lpstr>
      <vt:lpstr>Media Choice Table</vt:lpstr>
      <vt:lpstr>What Went Right?</vt:lpstr>
      <vt:lpstr>Understanding Group and Individual Communication Needs</vt:lpstr>
      <vt:lpstr>Personal Preferences Affect Communication Needs</vt:lpstr>
      <vt:lpstr>Other Communication Considerations</vt:lpstr>
      <vt:lpstr>Setting the Stage for Communicating  Bad News</vt:lpstr>
      <vt:lpstr>Determining the Number of Communications Channels</vt:lpstr>
      <vt:lpstr>The Impact of the Number of People on Communications Channels</vt:lpstr>
      <vt:lpstr>4. Managing Stakeholders</vt:lpstr>
      <vt:lpstr>Expectations Management Matrix</vt:lpstr>
      <vt:lpstr>5. Reporting Performance</vt:lpstr>
      <vt:lpstr>Suggestions for Improving Project Communications</vt:lpstr>
      <vt:lpstr>Conflict Handling Modes</vt:lpstr>
      <vt:lpstr>Conflict Can Be Good</vt:lpstr>
      <vt:lpstr>Developing Better Communication Skills</vt:lpstr>
      <vt:lpstr>Media Snapshot</vt:lpstr>
      <vt:lpstr>Running Effective Meetings</vt:lpstr>
      <vt:lpstr>Using E-Mail, Instant Messaging, and Collaborative Tools Effectively</vt:lpstr>
      <vt:lpstr>Sample Collaborative Tools</vt:lpstr>
      <vt:lpstr>Best Practice</vt:lpstr>
      <vt:lpstr>Using Templates for Project Communications</vt:lpstr>
      <vt:lpstr>Sample Template for a  Project Description</vt:lpstr>
      <vt:lpstr>Sample Template for a Monthly Progress Report</vt:lpstr>
      <vt:lpstr>Final Project Documentation Items</vt:lpstr>
      <vt:lpstr>Lessons-Learned Reports</vt:lpstr>
      <vt:lpstr>Project Archives</vt:lpstr>
      <vt:lpstr>Project Web Sites</vt:lpstr>
      <vt:lpstr>Microsoft Office Enterprise Project Management (EPM) Solution</vt:lpstr>
      <vt:lpstr>Using Software to Assist in Project Communications</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175</cp:revision>
  <dcterms:created xsi:type="dcterms:W3CDTF">2013-03-15T17:55:11Z</dcterms:created>
  <dcterms:modified xsi:type="dcterms:W3CDTF">2013-07-28T14:21:04Z</dcterms:modified>
</cp:coreProperties>
</file>