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7"/>
  </p:notesMasterIdLst>
  <p:sldIdLst>
    <p:sldId id="313" r:id="rId2"/>
    <p:sldId id="257" r:id="rId3"/>
    <p:sldId id="261" r:id="rId4"/>
    <p:sldId id="314" r:id="rId5"/>
    <p:sldId id="315"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95" r:id="rId50"/>
    <p:sldId id="396" r:id="rId51"/>
    <p:sldId id="397" r:id="rId52"/>
    <p:sldId id="398" r:id="rId53"/>
    <p:sldId id="399" r:id="rId54"/>
    <p:sldId id="401" r:id="rId55"/>
    <p:sldId id="400" r:id="rId56"/>
    <p:sldId id="402" r:id="rId57"/>
    <p:sldId id="403" r:id="rId58"/>
    <p:sldId id="404" r:id="rId59"/>
    <p:sldId id="405" r:id="rId60"/>
    <p:sldId id="407" r:id="rId61"/>
    <p:sldId id="406" r:id="rId62"/>
    <p:sldId id="408" r:id="rId63"/>
    <p:sldId id="409" r:id="rId64"/>
    <p:sldId id="350" r:id="rId65"/>
    <p:sldId id="351"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5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6082C-2B4F-4620-96D8-B8FEF5B50C76}" type="datetimeFigureOut">
              <a:rPr lang="en-US" smtClean="0"/>
              <a:t>7/28/2013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4DE5D-4095-4917-B3BC-EA2D7883FF60}" type="slidenum">
              <a:rPr lang="en-US" smtClean="0"/>
              <a:t>‹#›</a:t>
            </a:fld>
            <a:endParaRPr lang="en-US"/>
          </a:p>
        </p:txBody>
      </p:sp>
    </p:spTree>
    <p:extLst>
      <p:ext uri="{BB962C8B-B14F-4D97-AF65-F5344CB8AC3E}">
        <p14:creationId xmlns:p14="http://schemas.microsoft.com/office/powerpoint/2010/main" val="38278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t>2</a:t>
            </a:fld>
            <a:endParaRPr lang="en-US"/>
          </a:p>
        </p:txBody>
      </p:sp>
    </p:spTree>
    <p:extLst>
      <p:ext uri="{BB962C8B-B14F-4D97-AF65-F5344CB8AC3E}">
        <p14:creationId xmlns:p14="http://schemas.microsoft.com/office/powerpoint/2010/main" val="410660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pPr/>
              <a:t>‹#›</a:t>
            </a:fld>
            <a:endParaRPr lang="en-US"/>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072797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40603109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41761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pPr/>
              <a:t>‹#›</a:t>
            </a:fld>
            <a:endParaRPr lang="en-US"/>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393835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lgn="l">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446221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658883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t>‹#›</a:t>
            </a:fld>
            <a:endParaRPr lang="en-US"/>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27757889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a:t>
            </a:fld>
            <a:endParaRPr lang="en-US"/>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42694572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7625049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19293675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0543508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546E0E4-908A-4724-B308-E4F6AE4FA0DD}" type="slidenum">
              <a:rPr lang="en-US" smtClean="0"/>
              <a:pPr/>
              <a:t>‹#›</a:t>
            </a:fld>
            <a:endParaRPr lang="en-US" dirty="0"/>
          </a:p>
        </p:txBody>
      </p:sp>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1855326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chemeClr val="bg1">
                    <a:lumMod val="65000"/>
                  </a:schemeClr>
                </a:solidFill>
              </a:rPr>
              <a:t>Project Management</a:t>
            </a:r>
          </a:p>
        </p:txBody>
      </p:sp>
      <p:sp>
        <p:nvSpPr>
          <p:cNvPr id="3" name="Subtitle 2"/>
          <p:cNvSpPr>
            <a:spLocks noGrp="1"/>
          </p:cNvSpPr>
          <p:nvPr>
            <p:ph type="subTitle" idx="1"/>
          </p:nvPr>
        </p:nvSpPr>
        <p:spPr>
          <a:xfrm>
            <a:off x="1143000" y="4686300"/>
            <a:ext cx="6858000" cy="1062990"/>
          </a:xfrm>
        </p:spPr>
        <p:txBody>
          <a:bodyPr/>
          <a:lstStyle/>
          <a:p>
            <a:r>
              <a:rPr lang="en-US" sz="2475" dirty="0">
                <a:solidFill>
                  <a:schemeClr val="tx1">
                    <a:lumMod val="65000"/>
                    <a:lumOff val="35000"/>
                  </a:schemeClr>
                </a:solidFill>
              </a:rPr>
              <a:t>Romi Satria Wahono</a:t>
            </a:r>
            <a:r>
              <a:rPr lang="en-US" sz="2400" dirty="0"/>
              <a:t/>
            </a:r>
            <a:br>
              <a:rPr lang="en-US" sz="2400" dirty="0"/>
            </a:br>
            <a:r>
              <a:rPr lang="en-US" sz="1725" dirty="0">
                <a:solidFill>
                  <a:schemeClr val="bg1">
                    <a:lumMod val="50000"/>
                  </a:schemeClr>
                </a:solidFill>
              </a:rPr>
              <a:t>romi@romisatriawahono.net</a:t>
            </a:r>
            <a:br>
              <a:rPr lang="en-US" sz="1725" dirty="0">
                <a:solidFill>
                  <a:schemeClr val="bg1">
                    <a:lumMod val="50000"/>
                  </a:schemeClr>
                </a:solidFill>
              </a:rPr>
            </a:br>
            <a:r>
              <a:rPr lang="en-US" sz="1725" dirty="0">
                <a:solidFill>
                  <a:schemeClr val="bg1">
                    <a:lumMod val="50000"/>
                  </a:schemeClr>
                </a:solidFill>
              </a:rPr>
              <a:t>http://romisatriawahono.net</a:t>
            </a:r>
            <a:endParaRPr lang="en-US" sz="1725" dirty="0"/>
          </a:p>
        </p:txBody>
      </p:sp>
      <p:sp>
        <p:nvSpPr>
          <p:cNvPr id="4" name="Rectangle 3"/>
          <p:cNvSpPr/>
          <p:nvPr/>
        </p:nvSpPr>
        <p:spPr>
          <a:xfrm>
            <a:off x="1143000" y="2831096"/>
            <a:ext cx="6858000" cy="1323439"/>
          </a:xfrm>
          <a:prstGeom prst="rect">
            <a:avLst/>
          </a:prstGeom>
        </p:spPr>
        <p:txBody>
          <a:bodyPr wrap="square" anchor="ctr">
            <a:spAutoFit/>
          </a:bodyPr>
          <a:lstStyle/>
          <a:p>
            <a:pPr algn="ctr"/>
            <a:r>
              <a:rPr lang="en-US" sz="4000" dirty="0">
                <a:effectLst>
                  <a:outerShdw blurRad="38100" dist="38100" dir="2700000" algn="tl">
                    <a:srgbClr val="FFFFFF"/>
                  </a:outerShdw>
                </a:effectLst>
                <a:latin typeface="+mj-lt"/>
              </a:rPr>
              <a:t>9</a:t>
            </a:r>
            <a:r>
              <a:rPr lang="en-US" sz="4000" dirty="0" smtClean="0">
                <a:effectLst>
                  <a:outerShdw blurRad="38100" dist="38100" dir="2700000" algn="tl">
                    <a:srgbClr val="FFFFFF"/>
                  </a:outerShdw>
                </a:effectLst>
                <a:latin typeface="+mj-lt"/>
              </a:rPr>
              <a:t>. </a:t>
            </a:r>
            <a:r>
              <a:rPr lang="en-US" sz="4000" dirty="0">
                <a:effectLst>
                  <a:outerShdw blurRad="38100" dist="38100" dir="2700000" algn="tl">
                    <a:srgbClr val="FFFFFF"/>
                  </a:outerShdw>
                </a:effectLst>
                <a:latin typeface="+mj-lt"/>
              </a:rPr>
              <a:t>Project Human</a:t>
            </a:r>
            <a:br>
              <a:rPr lang="en-US" sz="4000" dirty="0">
                <a:effectLst>
                  <a:outerShdw blurRad="38100" dist="38100" dir="2700000" algn="tl">
                    <a:srgbClr val="FFFFFF"/>
                  </a:outerShdw>
                </a:effectLst>
                <a:latin typeface="+mj-lt"/>
              </a:rPr>
            </a:br>
            <a:r>
              <a:rPr lang="en-US" sz="4000" dirty="0">
                <a:effectLst>
                  <a:outerShdw blurRad="38100" dist="38100" dir="2700000" algn="tl">
                    <a:srgbClr val="FFFFFF"/>
                  </a:outerShdw>
                </a:effectLst>
                <a:latin typeface="+mj-lt"/>
              </a:rPr>
              <a:t>Resource Management</a:t>
            </a:r>
            <a:endParaRPr lang="en-US" sz="4000" dirty="0">
              <a:latin typeface="+mj-lt"/>
            </a:endParaRPr>
          </a:p>
        </p:txBody>
      </p:sp>
    </p:spTree>
    <p:extLst>
      <p:ext uri="{BB962C8B-B14F-4D97-AF65-F5344CB8AC3E}">
        <p14:creationId xmlns:p14="http://schemas.microsoft.com/office/powerpoint/2010/main" val="341658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IT Workforce</a:t>
            </a:r>
          </a:p>
        </p:txBody>
      </p:sp>
      <p:sp>
        <p:nvSpPr>
          <p:cNvPr id="3" name="Content Placeholder 2"/>
          <p:cNvSpPr>
            <a:spLocks noGrp="1"/>
          </p:cNvSpPr>
          <p:nvPr>
            <p:ph idx="1"/>
          </p:nvPr>
        </p:nvSpPr>
        <p:spPr/>
        <p:txBody>
          <a:bodyPr>
            <a:normAutofit lnSpcReduction="10000"/>
          </a:bodyPr>
          <a:lstStyle/>
          <a:p>
            <a:r>
              <a:rPr lang="en-US" dirty="0">
                <a:solidFill>
                  <a:srgbClr val="C00000"/>
                </a:solidFill>
              </a:rPr>
              <a:t>U.S. IT employment topped 4 million </a:t>
            </a:r>
            <a:r>
              <a:rPr lang="en-US" dirty="0"/>
              <a:t>for the first time in 2008</a:t>
            </a:r>
          </a:p>
          <a:p>
            <a:r>
              <a:rPr lang="en-US" dirty="0"/>
              <a:t>Several IT-related occupations will be among the top 30 fastest-growing occupations in the U.S. between now and 2016, with network systems/data communications analysts and computer software engineers listed as numbers one and four</a:t>
            </a:r>
          </a:p>
          <a:p>
            <a:r>
              <a:rPr lang="en-US" dirty="0"/>
              <a:t>IT staff struggle to transition to project management, CIOs argue, and complain that educational institutions are not putting adequate focus on these skills through coursework</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10</a:t>
            </a:fld>
            <a:endParaRPr lang="en-US"/>
          </a:p>
        </p:txBody>
      </p:sp>
    </p:spTree>
    <p:extLst>
      <p:ext uri="{BB962C8B-B14F-4D97-AF65-F5344CB8AC3E}">
        <p14:creationId xmlns:p14="http://schemas.microsoft.com/office/powerpoint/2010/main" val="51389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Implications for the Future of IT Human Resource Management</a:t>
            </a:r>
          </a:p>
        </p:txBody>
      </p:sp>
      <p:sp>
        <p:nvSpPr>
          <p:cNvPr id="3" name="Content Placeholder 2"/>
          <p:cNvSpPr>
            <a:spLocks noGrp="1"/>
          </p:cNvSpPr>
          <p:nvPr>
            <p:ph idx="1"/>
          </p:nvPr>
        </p:nvSpPr>
        <p:spPr/>
        <p:txBody>
          <a:bodyPr>
            <a:normAutofit/>
          </a:bodyPr>
          <a:lstStyle/>
          <a:p>
            <a:r>
              <a:rPr lang="en-US" sz="3200" dirty="0"/>
              <a:t>Proactive organizations are addressing workforce needs by:</a:t>
            </a:r>
          </a:p>
          <a:p>
            <a:pPr lvl="1"/>
            <a:r>
              <a:rPr lang="en-US" sz="2800" dirty="0"/>
              <a:t>Improving </a:t>
            </a:r>
            <a:r>
              <a:rPr lang="en-US" sz="2800" dirty="0">
                <a:solidFill>
                  <a:srgbClr val="C00000"/>
                </a:solidFill>
              </a:rPr>
              <a:t>benefits</a:t>
            </a:r>
          </a:p>
          <a:p>
            <a:pPr lvl="1"/>
            <a:r>
              <a:rPr lang="en-US" sz="2800" dirty="0"/>
              <a:t>Redefining </a:t>
            </a:r>
            <a:r>
              <a:rPr lang="en-US" sz="2800" dirty="0">
                <a:solidFill>
                  <a:srgbClr val="C00000"/>
                </a:solidFill>
              </a:rPr>
              <a:t>work hours and incentives</a:t>
            </a:r>
          </a:p>
          <a:p>
            <a:pPr lvl="1"/>
            <a:r>
              <a:rPr lang="en-US" sz="2800" dirty="0"/>
              <a:t>Finding </a:t>
            </a:r>
            <a:r>
              <a:rPr lang="en-US" sz="2800" dirty="0">
                <a:solidFill>
                  <a:srgbClr val="C00000"/>
                </a:solidFill>
              </a:rPr>
              <a:t>future workers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11</a:t>
            </a:fld>
            <a:endParaRPr lang="en-US"/>
          </a:p>
        </p:txBody>
      </p:sp>
    </p:spTree>
    <p:extLst>
      <p:ext uri="{BB962C8B-B14F-4D97-AF65-F5344CB8AC3E}">
        <p14:creationId xmlns:p14="http://schemas.microsoft.com/office/powerpoint/2010/main" val="3634602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Snapshot</a:t>
            </a:r>
          </a:p>
        </p:txBody>
      </p:sp>
      <p:sp>
        <p:nvSpPr>
          <p:cNvPr id="3" name="Content Placeholder 2"/>
          <p:cNvSpPr>
            <a:spLocks noGrp="1"/>
          </p:cNvSpPr>
          <p:nvPr>
            <p:ph idx="1"/>
          </p:nvPr>
        </p:nvSpPr>
        <p:spPr>
          <a:xfrm>
            <a:off x="628650" y="1529104"/>
            <a:ext cx="7886700" cy="4825976"/>
          </a:xfrm>
        </p:spPr>
        <p:txBody>
          <a:bodyPr>
            <a:normAutofit fontScale="92500" lnSpcReduction="10000"/>
          </a:bodyPr>
          <a:lstStyle/>
          <a:p>
            <a:r>
              <a:rPr lang="en-US" dirty="0"/>
              <a:t>Here’s the dirty little secret: </a:t>
            </a:r>
            <a:r>
              <a:rPr lang="en-US" dirty="0">
                <a:solidFill>
                  <a:srgbClr val="C00000"/>
                </a:solidFill>
              </a:rPr>
              <a:t>U.S. productivity is No. 1 in the world</a:t>
            </a:r>
            <a:r>
              <a:rPr lang="en-US" dirty="0"/>
              <a:t> when productivity is measured as gross domestic product per worker, but our lead vanishes when productivity is measured as GDP per hour worked…Europeans take an average of six to seven weeks of paid annual leave, compared with just 12 days in the United States; twice as many American as European workers put in more than 48 hours per week</a:t>
            </a:r>
          </a:p>
          <a:p>
            <a:r>
              <a:rPr lang="en-US" dirty="0"/>
              <a:t>Sociologists have shown that </a:t>
            </a:r>
            <a:r>
              <a:rPr lang="en-US" dirty="0">
                <a:solidFill>
                  <a:srgbClr val="C00000"/>
                </a:solidFill>
              </a:rPr>
              <a:t>many Americans, especially men, would like to have more family or leisure time</a:t>
            </a:r>
            <a:r>
              <a:rPr lang="en-US" dirty="0"/>
              <a:t>; recent surveys show that </a:t>
            </a:r>
            <a:r>
              <a:rPr lang="en-US" dirty="0">
                <a:solidFill>
                  <a:srgbClr val="0070C0"/>
                </a:solidFill>
              </a:rPr>
              <a:t>many Americans are willing to sacrifice up to a quarter of their salaries in return for more time off </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12</a:t>
            </a:fld>
            <a:endParaRPr lang="en-US"/>
          </a:p>
        </p:txBody>
      </p:sp>
    </p:spTree>
    <p:extLst>
      <p:ext uri="{BB962C8B-B14F-4D97-AF65-F5344CB8AC3E}">
        <p14:creationId xmlns:p14="http://schemas.microsoft.com/office/powerpoint/2010/main" val="157742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Wrong?</a:t>
            </a:r>
          </a:p>
        </p:txBody>
      </p:sp>
      <p:sp>
        <p:nvSpPr>
          <p:cNvPr id="3" name="Content Placeholder 2"/>
          <p:cNvSpPr>
            <a:spLocks noGrp="1"/>
          </p:cNvSpPr>
          <p:nvPr>
            <p:ph idx="1"/>
          </p:nvPr>
        </p:nvSpPr>
        <p:spPr/>
        <p:txBody>
          <a:bodyPr/>
          <a:lstStyle/>
          <a:p>
            <a:r>
              <a:rPr lang="en-US" dirty="0"/>
              <a:t>A 2006 report by The Conference Board, Corporate Voices for Working Families, Partnership for 21st Century Skills, and the Society for Human Resource Management suggests that </a:t>
            </a:r>
            <a:r>
              <a:rPr lang="en-US" dirty="0">
                <a:solidFill>
                  <a:srgbClr val="C00000"/>
                </a:solidFill>
              </a:rPr>
              <a:t>entry level workers in the U.S. are ill-prepared for the workplace</a:t>
            </a:r>
          </a:p>
          <a:p>
            <a:r>
              <a:rPr lang="en-US" dirty="0">
                <a:solidFill>
                  <a:srgbClr val="C00000"/>
                </a:solidFill>
              </a:rPr>
              <a:t>Four-year college graduates </a:t>
            </a:r>
            <a:r>
              <a:rPr lang="en-US" dirty="0"/>
              <a:t>were listed as </a:t>
            </a:r>
            <a:r>
              <a:rPr lang="en-US" dirty="0">
                <a:solidFill>
                  <a:srgbClr val="0070C0"/>
                </a:solidFill>
              </a:rPr>
              <a:t>deficient in the following three skills</a:t>
            </a:r>
            <a:r>
              <a:rPr lang="en-US" dirty="0"/>
              <a:t>:</a:t>
            </a:r>
          </a:p>
          <a:p>
            <a:pPr lvl="1"/>
            <a:r>
              <a:rPr lang="en-US" dirty="0">
                <a:solidFill>
                  <a:srgbClr val="00B050"/>
                </a:solidFill>
              </a:rPr>
              <a:t>Written communications</a:t>
            </a:r>
            <a:r>
              <a:rPr lang="en-US" dirty="0"/>
              <a:t> - 27.8%</a:t>
            </a:r>
          </a:p>
          <a:p>
            <a:pPr lvl="1"/>
            <a:r>
              <a:rPr lang="en-US" dirty="0">
                <a:solidFill>
                  <a:srgbClr val="00B050"/>
                </a:solidFill>
              </a:rPr>
              <a:t>Writing in English </a:t>
            </a:r>
            <a:r>
              <a:rPr lang="en-US" dirty="0"/>
              <a:t>- 26.2%</a:t>
            </a:r>
          </a:p>
          <a:p>
            <a:pPr lvl="1"/>
            <a:r>
              <a:rPr lang="en-US" dirty="0">
                <a:solidFill>
                  <a:srgbClr val="00B050"/>
                </a:solidFill>
              </a:rPr>
              <a:t>Leadership</a:t>
            </a:r>
            <a:r>
              <a:rPr lang="en-US" dirty="0"/>
              <a:t> - 23.8%</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13</a:t>
            </a:fld>
            <a:endParaRPr lang="en-US"/>
          </a:p>
        </p:txBody>
      </p:sp>
    </p:spTree>
    <p:extLst>
      <p:ext uri="{BB962C8B-B14F-4D97-AF65-F5344CB8AC3E}">
        <p14:creationId xmlns:p14="http://schemas.microsoft.com/office/powerpoint/2010/main" val="3593529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Project Human Resource Management?</a:t>
            </a:r>
          </a:p>
        </p:txBody>
      </p:sp>
      <p:sp>
        <p:nvSpPr>
          <p:cNvPr id="3" name="Content Placeholder 2"/>
          <p:cNvSpPr>
            <a:spLocks noGrp="1"/>
          </p:cNvSpPr>
          <p:nvPr>
            <p:ph idx="1"/>
          </p:nvPr>
        </p:nvSpPr>
        <p:spPr/>
        <p:txBody>
          <a:bodyPr>
            <a:normAutofit fontScale="92500" lnSpcReduction="10000"/>
          </a:bodyPr>
          <a:lstStyle/>
          <a:p>
            <a:r>
              <a:rPr lang="en-US" dirty="0">
                <a:solidFill>
                  <a:srgbClr val="C00000"/>
                </a:solidFill>
              </a:rPr>
              <a:t>Making the most effective use of the people </a:t>
            </a:r>
            <a:r>
              <a:rPr lang="en-US" dirty="0"/>
              <a:t>involved with a project</a:t>
            </a:r>
          </a:p>
          <a:p>
            <a:r>
              <a:rPr lang="en-US" dirty="0"/>
              <a:t>Processes include:</a:t>
            </a:r>
          </a:p>
          <a:p>
            <a:pPr marL="914400" lvl="1" indent="-457200">
              <a:buFont typeface="+mj-lt"/>
              <a:buAutoNum type="arabicPeriod"/>
            </a:pPr>
            <a:r>
              <a:rPr lang="en-US" b="1" dirty="0">
                <a:solidFill>
                  <a:srgbClr val="C00000"/>
                </a:solidFill>
              </a:rPr>
              <a:t>Developing the human resource plan</a:t>
            </a:r>
            <a:r>
              <a:rPr lang="en-US" dirty="0"/>
              <a:t>: identifying and documenting project roles, responsibilities, and reporting relationships</a:t>
            </a:r>
          </a:p>
          <a:p>
            <a:pPr marL="914400" lvl="1" indent="-457200">
              <a:buFont typeface="+mj-lt"/>
              <a:buAutoNum type="arabicPeriod"/>
            </a:pPr>
            <a:r>
              <a:rPr lang="en-US" b="1" dirty="0">
                <a:solidFill>
                  <a:srgbClr val="C00000"/>
                </a:solidFill>
              </a:rPr>
              <a:t>Acquiring the project team</a:t>
            </a:r>
            <a:r>
              <a:rPr lang="en-US" dirty="0"/>
              <a:t>: getting the needed personnel assigned to and working on the project</a:t>
            </a:r>
          </a:p>
          <a:p>
            <a:pPr marL="914400" lvl="1" indent="-457200">
              <a:buFont typeface="+mj-lt"/>
              <a:buAutoNum type="arabicPeriod"/>
            </a:pPr>
            <a:r>
              <a:rPr lang="en-US" b="1" dirty="0">
                <a:solidFill>
                  <a:srgbClr val="C00000"/>
                </a:solidFill>
              </a:rPr>
              <a:t>Developing the project team</a:t>
            </a:r>
            <a:r>
              <a:rPr lang="en-US" dirty="0"/>
              <a:t>: building individual and group skills to enhance project performance</a:t>
            </a:r>
          </a:p>
          <a:p>
            <a:pPr marL="914400" lvl="1" indent="-457200">
              <a:buFont typeface="+mj-lt"/>
              <a:buAutoNum type="arabicPeriod"/>
            </a:pPr>
            <a:r>
              <a:rPr lang="en-US" b="1" dirty="0">
                <a:solidFill>
                  <a:srgbClr val="C00000"/>
                </a:solidFill>
              </a:rPr>
              <a:t>Managing the project team</a:t>
            </a:r>
            <a:r>
              <a:rPr lang="en-US" dirty="0"/>
              <a:t>: tracking team member performance, motivating team members, providing timely feedback, resolving issues and conflicts, and coordinating changes to help enhance project performance </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14</a:t>
            </a:fld>
            <a:endParaRPr lang="en-US"/>
          </a:p>
        </p:txBody>
      </p:sp>
    </p:spTree>
    <p:extLst>
      <p:ext uri="{BB962C8B-B14F-4D97-AF65-F5344CB8AC3E}">
        <p14:creationId xmlns:p14="http://schemas.microsoft.com/office/powerpoint/2010/main" val="3516065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Human Resource Management Summary</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15</a:t>
            </a:fld>
            <a:endParaRPr lang="en-US"/>
          </a:p>
        </p:txBody>
      </p:sp>
      <p:pic>
        <p:nvPicPr>
          <p:cNvPr id="5" name="Picture 5" descr="86921_09_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900" y="1434091"/>
            <a:ext cx="8384340" cy="504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544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Managing People</a:t>
            </a:r>
          </a:p>
        </p:txBody>
      </p:sp>
      <p:sp>
        <p:nvSpPr>
          <p:cNvPr id="3" name="Content Placeholder 2"/>
          <p:cNvSpPr>
            <a:spLocks noGrp="1"/>
          </p:cNvSpPr>
          <p:nvPr>
            <p:ph idx="1"/>
          </p:nvPr>
        </p:nvSpPr>
        <p:spPr/>
        <p:txBody>
          <a:bodyPr/>
          <a:lstStyle/>
          <a:p>
            <a:r>
              <a:rPr lang="en-US" dirty="0"/>
              <a:t>Psychologists and management theorists have devoted much </a:t>
            </a:r>
            <a:r>
              <a:rPr lang="en-US" dirty="0">
                <a:solidFill>
                  <a:srgbClr val="C00000"/>
                </a:solidFill>
              </a:rPr>
              <a:t>research and thought to the field of managing people </a:t>
            </a:r>
            <a:r>
              <a:rPr lang="en-US" dirty="0"/>
              <a:t>at work</a:t>
            </a:r>
          </a:p>
          <a:p>
            <a:r>
              <a:rPr lang="en-US" dirty="0">
                <a:solidFill>
                  <a:srgbClr val="C00000"/>
                </a:solidFill>
              </a:rPr>
              <a:t>Important areas </a:t>
            </a:r>
            <a:r>
              <a:rPr lang="en-US" dirty="0"/>
              <a:t>related to project management include:</a:t>
            </a:r>
          </a:p>
          <a:p>
            <a:pPr lvl="1"/>
            <a:r>
              <a:rPr lang="en-US" dirty="0">
                <a:solidFill>
                  <a:srgbClr val="0070C0"/>
                </a:solidFill>
              </a:rPr>
              <a:t>Motivation theories</a:t>
            </a:r>
          </a:p>
          <a:p>
            <a:pPr lvl="1"/>
            <a:r>
              <a:rPr lang="en-US" dirty="0">
                <a:solidFill>
                  <a:srgbClr val="0070C0"/>
                </a:solidFill>
              </a:rPr>
              <a:t>Influence and power</a:t>
            </a:r>
          </a:p>
          <a:p>
            <a:pPr lvl="1"/>
            <a:r>
              <a:rPr lang="en-US" dirty="0">
                <a:solidFill>
                  <a:srgbClr val="0070C0"/>
                </a:solidFill>
              </a:rPr>
              <a:t>Effectiveness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16</a:t>
            </a:fld>
            <a:endParaRPr lang="en-US"/>
          </a:p>
        </p:txBody>
      </p:sp>
    </p:spTree>
    <p:extLst>
      <p:ext uri="{BB962C8B-B14F-4D97-AF65-F5344CB8AC3E}">
        <p14:creationId xmlns:p14="http://schemas.microsoft.com/office/powerpoint/2010/main" val="3373723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Intrinsic and Extrinsic Motivation</a:t>
            </a:r>
          </a:p>
        </p:txBody>
      </p:sp>
      <p:sp>
        <p:nvSpPr>
          <p:cNvPr id="3" name="Content Placeholder 2"/>
          <p:cNvSpPr>
            <a:spLocks noGrp="1"/>
          </p:cNvSpPr>
          <p:nvPr>
            <p:ph idx="1"/>
          </p:nvPr>
        </p:nvSpPr>
        <p:spPr/>
        <p:txBody>
          <a:bodyPr/>
          <a:lstStyle/>
          <a:p>
            <a:r>
              <a:rPr lang="en-US" dirty="0">
                <a:solidFill>
                  <a:srgbClr val="C00000"/>
                </a:solidFill>
              </a:rPr>
              <a:t>Intrinsic motivation </a:t>
            </a:r>
            <a:r>
              <a:rPr lang="en-US" dirty="0"/>
              <a:t>causes people to </a:t>
            </a:r>
            <a:r>
              <a:rPr lang="en-US" dirty="0">
                <a:solidFill>
                  <a:srgbClr val="0070C0"/>
                </a:solidFill>
              </a:rPr>
              <a:t>participate in an activity for their own enjoyment</a:t>
            </a:r>
          </a:p>
          <a:p>
            <a:r>
              <a:rPr lang="en-US" dirty="0">
                <a:solidFill>
                  <a:srgbClr val="C00000"/>
                </a:solidFill>
              </a:rPr>
              <a:t>Extrinsic motivation </a:t>
            </a:r>
            <a:r>
              <a:rPr lang="en-US" dirty="0"/>
              <a:t>causes people to </a:t>
            </a:r>
            <a:r>
              <a:rPr lang="en-US" dirty="0">
                <a:solidFill>
                  <a:srgbClr val="0070C0"/>
                </a:solidFill>
              </a:rPr>
              <a:t>do something for a reward or to avoid a penalty</a:t>
            </a:r>
          </a:p>
          <a:p>
            <a:r>
              <a:rPr lang="en-US" dirty="0"/>
              <a:t>For </a:t>
            </a:r>
            <a:r>
              <a:rPr lang="en-US" dirty="0" smtClean="0"/>
              <a:t>example:</a:t>
            </a:r>
          </a:p>
          <a:p>
            <a:pPr lvl="1"/>
            <a:r>
              <a:rPr lang="en-US" dirty="0" smtClean="0"/>
              <a:t>some </a:t>
            </a:r>
            <a:r>
              <a:rPr lang="en-US" dirty="0"/>
              <a:t>children take piano lessons for </a:t>
            </a:r>
            <a:r>
              <a:rPr lang="en-US" dirty="0">
                <a:solidFill>
                  <a:srgbClr val="00B050"/>
                </a:solidFill>
              </a:rPr>
              <a:t>intrinsic motivation </a:t>
            </a:r>
            <a:r>
              <a:rPr lang="en-US" dirty="0"/>
              <a:t>(they enjoy </a:t>
            </a:r>
            <a:r>
              <a:rPr lang="en-US" dirty="0" smtClean="0"/>
              <a:t>it)</a:t>
            </a:r>
          </a:p>
          <a:p>
            <a:pPr lvl="1"/>
            <a:r>
              <a:rPr lang="en-US" dirty="0" smtClean="0"/>
              <a:t>while </a:t>
            </a:r>
            <a:r>
              <a:rPr lang="en-US" dirty="0"/>
              <a:t>others take them for </a:t>
            </a:r>
            <a:r>
              <a:rPr lang="en-US" dirty="0">
                <a:solidFill>
                  <a:srgbClr val="00B050"/>
                </a:solidFill>
              </a:rPr>
              <a:t>extrinsic motivation</a:t>
            </a:r>
            <a:r>
              <a:rPr lang="en-US" dirty="0"/>
              <a:t> (to get a reward or avoid punishment)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17</a:t>
            </a:fld>
            <a:endParaRPr lang="en-US"/>
          </a:p>
        </p:txBody>
      </p:sp>
    </p:spTree>
    <p:extLst>
      <p:ext uri="{BB962C8B-B14F-4D97-AF65-F5344CB8AC3E}">
        <p14:creationId xmlns:p14="http://schemas.microsoft.com/office/powerpoint/2010/main" val="2913879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Maslow’s Hierarchy of Needs</a:t>
            </a:r>
          </a:p>
        </p:txBody>
      </p:sp>
      <p:sp>
        <p:nvSpPr>
          <p:cNvPr id="3" name="Content Placeholder 2"/>
          <p:cNvSpPr>
            <a:spLocks noGrp="1"/>
          </p:cNvSpPr>
          <p:nvPr>
            <p:ph idx="1"/>
          </p:nvPr>
        </p:nvSpPr>
        <p:spPr/>
        <p:txBody>
          <a:bodyPr>
            <a:normAutofit/>
          </a:bodyPr>
          <a:lstStyle/>
          <a:p>
            <a:r>
              <a:rPr lang="en-US" sz="3200" dirty="0"/>
              <a:t>Abraham Maslow argued that humans possess unique qualities that enable them to make independent choices, thus giving them control of their destiny</a:t>
            </a:r>
          </a:p>
          <a:p>
            <a:r>
              <a:rPr lang="en-US" sz="3200" dirty="0"/>
              <a:t>Maslow developed a </a:t>
            </a:r>
            <a:r>
              <a:rPr lang="en-US" sz="3200" dirty="0">
                <a:solidFill>
                  <a:srgbClr val="C00000"/>
                </a:solidFill>
              </a:rPr>
              <a:t>hierarchy of needs </a:t>
            </a:r>
            <a:r>
              <a:rPr lang="en-US" sz="3200" dirty="0"/>
              <a:t>which states that </a:t>
            </a:r>
            <a:r>
              <a:rPr lang="en-US" sz="3200" dirty="0">
                <a:solidFill>
                  <a:srgbClr val="0070C0"/>
                </a:solidFill>
              </a:rPr>
              <a:t>people’s behaviors are guided or motivated by a sequence of needs </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18</a:t>
            </a:fld>
            <a:endParaRPr lang="en-US"/>
          </a:p>
        </p:txBody>
      </p:sp>
    </p:spTree>
    <p:extLst>
      <p:ext uri="{BB962C8B-B14F-4D97-AF65-F5344CB8AC3E}">
        <p14:creationId xmlns:p14="http://schemas.microsoft.com/office/powerpoint/2010/main" val="2890300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Maslow’s </a:t>
            </a:r>
            <a:r>
              <a:rPr lang="en-US" dirty="0">
                <a:solidFill>
                  <a:srgbClr val="C00000"/>
                </a:solidFill>
              </a:rPr>
              <a:t>Hierarchy of Needs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19</a:t>
            </a:fld>
            <a:endParaRPr lang="en-US"/>
          </a:p>
        </p:txBody>
      </p:sp>
      <p:pic>
        <p:nvPicPr>
          <p:cNvPr id="5" name="Picture 6" descr="86921_09_F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56899"/>
            <a:ext cx="838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40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2</a:t>
            </a:fld>
            <a:endParaRPr lang="en-US"/>
          </a:p>
        </p:txBody>
      </p:sp>
      <p:pic>
        <p:nvPicPr>
          <p:cNvPr id="4" name="Picture 3"/>
          <p:cNvPicPr>
            <a:picLocks noChangeAspect="1" noChangeArrowheads="1"/>
          </p:cNvPicPr>
          <p:nvPr/>
        </p:nvPicPr>
        <p:blipFill>
          <a:blip r:embed="rId3" cstate="print">
            <a:lum bright="30000"/>
          </a:blip>
          <a:srcRect l="4478" t="3448" r="8186" b="6897"/>
          <a:stretch>
            <a:fillRect/>
          </a:stretch>
        </p:blipFill>
        <p:spPr bwMode="auto">
          <a:xfrm>
            <a:off x="5347606" y="1020537"/>
            <a:ext cx="3208565" cy="4278086"/>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10000"/>
          </a:bodyPr>
          <a:lstStyle/>
          <a:p>
            <a:r>
              <a:rPr lang="en-US" dirty="0" smtClean="0">
                <a:solidFill>
                  <a:srgbClr val="C00000"/>
                </a:solidFill>
              </a:rPr>
              <a:t>SD </a:t>
            </a:r>
            <a:r>
              <a:rPr lang="en-US" dirty="0" err="1" smtClean="0">
                <a:solidFill>
                  <a:srgbClr val="C00000"/>
                </a:solidFill>
              </a:rPr>
              <a:t>Sompok</a:t>
            </a:r>
            <a:r>
              <a:rPr lang="en-US" dirty="0" smtClean="0">
                <a:solidFill>
                  <a:srgbClr val="C00000"/>
                </a:solidFill>
              </a:rPr>
              <a:t> </a:t>
            </a:r>
            <a:r>
              <a:rPr lang="en-US" dirty="0" smtClean="0"/>
              <a:t>Semarang (1987)</a:t>
            </a:r>
          </a:p>
          <a:p>
            <a:r>
              <a:rPr lang="en-US" dirty="0" smtClean="0">
                <a:solidFill>
                  <a:srgbClr val="C00000"/>
                </a:solidFill>
              </a:rPr>
              <a:t>SMPN 8</a:t>
            </a:r>
            <a:r>
              <a:rPr lang="en-US" dirty="0" smtClean="0"/>
              <a:t> Semarang (1990)</a:t>
            </a:r>
          </a:p>
          <a:p>
            <a:r>
              <a:rPr lang="en-US" dirty="0" smtClean="0">
                <a:solidFill>
                  <a:srgbClr val="C00000"/>
                </a:solidFill>
              </a:rPr>
              <a:t>SMA </a:t>
            </a:r>
            <a:r>
              <a:rPr lang="en-US" dirty="0" err="1" smtClean="0">
                <a:solidFill>
                  <a:srgbClr val="C00000"/>
                </a:solidFill>
              </a:rPr>
              <a:t>Taruna</a:t>
            </a:r>
            <a:r>
              <a:rPr lang="en-US" dirty="0" smtClean="0">
                <a:solidFill>
                  <a:srgbClr val="C00000"/>
                </a:solidFill>
              </a:rPr>
              <a:t> Nusantara</a:t>
            </a:r>
            <a:r>
              <a:rPr lang="en-US" dirty="0" smtClean="0"/>
              <a:t>, </a:t>
            </a:r>
            <a:r>
              <a:rPr lang="en-US" dirty="0" err="1" smtClean="0"/>
              <a:t>Magelang</a:t>
            </a:r>
            <a:r>
              <a:rPr lang="en-US" dirty="0" smtClean="0"/>
              <a:t> (1993)</a:t>
            </a:r>
          </a:p>
          <a:p>
            <a:r>
              <a:rPr lang="en-US" dirty="0" err="1" smtClean="0"/>
              <a:t>B.Eng</a:t>
            </a:r>
            <a:r>
              <a:rPr lang="en-US" dirty="0" smtClean="0"/>
              <a:t>, </a:t>
            </a:r>
            <a:r>
              <a:rPr lang="en-US" dirty="0" err="1" smtClean="0"/>
              <a:t>M.Eng</a:t>
            </a:r>
            <a:r>
              <a:rPr lang="en-US" dirty="0" smtClean="0"/>
              <a:t> and </a:t>
            </a:r>
            <a:r>
              <a:rPr lang="en-US" dirty="0" err="1" smtClean="0"/>
              <a:t>Dr.Eng</a:t>
            </a:r>
            <a:r>
              <a:rPr lang="en-US" sz="1275" i="1" dirty="0"/>
              <a:t> (on-leave)</a:t>
            </a:r>
            <a:r>
              <a:rPr lang="en-US" dirty="0" smtClean="0"/>
              <a:t/>
            </a:r>
            <a:br>
              <a:rPr lang="en-US" dirty="0" smtClean="0"/>
            </a:br>
            <a:r>
              <a:rPr lang="en-US" dirty="0" smtClean="0"/>
              <a:t>Department of Computer Science</a:t>
            </a:r>
            <a:br>
              <a:rPr lang="en-US" dirty="0" smtClean="0"/>
            </a:br>
            <a:r>
              <a:rPr lang="en-US" dirty="0" smtClean="0">
                <a:solidFill>
                  <a:srgbClr val="C00000"/>
                </a:solidFill>
              </a:rPr>
              <a:t>Saitama University</a:t>
            </a:r>
            <a:r>
              <a:rPr lang="en-US" dirty="0" smtClean="0"/>
              <a:t>, Japan (1994-2004)</a:t>
            </a:r>
          </a:p>
          <a:p>
            <a:r>
              <a:rPr lang="en-US" dirty="0" smtClean="0"/>
              <a:t>Research Interests: </a:t>
            </a:r>
            <a:r>
              <a:rPr lang="en-US" dirty="0" smtClean="0">
                <a:solidFill>
                  <a:srgbClr val="C00000"/>
                </a:solidFill>
              </a:rPr>
              <a:t>Software Engineering </a:t>
            </a:r>
            <a:r>
              <a:rPr lang="en-US" dirty="0" smtClean="0"/>
              <a:t>and </a:t>
            </a:r>
            <a:br>
              <a:rPr lang="en-US" dirty="0" smtClean="0"/>
            </a:br>
            <a:r>
              <a:rPr lang="en-US" dirty="0" smtClean="0"/>
              <a:t>Intelligent Systems</a:t>
            </a:r>
          </a:p>
          <a:p>
            <a:r>
              <a:rPr lang="en-US" dirty="0" smtClean="0"/>
              <a:t>Founder </a:t>
            </a:r>
            <a:r>
              <a:rPr lang="en-US" dirty="0" err="1" smtClean="0">
                <a:solidFill>
                  <a:srgbClr val="C00000"/>
                </a:solidFill>
              </a:rPr>
              <a:t>IlmuKomputer.Com</a:t>
            </a:r>
            <a:r>
              <a:rPr lang="en-US" dirty="0" smtClean="0"/>
              <a:t> </a:t>
            </a:r>
          </a:p>
          <a:p>
            <a:r>
              <a:rPr lang="en-US" dirty="0" smtClean="0">
                <a:solidFill>
                  <a:srgbClr val="C00000"/>
                </a:solidFill>
              </a:rPr>
              <a:t>LIPI</a:t>
            </a:r>
            <a:r>
              <a:rPr lang="en-US" dirty="0" smtClean="0"/>
              <a:t> Researcher (2004-2007)</a:t>
            </a:r>
          </a:p>
          <a:p>
            <a:r>
              <a:rPr lang="en-US" dirty="0" smtClean="0"/>
              <a:t>Founder and CEO PT </a:t>
            </a:r>
            <a:r>
              <a:rPr lang="en-US" dirty="0" err="1" smtClean="0">
                <a:solidFill>
                  <a:srgbClr val="C00000"/>
                </a:solidFill>
              </a:rPr>
              <a:t>Brainmatics</a:t>
            </a:r>
            <a:r>
              <a:rPr lang="en-US" dirty="0" smtClean="0">
                <a:solidFill>
                  <a:srgbClr val="C00000"/>
                </a:solidFill>
              </a:rPr>
              <a:t> </a:t>
            </a:r>
            <a:r>
              <a:rPr lang="en-US" dirty="0" err="1" smtClean="0">
                <a:solidFill>
                  <a:srgbClr val="C00000"/>
                </a:solidFill>
              </a:rPr>
              <a:t>Cipta</a:t>
            </a:r>
            <a:r>
              <a:rPr lang="en-US" dirty="0" smtClean="0">
                <a:solidFill>
                  <a:srgbClr val="C00000"/>
                </a:solidFill>
              </a:rPr>
              <a:t> </a:t>
            </a:r>
            <a:r>
              <a:rPr lang="en-US" dirty="0" err="1" smtClean="0">
                <a:solidFill>
                  <a:srgbClr val="C00000"/>
                </a:solidFill>
              </a:rPr>
              <a:t>Informatika</a:t>
            </a:r>
            <a:endParaRPr lang="en-US" dirty="0" smtClean="0">
              <a:solidFill>
                <a:srgbClr val="C00000"/>
              </a:solidFill>
            </a:endParaRPr>
          </a:p>
        </p:txBody>
      </p:sp>
    </p:spTree>
    <p:extLst>
      <p:ext uri="{BB962C8B-B14F-4D97-AF65-F5344CB8AC3E}">
        <p14:creationId xmlns:p14="http://schemas.microsoft.com/office/powerpoint/2010/main" val="125488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Herzberg’s </a:t>
            </a:r>
            <a:r>
              <a:rPr lang="en-US" dirty="0">
                <a:solidFill>
                  <a:srgbClr val="C00000"/>
                </a:solidFill>
              </a:rPr>
              <a:t>Motivational and Hygiene Factors</a:t>
            </a:r>
          </a:p>
        </p:txBody>
      </p:sp>
      <p:sp>
        <p:nvSpPr>
          <p:cNvPr id="3" name="Content Placeholder 2"/>
          <p:cNvSpPr>
            <a:spLocks noGrp="1"/>
          </p:cNvSpPr>
          <p:nvPr>
            <p:ph idx="1"/>
          </p:nvPr>
        </p:nvSpPr>
        <p:spPr/>
        <p:txBody>
          <a:bodyPr/>
          <a:lstStyle/>
          <a:p>
            <a:r>
              <a:rPr lang="en-US" dirty="0"/>
              <a:t>Frederick </a:t>
            </a:r>
            <a:r>
              <a:rPr lang="en-US" dirty="0">
                <a:solidFill>
                  <a:srgbClr val="C00000"/>
                </a:solidFill>
              </a:rPr>
              <a:t>Herzberg</a:t>
            </a:r>
            <a:r>
              <a:rPr lang="en-US" dirty="0"/>
              <a:t> wrote several famous books and articles about </a:t>
            </a:r>
            <a:r>
              <a:rPr lang="en-US" dirty="0">
                <a:solidFill>
                  <a:srgbClr val="C00000"/>
                </a:solidFill>
              </a:rPr>
              <a:t>worker motivation</a:t>
            </a:r>
            <a:r>
              <a:rPr lang="en-US" dirty="0"/>
              <a:t>; he distinguished between:</a:t>
            </a:r>
          </a:p>
          <a:p>
            <a:pPr marL="914400" lvl="1" indent="-457200">
              <a:buFont typeface="+mj-lt"/>
              <a:buAutoNum type="arabicPeriod"/>
            </a:pPr>
            <a:r>
              <a:rPr lang="en-US" dirty="0">
                <a:solidFill>
                  <a:srgbClr val="0070C0"/>
                </a:solidFill>
              </a:rPr>
              <a:t>Motivational factors</a:t>
            </a:r>
            <a:r>
              <a:rPr lang="en-US" dirty="0"/>
              <a:t>: </a:t>
            </a:r>
            <a:r>
              <a:rPr lang="en-US" dirty="0">
                <a:solidFill>
                  <a:srgbClr val="00B050"/>
                </a:solidFill>
              </a:rPr>
              <a:t>achievement</a:t>
            </a:r>
            <a:r>
              <a:rPr lang="en-US" dirty="0"/>
              <a:t>, </a:t>
            </a:r>
            <a:r>
              <a:rPr lang="en-US" dirty="0">
                <a:solidFill>
                  <a:srgbClr val="00B050"/>
                </a:solidFill>
              </a:rPr>
              <a:t>recognition</a:t>
            </a:r>
            <a:r>
              <a:rPr lang="en-US" dirty="0"/>
              <a:t>, the </a:t>
            </a:r>
            <a:r>
              <a:rPr lang="en-US" dirty="0">
                <a:solidFill>
                  <a:srgbClr val="00B050"/>
                </a:solidFill>
              </a:rPr>
              <a:t>work itself</a:t>
            </a:r>
            <a:r>
              <a:rPr lang="en-US" dirty="0"/>
              <a:t>, </a:t>
            </a:r>
            <a:r>
              <a:rPr lang="en-US" dirty="0">
                <a:solidFill>
                  <a:srgbClr val="00B050"/>
                </a:solidFill>
              </a:rPr>
              <a:t>responsibility</a:t>
            </a:r>
            <a:r>
              <a:rPr lang="en-US" dirty="0"/>
              <a:t>, </a:t>
            </a:r>
            <a:r>
              <a:rPr lang="en-US" dirty="0">
                <a:solidFill>
                  <a:srgbClr val="00B050"/>
                </a:solidFill>
              </a:rPr>
              <a:t>advancement</a:t>
            </a:r>
            <a:r>
              <a:rPr lang="en-US" dirty="0"/>
              <a:t>, and </a:t>
            </a:r>
            <a:r>
              <a:rPr lang="en-US" dirty="0">
                <a:solidFill>
                  <a:srgbClr val="00B050"/>
                </a:solidFill>
              </a:rPr>
              <a:t>growth</a:t>
            </a:r>
            <a:r>
              <a:rPr lang="en-US" dirty="0"/>
              <a:t>, which produce job satisfaction</a:t>
            </a:r>
          </a:p>
          <a:p>
            <a:pPr marL="914400" lvl="1" indent="-457200">
              <a:buFont typeface="+mj-lt"/>
              <a:buAutoNum type="arabicPeriod"/>
            </a:pPr>
            <a:r>
              <a:rPr lang="en-US" dirty="0">
                <a:solidFill>
                  <a:srgbClr val="0070C0"/>
                </a:solidFill>
              </a:rPr>
              <a:t>Hygiene factors</a:t>
            </a:r>
            <a:r>
              <a:rPr lang="en-US" dirty="0"/>
              <a:t>: cause dissatisfaction if not present, but do not motivate workers to do more; examples include </a:t>
            </a:r>
            <a:r>
              <a:rPr lang="en-US" dirty="0">
                <a:solidFill>
                  <a:srgbClr val="00B050"/>
                </a:solidFill>
              </a:rPr>
              <a:t>larger salaries</a:t>
            </a:r>
            <a:r>
              <a:rPr lang="en-US" dirty="0"/>
              <a:t>, more supervision, and a more attractive work environment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20</a:t>
            </a:fld>
            <a:endParaRPr lang="en-US"/>
          </a:p>
        </p:txBody>
      </p:sp>
    </p:spTree>
    <p:extLst>
      <p:ext uri="{BB962C8B-B14F-4D97-AF65-F5344CB8AC3E}">
        <p14:creationId xmlns:p14="http://schemas.microsoft.com/office/powerpoint/2010/main" val="1373675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a:t>
            </a:r>
            <a:r>
              <a:rPr lang="en-US" dirty="0">
                <a:solidFill>
                  <a:srgbClr val="C00000"/>
                </a:solidFill>
              </a:rPr>
              <a:t>Herzberg’s Hygiene Factors and Motivators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21</a:t>
            </a:fld>
            <a:endParaRPr lang="en-US"/>
          </a:p>
        </p:txBody>
      </p:sp>
      <p:pic>
        <p:nvPicPr>
          <p:cNvPr id="5" name="Picture 5" descr="Tbl09-01.bmp"/>
          <p:cNvPicPr>
            <a:picLocks noChangeAspect="1"/>
          </p:cNvPicPr>
          <p:nvPr/>
        </p:nvPicPr>
        <p:blipFill rotWithShape="1">
          <a:blip r:embed="rId2">
            <a:extLst>
              <a:ext uri="{28A0092B-C50C-407E-A947-70E740481C1C}">
                <a14:useLocalDpi xmlns:a14="http://schemas.microsoft.com/office/drawing/2010/main" val="0"/>
              </a:ext>
            </a:extLst>
          </a:blip>
          <a:srcRect t="10811" r="30999"/>
          <a:stretch/>
        </p:blipFill>
        <p:spPr bwMode="auto">
          <a:xfrm>
            <a:off x="628650" y="1863090"/>
            <a:ext cx="8001635" cy="350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405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McClelland’s </a:t>
            </a:r>
            <a:r>
              <a:rPr lang="en-US" dirty="0">
                <a:solidFill>
                  <a:srgbClr val="C00000"/>
                </a:solidFill>
              </a:rPr>
              <a:t>Acquired-Needs</a:t>
            </a:r>
            <a:r>
              <a:rPr lang="en-US" dirty="0"/>
              <a:t> Theory</a:t>
            </a:r>
          </a:p>
        </p:txBody>
      </p:sp>
      <p:sp>
        <p:nvSpPr>
          <p:cNvPr id="3" name="Content Placeholder 2"/>
          <p:cNvSpPr>
            <a:spLocks noGrp="1"/>
          </p:cNvSpPr>
          <p:nvPr>
            <p:ph idx="1"/>
          </p:nvPr>
        </p:nvSpPr>
        <p:spPr/>
        <p:txBody>
          <a:bodyPr>
            <a:normAutofit/>
          </a:bodyPr>
          <a:lstStyle/>
          <a:p>
            <a:r>
              <a:rPr lang="en-US" dirty="0"/>
              <a:t>Specific needs are acquired or learned over time and shaped by life experiences, including:</a:t>
            </a:r>
          </a:p>
          <a:p>
            <a:pPr lvl="1"/>
            <a:r>
              <a:rPr lang="en-US" dirty="0">
                <a:solidFill>
                  <a:srgbClr val="C00000"/>
                </a:solidFill>
              </a:rPr>
              <a:t>Achievement</a:t>
            </a:r>
            <a:r>
              <a:rPr lang="en-US" dirty="0"/>
              <a:t> (</a:t>
            </a:r>
            <a:r>
              <a:rPr lang="en-US" dirty="0" err="1"/>
              <a:t>nAch</a:t>
            </a:r>
            <a:r>
              <a:rPr lang="en-US" dirty="0"/>
              <a:t>): achievers like challenging projects with achievable goals and lots of feedback</a:t>
            </a:r>
          </a:p>
          <a:p>
            <a:pPr lvl="1"/>
            <a:r>
              <a:rPr lang="en-US" dirty="0">
                <a:solidFill>
                  <a:srgbClr val="C00000"/>
                </a:solidFill>
              </a:rPr>
              <a:t>Affiliation</a:t>
            </a:r>
            <a:r>
              <a:rPr lang="en-US" dirty="0"/>
              <a:t> (</a:t>
            </a:r>
            <a:r>
              <a:rPr lang="en-US" dirty="0" err="1"/>
              <a:t>nAff</a:t>
            </a:r>
            <a:r>
              <a:rPr lang="en-US" dirty="0"/>
              <a:t>): people with high </a:t>
            </a:r>
            <a:r>
              <a:rPr lang="en-US" dirty="0" err="1"/>
              <a:t>nAff</a:t>
            </a:r>
            <a:r>
              <a:rPr lang="en-US" dirty="0"/>
              <a:t> desire </a:t>
            </a:r>
            <a:r>
              <a:rPr lang="en-US" dirty="0">
                <a:solidFill>
                  <a:srgbClr val="0070C0"/>
                </a:solidFill>
              </a:rPr>
              <a:t>harmonious relationships </a:t>
            </a:r>
            <a:r>
              <a:rPr lang="en-US" dirty="0"/>
              <a:t>and </a:t>
            </a:r>
            <a:r>
              <a:rPr lang="en-US" dirty="0">
                <a:solidFill>
                  <a:srgbClr val="0070C0"/>
                </a:solidFill>
              </a:rPr>
              <a:t>need to feel accepted by others</a:t>
            </a:r>
            <a:r>
              <a:rPr lang="en-US" dirty="0"/>
              <a:t>, so managers should try to create a cooperative work environment for them</a:t>
            </a:r>
          </a:p>
          <a:p>
            <a:pPr lvl="1"/>
            <a:r>
              <a:rPr lang="en-US" dirty="0">
                <a:solidFill>
                  <a:srgbClr val="C00000"/>
                </a:solidFill>
              </a:rPr>
              <a:t>Power</a:t>
            </a:r>
            <a:r>
              <a:rPr lang="en-US" dirty="0"/>
              <a:t> (</a:t>
            </a:r>
            <a:r>
              <a:rPr lang="en-US" dirty="0" err="1"/>
              <a:t>nPow</a:t>
            </a:r>
            <a:r>
              <a:rPr lang="en-US" dirty="0"/>
              <a:t>): people with a need for power desire either personal power (not good) or institutional power (good for the organization); provide institutional power seekers with management opportunities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22</a:t>
            </a:fld>
            <a:endParaRPr lang="en-US"/>
          </a:p>
        </p:txBody>
      </p:sp>
    </p:spTree>
    <p:extLst>
      <p:ext uri="{BB962C8B-B14F-4D97-AF65-F5344CB8AC3E}">
        <p14:creationId xmlns:p14="http://schemas.microsoft.com/office/powerpoint/2010/main" val="1117664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McGregor’s </a:t>
            </a:r>
            <a:r>
              <a:rPr lang="en-US" dirty="0">
                <a:solidFill>
                  <a:srgbClr val="C00000"/>
                </a:solidFill>
              </a:rPr>
              <a:t>Theory X and Y</a:t>
            </a:r>
          </a:p>
        </p:txBody>
      </p:sp>
      <p:sp>
        <p:nvSpPr>
          <p:cNvPr id="3" name="Content Placeholder 2"/>
          <p:cNvSpPr>
            <a:spLocks noGrp="1"/>
          </p:cNvSpPr>
          <p:nvPr>
            <p:ph idx="1"/>
          </p:nvPr>
        </p:nvSpPr>
        <p:spPr/>
        <p:txBody>
          <a:bodyPr>
            <a:normAutofit fontScale="92500" lnSpcReduction="10000"/>
          </a:bodyPr>
          <a:lstStyle/>
          <a:p>
            <a:r>
              <a:rPr lang="en-US" dirty="0"/>
              <a:t>Douglas McGregor popularized the </a:t>
            </a:r>
            <a:r>
              <a:rPr lang="en-US" dirty="0">
                <a:solidFill>
                  <a:srgbClr val="C00000"/>
                </a:solidFill>
              </a:rPr>
              <a:t>human relations approach to management</a:t>
            </a:r>
            <a:r>
              <a:rPr lang="en-US" dirty="0"/>
              <a:t> in the 1960s</a:t>
            </a:r>
          </a:p>
          <a:p>
            <a:r>
              <a:rPr lang="en-US" dirty="0">
                <a:solidFill>
                  <a:srgbClr val="0070C0"/>
                </a:solidFill>
              </a:rPr>
              <a:t>Theory X</a:t>
            </a:r>
            <a:r>
              <a:rPr lang="en-US" dirty="0"/>
              <a:t>: assumes </a:t>
            </a:r>
            <a:r>
              <a:rPr lang="en-US" dirty="0">
                <a:solidFill>
                  <a:srgbClr val="00B050"/>
                </a:solidFill>
              </a:rPr>
              <a:t>workers dislike and avoid work</a:t>
            </a:r>
            <a:r>
              <a:rPr lang="en-US" dirty="0"/>
              <a:t>, so managers must use coercion, threats, and various control schemes to get workers to meet objectives</a:t>
            </a:r>
          </a:p>
          <a:p>
            <a:r>
              <a:rPr lang="en-US" dirty="0">
                <a:solidFill>
                  <a:srgbClr val="0070C0"/>
                </a:solidFill>
              </a:rPr>
              <a:t>Theory Y</a:t>
            </a:r>
            <a:r>
              <a:rPr lang="en-US" dirty="0"/>
              <a:t>: assumes </a:t>
            </a:r>
            <a:r>
              <a:rPr lang="en-US" dirty="0">
                <a:solidFill>
                  <a:srgbClr val="00B050"/>
                </a:solidFill>
              </a:rPr>
              <a:t>individuals consider work as natural as play or rest </a:t>
            </a:r>
            <a:r>
              <a:rPr lang="en-US" dirty="0"/>
              <a:t>and enjoy the satisfaction of esteem and self-actualization needs</a:t>
            </a:r>
          </a:p>
          <a:p>
            <a:r>
              <a:rPr lang="en-US" dirty="0">
                <a:solidFill>
                  <a:srgbClr val="0070C0"/>
                </a:solidFill>
              </a:rPr>
              <a:t>Theory Z</a:t>
            </a:r>
            <a:r>
              <a:rPr lang="en-US" dirty="0"/>
              <a:t>: introduced in 1981 by William </a:t>
            </a:r>
            <a:r>
              <a:rPr lang="en-US" dirty="0" err="1"/>
              <a:t>Ouchi</a:t>
            </a:r>
            <a:r>
              <a:rPr lang="en-US" dirty="0"/>
              <a:t> and is </a:t>
            </a:r>
            <a:r>
              <a:rPr lang="en-US" dirty="0">
                <a:solidFill>
                  <a:srgbClr val="00B050"/>
                </a:solidFill>
              </a:rPr>
              <a:t>based on the Japanese approach to motivating workers</a:t>
            </a:r>
            <a:r>
              <a:rPr lang="en-US" dirty="0"/>
              <a:t>, emphasizing trust, quality, collective decision making, and cultural values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23</a:t>
            </a:fld>
            <a:endParaRPr lang="en-US"/>
          </a:p>
        </p:txBody>
      </p:sp>
    </p:spTree>
    <p:extLst>
      <p:ext uri="{BB962C8B-B14F-4D97-AF65-F5344CB8AC3E}">
        <p14:creationId xmlns:p14="http://schemas.microsoft.com/office/powerpoint/2010/main" val="2881731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Thamhain</a:t>
            </a:r>
            <a:r>
              <a:rPr lang="en-US" dirty="0"/>
              <a:t> and </a:t>
            </a:r>
            <a:r>
              <a:rPr lang="en-US" dirty="0" err="1"/>
              <a:t>Wilemon’s</a:t>
            </a:r>
            <a:r>
              <a:rPr lang="en-US" dirty="0"/>
              <a:t> </a:t>
            </a:r>
            <a:r>
              <a:rPr lang="en-US" dirty="0">
                <a:solidFill>
                  <a:srgbClr val="C00000"/>
                </a:solidFill>
              </a:rPr>
              <a:t>Ways to Have Influence on Projects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solidFill>
                  <a:srgbClr val="C00000"/>
                </a:solidFill>
              </a:rPr>
              <a:t>Authority</a:t>
            </a:r>
            <a:r>
              <a:rPr lang="en-US" dirty="0"/>
              <a:t>: the legitimate </a:t>
            </a:r>
            <a:r>
              <a:rPr lang="en-US" dirty="0">
                <a:solidFill>
                  <a:srgbClr val="0070C0"/>
                </a:solidFill>
              </a:rPr>
              <a:t>hierarchical right to issue orders</a:t>
            </a:r>
          </a:p>
          <a:p>
            <a:pPr marL="514350" indent="-514350">
              <a:buFont typeface="+mj-lt"/>
              <a:buAutoNum type="arabicPeriod"/>
            </a:pPr>
            <a:r>
              <a:rPr lang="en-US" dirty="0" smtClean="0">
                <a:solidFill>
                  <a:srgbClr val="C00000"/>
                </a:solidFill>
              </a:rPr>
              <a:t>Assignment</a:t>
            </a:r>
            <a:r>
              <a:rPr lang="en-US" dirty="0"/>
              <a:t>: the project manager's perceived </a:t>
            </a:r>
            <a:r>
              <a:rPr lang="en-US" dirty="0">
                <a:solidFill>
                  <a:srgbClr val="0070C0"/>
                </a:solidFill>
              </a:rPr>
              <a:t>ability to influence a worker's later work assignments</a:t>
            </a:r>
          </a:p>
          <a:p>
            <a:pPr marL="514350" indent="-514350">
              <a:buFont typeface="+mj-lt"/>
              <a:buAutoNum type="arabicPeriod"/>
            </a:pPr>
            <a:r>
              <a:rPr lang="en-US" dirty="0" smtClean="0">
                <a:solidFill>
                  <a:srgbClr val="C00000"/>
                </a:solidFill>
              </a:rPr>
              <a:t>Budget</a:t>
            </a:r>
            <a:r>
              <a:rPr lang="en-US" dirty="0"/>
              <a:t>: the project manager's perceived </a:t>
            </a:r>
            <a:r>
              <a:rPr lang="en-US" dirty="0">
                <a:solidFill>
                  <a:srgbClr val="0070C0"/>
                </a:solidFill>
              </a:rPr>
              <a:t>ability to authorize others' use of discretionary funds</a:t>
            </a:r>
          </a:p>
          <a:p>
            <a:pPr marL="514350" indent="-514350">
              <a:buFont typeface="+mj-lt"/>
              <a:buAutoNum type="arabicPeriod"/>
            </a:pPr>
            <a:r>
              <a:rPr lang="en-US" dirty="0" smtClean="0">
                <a:solidFill>
                  <a:srgbClr val="C00000"/>
                </a:solidFill>
              </a:rPr>
              <a:t>Promotion</a:t>
            </a:r>
            <a:r>
              <a:rPr lang="en-US" dirty="0"/>
              <a:t>: the </a:t>
            </a:r>
            <a:r>
              <a:rPr lang="en-US" dirty="0">
                <a:solidFill>
                  <a:srgbClr val="0070C0"/>
                </a:solidFill>
              </a:rPr>
              <a:t>ability to improve a worker's position</a:t>
            </a:r>
          </a:p>
          <a:p>
            <a:pPr marL="514350" indent="-514350">
              <a:buFont typeface="+mj-lt"/>
              <a:buAutoNum type="arabicPeriod"/>
            </a:pPr>
            <a:r>
              <a:rPr lang="en-US" dirty="0" smtClean="0">
                <a:solidFill>
                  <a:srgbClr val="C00000"/>
                </a:solidFill>
              </a:rPr>
              <a:t>Money</a:t>
            </a:r>
            <a:r>
              <a:rPr lang="en-US" dirty="0"/>
              <a:t>: the </a:t>
            </a:r>
            <a:r>
              <a:rPr lang="en-US" dirty="0">
                <a:solidFill>
                  <a:srgbClr val="0070C0"/>
                </a:solidFill>
              </a:rPr>
              <a:t>ability to increase a worker's pay and benefits</a:t>
            </a:r>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24</a:t>
            </a:fld>
            <a:endParaRPr lang="en-US"/>
          </a:p>
        </p:txBody>
      </p:sp>
    </p:spTree>
    <p:extLst>
      <p:ext uri="{BB962C8B-B14F-4D97-AF65-F5344CB8AC3E}">
        <p14:creationId xmlns:p14="http://schemas.microsoft.com/office/powerpoint/2010/main" val="502002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172450" cy="1200149"/>
          </a:xfrm>
        </p:spPr>
        <p:txBody>
          <a:bodyPr>
            <a:normAutofit fontScale="90000"/>
          </a:bodyPr>
          <a:lstStyle/>
          <a:p>
            <a:r>
              <a:rPr lang="en-US" dirty="0" err="1"/>
              <a:t>Thamhain</a:t>
            </a:r>
            <a:r>
              <a:rPr lang="en-US" dirty="0"/>
              <a:t> and </a:t>
            </a:r>
            <a:r>
              <a:rPr lang="en-US" dirty="0" err="1"/>
              <a:t>Wilemon’s</a:t>
            </a:r>
            <a:r>
              <a:rPr lang="en-US" dirty="0"/>
              <a:t> </a:t>
            </a:r>
            <a:r>
              <a:rPr lang="en-US" dirty="0">
                <a:solidFill>
                  <a:srgbClr val="C00000"/>
                </a:solidFill>
              </a:rPr>
              <a:t>Ways to Have Influence on Projects </a:t>
            </a:r>
            <a:r>
              <a:rPr lang="en-US" dirty="0"/>
              <a:t>(continued)</a:t>
            </a:r>
          </a:p>
        </p:txBody>
      </p:sp>
      <p:sp>
        <p:nvSpPr>
          <p:cNvPr id="3" name="Content Placeholder 2"/>
          <p:cNvSpPr>
            <a:spLocks noGrp="1"/>
          </p:cNvSpPr>
          <p:nvPr>
            <p:ph idx="1"/>
          </p:nvPr>
        </p:nvSpPr>
        <p:spPr/>
        <p:txBody>
          <a:bodyPr/>
          <a:lstStyle/>
          <a:p>
            <a:pPr marL="514350" indent="-514350">
              <a:buFont typeface="+mj-lt"/>
              <a:buAutoNum type="arabicPeriod" startAt="6"/>
            </a:pPr>
            <a:r>
              <a:rPr lang="en-US" dirty="0" smtClean="0">
                <a:solidFill>
                  <a:srgbClr val="C00000"/>
                </a:solidFill>
              </a:rPr>
              <a:t>Penalty</a:t>
            </a:r>
            <a:r>
              <a:rPr lang="en-US" dirty="0"/>
              <a:t>: the project manager's </a:t>
            </a:r>
            <a:r>
              <a:rPr lang="en-US" dirty="0">
                <a:solidFill>
                  <a:srgbClr val="0070C0"/>
                </a:solidFill>
              </a:rPr>
              <a:t>ability to cause punishment</a:t>
            </a:r>
          </a:p>
          <a:p>
            <a:pPr marL="514350" indent="-514350">
              <a:buFont typeface="+mj-lt"/>
              <a:buAutoNum type="arabicPeriod" startAt="6"/>
            </a:pPr>
            <a:r>
              <a:rPr lang="en-US" dirty="0" smtClean="0">
                <a:solidFill>
                  <a:srgbClr val="C00000"/>
                </a:solidFill>
              </a:rPr>
              <a:t>Work </a:t>
            </a:r>
            <a:r>
              <a:rPr lang="en-US" dirty="0">
                <a:solidFill>
                  <a:srgbClr val="C00000"/>
                </a:solidFill>
              </a:rPr>
              <a:t>challenge</a:t>
            </a:r>
            <a:r>
              <a:rPr lang="en-US" dirty="0"/>
              <a:t>: the </a:t>
            </a:r>
            <a:r>
              <a:rPr lang="en-US" dirty="0">
                <a:solidFill>
                  <a:srgbClr val="0070C0"/>
                </a:solidFill>
              </a:rPr>
              <a:t>ability to assign work that capitalizes on a worker's enjoyment </a:t>
            </a:r>
            <a:r>
              <a:rPr lang="en-US" dirty="0"/>
              <a:t>of doing a particular task</a:t>
            </a:r>
          </a:p>
          <a:p>
            <a:pPr marL="514350" indent="-514350">
              <a:buFont typeface="+mj-lt"/>
              <a:buAutoNum type="arabicPeriod" startAt="6"/>
            </a:pPr>
            <a:r>
              <a:rPr lang="en-US" dirty="0" smtClean="0">
                <a:solidFill>
                  <a:srgbClr val="C00000"/>
                </a:solidFill>
              </a:rPr>
              <a:t>Expertise</a:t>
            </a:r>
            <a:r>
              <a:rPr lang="en-US" dirty="0"/>
              <a:t>: the project manager's perceived </a:t>
            </a:r>
            <a:r>
              <a:rPr lang="en-US" dirty="0">
                <a:solidFill>
                  <a:srgbClr val="0070C0"/>
                </a:solidFill>
              </a:rPr>
              <a:t>special knowledge that others deem important</a:t>
            </a:r>
          </a:p>
          <a:p>
            <a:pPr marL="514350" indent="-514350">
              <a:buFont typeface="+mj-lt"/>
              <a:buAutoNum type="arabicPeriod" startAt="6"/>
            </a:pPr>
            <a:r>
              <a:rPr lang="en-US" dirty="0" smtClean="0">
                <a:solidFill>
                  <a:srgbClr val="C00000"/>
                </a:solidFill>
              </a:rPr>
              <a:t>Friendship</a:t>
            </a:r>
            <a:r>
              <a:rPr lang="en-US" dirty="0"/>
              <a:t>: the </a:t>
            </a:r>
            <a:r>
              <a:rPr lang="en-US" dirty="0">
                <a:solidFill>
                  <a:srgbClr val="0070C0"/>
                </a:solidFill>
              </a:rPr>
              <a:t>ability to establish friendly personal relationships </a:t>
            </a:r>
            <a:r>
              <a:rPr lang="en-US" dirty="0"/>
              <a:t>between the project manager and others</a:t>
            </a:r>
          </a:p>
          <a:p>
            <a:pPr marL="514350" indent="-514350">
              <a:buFont typeface="+mj-lt"/>
              <a:buAutoNum type="arabicPeriod" startAt="6"/>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25</a:t>
            </a:fld>
            <a:endParaRPr lang="en-US"/>
          </a:p>
        </p:txBody>
      </p:sp>
    </p:spTree>
    <p:extLst>
      <p:ext uri="{BB962C8B-B14F-4D97-AF65-F5344CB8AC3E}">
        <p14:creationId xmlns:p14="http://schemas.microsoft.com/office/powerpoint/2010/main" val="288736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Ways to Influence that Help and Hurt Projects</a:t>
            </a:r>
          </a:p>
        </p:txBody>
      </p:sp>
      <p:sp>
        <p:nvSpPr>
          <p:cNvPr id="3" name="Content Placeholder 2"/>
          <p:cNvSpPr>
            <a:spLocks noGrp="1"/>
          </p:cNvSpPr>
          <p:nvPr>
            <p:ph idx="1"/>
          </p:nvPr>
        </p:nvSpPr>
        <p:spPr/>
        <p:txBody>
          <a:bodyPr/>
          <a:lstStyle/>
          <a:p>
            <a:r>
              <a:rPr lang="en-US" dirty="0"/>
              <a:t>Projects are </a:t>
            </a:r>
            <a:r>
              <a:rPr lang="en-US" dirty="0">
                <a:solidFill>
                  <a:srgbClr val="C00000"/>
                </a:solidFill>
              </a:rPr>
              <a:t>more likely to succeed </a:t>
            </a:r>
            <a:r>
              <a:rPr lang="en-US" dirty="0"/>
              <a:t>when project managers influence with:</a:t>
            </a:r>
          </a:p>
          <a:p>
            <a:pPr lvl="1"/>
            <a:r>
              <a:rPr lang="en-US" dirty="0">
                <a:solidFill>
                  <a:srgbClr val="0070C0"/>
                </a:solidFill>
              </a:rPr>
              <a:t>Expertise</a:t>
            </a:r>
          </a:p>
          <a:p>
            <a:pPr lvl="1"/>
            <a:r>
              <a:rPr lang="en-US" dirty="0">
                <a:solidFill>
                  <a:srgbClr val="0070C0"/>
                </a:solidFill>
              </a:rPr>
              <a:t>Work challenge</a:t>
            </a:r>
          </a:p>
          <a:p>
            <a:r>
              <a:rPr lang="en-US" dirty="0"/>
              <a:t>Projects are </a:t>
            </a:r>
            <a:r>
              <a:rPr lang="en-US" dirty="0">
                <a:solidFill>
                  <a:srgbClr val="C00000"/>
                </a:solidFill>
              </a:rPr>
              <a:t>more likely to fail </a:t>
            </a:r>
            <a:r>
              <a:rPr lang="en-US" dirty="0"/>
              <a:t>when project managers rely too heavily on:</a:t>
            </a:r>
          </a:p>
          <a:p>
            <a:pPr lvl="1"/>
            <a:r>
              <a:rPr lang="en-US" dirty="0">
                <a:solidFill>
                  <a:srgbClr val="0070C0"/>
                </a:solidFill>
              </a:rPr>
              <a:t>Authority</a:t>
            </a:r>
          </a:p>
          <a:p>
            <a:pPr lvl="1"/>
            <a:r>
              <a:rPr lang="en-US" dirty="0">
                <a:solidFill>
                  <a:srgbClr val="0070C0"/>
                </a:solidFill>
              </a:rPr>
              <a:t>Money</a:t>
            </a:r>
          </a:p>
          <a:p>
            <a:pPr lvl="1"/>
            <a:r>
              <a:rPr lang="en-US" dirty="0">
                <a:solidFill>
                  <a:srgbClr val="0070C0"/>
                </a:solidFill>
              </a:rPr>
              <a:t>Penalty</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26</a:t>
            </a:fld>
            <a:endParaRPr lang="en-US"/>
          </a:p>
        </p:txBody>
      </p:sp>
    </p:spTree>
    <p:extLst>
      <p:ext uri="{BB962C8B-B14F-4D97-AF65-F5344CB8AC3E}">
        <p14:creationId xmlns:p14="http://schemas.microsoft.com/office/powerpoint/2010/main" val="2686713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a:t>
            </a:r>
          </a:p>
        </p:txBody>
      </p:sp>
      <p:sp>
        <p:nvSpPr>
          <p:cNvPr id="3" name="Content Placeholder 2"/>
          <p:cNvSpPr>
            <a:spLocks noGrp="1"/>
          </p:cNvSpPr>
          <p:nvPr>
            <p:ph idx="1"/>
          </p:nvPr>
        </p:nvSpPr>
        <p:spPr/>
        <p:txBody>
          <a:bodyPr/>
          <a:lstStyle/>
          <a:p>
            <a:r>
              <a:rPr lang="en-US" dirty="0">
                <a:solidFill>
                  <a:srgbClr val="C00000"/>
                </a:solidFill>
              </a:rPr>
              <a:t>Power</a:t>
            </a:r>
            <a:r>
              <a:rPr lang="en-US" dirty="0"/>
              <a:t> is the </a:t>
            </a:r>
            <a:r>
              <a:rPr lang="en-US" dirty="0">
                <a:solidFill>
                  <a:srgbClr val="0070C0"/>
                </a:solidFill>
              </a:rPr>
              <a:t>potential ability to influence behavior to get people to do things they would not otherwise do</a:t>
            </a:r>
          </a:p>
          <a:p>
            <a:r>
              <a:rPr lang="en-US" dirty="0"/>
              <a:t>Types of power include:</a:t>
            </a:r>
          </a:p>
          <a:p>
            <a:pPr marL="914400" lvl="1" indent="-457200">
              <a:buFont typeface="+mj-lt"/>
              <a:buAutoNum type="arabicPeriod"/>
            </a:pPr>
            <a:r>
              <a:rPr lang="en-US" dirty="0"/>
              <a:t>Coercive</a:t>
            </a:r>
          </a:p>
          <a:p>
            <a:pPr marL="914400" lvl="1" indent="-457200">
              <a:buFont typeface="+mj-lt"/>
              <a:buAutoNum type="arabicPeriod"/>
            </a:pPr>
            <a:r>
              <a:rPr lang="en-US" dirty="0"/>
              <a:t>Legitimate</a:t>
            </a:r>
          </a:p>
          <a:p>
            <a:pPr marL="914400" lvl="1" indent="-457200">
              <a:buFont typeface="+mj-lt"/>
              <a:buAutoNum type="arabicPeriod"/>
            </a:pPr>
            <a:r>
              <a:rPr lang="en-US" dirty="0"/>
              <a:t>Expert</a:t>
            </a:r>
          </a:p>
          <a:p>
            <a:pPr marL="914400" lvl="1" indent="-457200">
              <a:buFont typeface="+mj-lt"/>
              <a:buAutoNum type="arabicPeriod"/>
            </a:pPr>
            <a:r>
              <a:rPr lang="en-US" dirty="0"/>
              <a:t>Reward</a:t>
            </a:r>
          </a:p>
          <a:p>
            <a:pPr marL="914400" lvl="1" indent="-457200">
              <a:buFont typeface="+mj-lt"/>
              <a:buAutoNum type="arabicPeriod"/>
            </a:pPr>
            <a:r>
              <a:rPr lang="en-US" dirty="0"/>
              <a:t>Referent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27</a:t>
            </a:fld>
            <a:endParaRPr lang="en-US"/>
          </a:p>
        </p:txBody>
      </p:sp>
    </p:spTree>
    <p:extLst>
      <p:ext uri="{BB962C8B-B14F-4D97-AF65-F5344CB8AC3E}">
        <p14:creationId xmlns:p14="http://schemas.microsoft.com/office/powerpoint/2010/main" val="3678681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Covey and Improving Effectiveness</a:t>
            </a:r>
          </a:p>
        </p:txBody>
      </p:sp>
      <p:sp>
        <p:nvSpPr>
          <p:cNvPr id="3" name="Content Placeholder 2"/>
          <p:cNvSpPr>
            <a:spLocks noGrp="1"/>
          </p:cNvSpPr>
          <p:nvPr>
            <p:ph idx="1"/>
          </p:nvPr>
        </p:nvSpPr>
        <p:spPr/>
        <p:txBody>
          <a:bodyPr/>
          <a:lstStyle/>
          <a:p>
            <a:r>
              <a:rPr lang="en-US" dirty="0"/>
              <a:t>Project managers can apply </a:t>
            </a:r>
            <a:r>
              <a:rPr lang="en-US" dirty="0">
                <a:solidFill>
                  <a:srgbClr val="C00000"/>
                </a:solidFill>
              </a:rPr>
              <a:t>Covey’s 7 habits to improve effectiveness</a:t>
            </a:r>
            <a:r>
              <a:rPr lang="en-US" dirty="0"/>
              <a:t> on projects</a:t>
            </a:r>
          </a:p>
          <a:p>
            <a:pPr marL="914400" lvl="1" indent="-457200">
              <a:buFont typeface="+mj-lt"/>
              <a:buAutoNum type="arabicPeriod"/>
            </a:pPr>
            <a:r>
              <a:rPr lang="en-US" dirty="0"/>
              <a:t>Be proactive</a:t>
            </a:r>
          </a:p>
          <a:p>
            <a:pPr marL="914400" lvl="1" indent="-457200">
              <a:buFont typeface="+mj-lt"/>
              <a:buAutoNum type="arabicPeriod"/>
            </a:pPr>
            <a:r>
              <a:rPr lang="en-US" dirty="0"/>
              <a:t>Begin with the end in mind</a:t>
            </a:r>
          </a:p>
          <a:p>
            <a:pPr marL="914400" lvl="1" indent="-457200">
              <a:buFont typeface="+mj-lt"/>
              <a:buAutoNum type="arabicPeriod"/>
            </a:pPr>
            <a:r>
              <a:rPr lang="en-US" dirty="0"/>
              <a:t>Put first things first</a:t>
            </a:r>
          </a:p>
          <a:p>
            <a:pPr marL="914400" lvl="1" indent="-457200">
              <a:buFont typeface="+mj-lt"/>
              <a:buAutoNum type="arabicPeriod"/>
            </a:pPr>
            <a:r>
              <a:rPr lang="en-US" dirty="0"/>
              <a:t>Think win/win</a:t>
            </a:r>
          </a:p>
          <a:p>
            <a:pPr marL="914400" lvl="1" indent="-457200">
              <a:buFont typeface="+mj-lt"/>
              <a:buAutoNum type="arabicPeriod"/>
            </a:pPr>
            <a:r>
              <a:rPr lang="en-US" dirty="0"/>
              <a:t>Seek first to understand, then to be understood</a:t>
            </a:r>
          </a:p>
          <a:p>
            <a:pPr marL="914400" lvl="1" indent="-457200">
              <a:buFont typeface="+mj-lt"/>
              <a:buAutoNum type="arabicPeriod"/>
            </a:pPr>
            <a:r>
              <a:rPr lang="en-US" dirty="0"/>
              <a:t>Synergize</a:t>
            </a:r>
          </a:p>
          <a:p>
            <a:pPr marL="914400" lvl="1" indent="-457200">
              <a:buFont typeface="+mj-lt"/>
              <a:buAutoNum type="arabicPeriod"/>
            </a:pPr>
            <a:r>
              <a:rPr lang="en-US" dirty="0"/>
              <a:t>Sharpen the saw</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28</a:t>
            </a:fld>
            <a:endParaRPr lang="en-US"/>
          </a:p>
        </p:txBody>
      </p:sp>
    </p:spTree>
    <p:extLst>
      <p:ext uri="{BB962C8B-B14F-4D97-AF65-F5344CB8AC3E}">
        <p14:creationId xmlns:p14="http://schemas.microsoft.com/office/powerpoint/2010/main" val="537905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Empathic Listening and Rapport</a:t>
            </a:r>
          </a:p>
        </p:txBody>
      </p:sp>
      <p:sp>
        <p:nvSpPr>
          <p:cNvPr id="3" name="Content Placeholder 2"/>
          <p:cNvSpPr>
            <a:spLocks noGrp="1"/>
          </p:cNvSpPr>
          <p:nvPr>
            <p:ph idx="1"/>
          </p:nvPr>
        </p:nvSpPr>
        <p:spPr/>
        <p:txBody>
          <a:bodyPr>
            <a:normAutofit lnSpcReduction="10000"/>
          </a:bodyPr>
          <a:lstStyle/>
          <a:p>
            <a:r>
              <a:rPr lang="en-US" dirty="0">
                <a:solidFill>
                  <a:srgbClr val="C00000"/>
                </a:solidFill>
              </a:rPr>
              <a:t>Good project managers </a:t>
            </a:r>
            <a:r>
              <a:rPr lang="en-US" dirty="0"/>
              <a:t>are </a:t>
            </a:r>
            <a:r>
              <a:rPr lang="en-US" dirty="0">
                <a:solidFill>
                  <a:srgbClr val="0070C0"/>
                </a:solidFill>
              </a:rPr>
              <a:t>empathic listeners</a:t>
            </a:r>
            <a:r>
              <a:rPr lang="en-US" dirty="0"/>
              <a:t>; they listen with the intent to understand</a:t>
            </a:r>
          </a:p>
          <a:p>
            <a:r>
              <a:rPr lang="en-US" dirty="0"/>
              <a:t>Before you can communicate with others, </a:t>
            </a:r>
            <a:r>
              <a:rPr lang="en-US" dirty="0">
                <a:solidFill>
                  <a:srgbClr val="C00000"/>
                </a:solidFill>
              </a:rPr>
              <a:t>you have to have </a:t>
            </a:r>
            <a:r>
              <a:rPr lang="en-US" dirty="0">
                <a:solidFill>
                  <a:srgbClr val="0070C0"/>
                </a:solidFill>
              </a:rPr>
              <a:t>rapport</a:t>
            </a:r>
            <a:r>
              <a:rPr lang="en-US" dirty="0"/>
              <a:t>, a </a:t>
            </a:r>
            <a:r>
              <a:rPr lang="en-US" dirty="0">
                <a:solidFill>
                  <a:srgbClr val="0070C0"/>
                </a:solidFill>
              </a:rPr>
              <a:t>relation of harmony</a:t>
            </a:r>
            <a:r>
              <a:rPr lang="en-US" dirty="0"/>
              <a:t>, </a:t>
            </a:r>
            <a:r>
              <a:rPr lang="en-US" dirty="0">
                <a:solidFill>
                  <a:srgbClr val="0070C0"/>
                </a:solidFill>
              </a:rPr>
              <a:t>conformity</a:t>
            </a:r>
            <a:r>
              <a:rPr lang="en-US" dirty="0"/>
              <a:t>, </a:t>
            </a:r>
            <a:r>
              <a:rPr lang="en-US" dirty="0">
                <a:solidFill>
                  <a:srgbClr val="0070C0"/>
                </a:solidFill>
              </a:rPr>
              <a:t>accord</a:t>
            </a:r>
            <a:r>
              <a:rPr lang="en-US" dirty="0"/>
              <a:t>, or </a:t>
            </a:r>
            <a:r>
              <a:rPr lang="en-US" dirty="0">
                <a:solidFill>
                  <a:srgbClr val="0070C0"/>
                </a:solidFill>
              </a:rPr>
              <a:t>affinity</a:t>
            </a:r>
          </a:p>
          <a:p>
            <a:r>
              <a:rPr lang="en-US" dirty="0">
                <a:solidFill>
                  <a:srgbClr val="C00000"/>
                </a:solidFill>
              </a:rPr>
              <a:t>Mirroring</a:t>
            </a:r>
            <a:r>
              <a:rPr lang="en-US" dirty="0"/>
              <a:t> is the </a:t>
            </a:r>
            <a:r>
              <a:rPr lang="en-US" dirty="0">
                <a:solidFill>
                  <a:srgbClr val="0070C0"/>
                </a:solidFill>
              </a:rPr>
              <a:t>matching of certain behaviors of the other person</a:t>
            </a:r>
            <a:r>
              <a:rPr lang="en-US" dirty="0"/>
              <a:t>, a technique to help establish rapport</a:t>
            </a:r>
          </a:p>
          <a:p>
            <a:r>
              <a:rPr lang="en-US" dirty="0"/>
              <a:t>IT professionals need to </a:t>
            </a:r>
            <a:r>
              <a:rPr lang="en-US" dirty="0">
                <a:solidFill>
                  <a:srgbClr val="C00000"/>
                </a:solidFill>
              </a:rPr>
              <a:t>develop empathic listening </a:t>
            </a:r>
            <a:r>
              <a:rPr lang="en-US" dirty="0"/>
              <a:t>and other people </a:t>
            </a:r>
            <a:r>
              <a:rPr lang="en-US" dirty="0">
                <a:solidFill>
                  <a:srgbClr val="0070C0"/>
                </a:solidFill>
              </a:rPr>
              <a:t>skills to improve relationships </a:t>
            </a:r>
            <a:r>
              <a:rPr lang="en-US" dirty="0"/>
              <a:t>with users and other stakeholders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29</a:t>
            </a:fld>
            <a:endParaRPr lang="en-US"/>
          </a:p>
        </p:txBody>
      </p:sp>
    </p:spTree>
    <p:extLst>
      <p:ext uri="{BB962C8B-B14F-4D97-AF65-F5344CB8AC3E}">
        <p14:creationId xmlns:p14="http://schemas.microsoft.com/office/powerpoint/2010/main" val="978187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Management Course Outline</a:t>
            </a:r>
            <a:endParaRPr lang="en-US" dirty="0"/>
          </a:p>
        </p:txBody>
      </p:sp>
      <p:sp>
        <p:nvSpPr>
          <p:cNvPr id="3" name="Content Placeholder 2"/>
          <p:cNvSpPr>
            <a:spLocks noGrp="1"/>
          </p:cNvSpPr>
          <p:nvPr>
            <p:ph idx="1"/>
          </p:nvPr>
        </p:nvSpPr>
        <p:spPr/>
        <p:txBody>
          <a:bodyPr>
            <a:normAutofit fontScale="77500" lnSpcReduction="20000"/>
          </a:bodyPr>
          <a:lstStyle/>
          <a:p>
            <a:pPr marL="385763" indent="-385763">
              <a:buFont typeface="+mj-lt"/>
              <a:buAutoNum type="arabicPeriod"/>
            </a:pPr>
            <a:r>
              <a:rPr lang="en-US" dirty="0" smtClean="0"/>
              <a:t>Introduction to Project Management</a:t>
            </a:r>
          </a:p>
          <a:p>
            <a:pPr marL="385763" indent="-385763">
              <a:buFont typeface="+mj-lt"/>
              <a:buAutoNum type="arabicPeriod"/>
            </a:pPr>
            <a:r>
              <a:rPr lang="en-US" dirty="0" smtClean="0"/>
              <a:t>The Project Management and Information Technology Context</a:t>
            </a:r>
          </a:p>
          <a:p>
            <a:pPr marL="385763" indent="-385763">
              <a:buFont typeface="+mj-lt"/>
              <a:buAutoNum type="arabicPeriod"/>
            </a:pPr>
            <a:r>
              <a:rPr lang="en-US" dirty="0" smtClean="0"/>
              <a:t>The Project Management Process Groups: A Case Study</a:t>
            </a:r>
          </a:p>
          <a:p>
            <a:pPr marL="385763" indent="-385763">
              <a:buFont typeface="+mj-lt"/>
              <a:buAutoNum type="arabicPeriod"/>
            </a:pPr>
            <a:r>
              <a:rPr lang="en-US" dirty="0" smtClean="0"/>
              <a:t>Project Integration Management</a:t>
            </a:r>
          </a:p>
          <a:p>
            <a:pPr marL="385763" indent="-385763">
              <a:buFont typeface="+mj-lt"/>
              <a:buAutoNum type="arabicPeriod"/>
            </a:pPr>
            <a:r>
              <a:rPr lang="en-US" dirty="0" smtClean="0"/>
              <a:t>Project Scope Management</a:t>
            </a:r>
          </a:p>
          <a:p>
            <a:pPr marL="385763" indent="-385763">
              <a:buFont typeface="+mj-lt"/>
              <a:buAutoNum type="arabicPeriod"/>
            </a:pPr>
            <a:r>
              <a:rPr lang="en-US" dirty="0" smtClean="0"/>
              <a:t>Project Time Management</a:t>
            </a:r>
          </a:p>
          <a:p>
            <a:pPr marL="385763" indent="-385763">
              <a:buFont typeface="+mj-lt"/>
              <a:buAutoNum type="arabicPeriod"/>
            </a:pPr>
            <a:r>
              <a:rPr lang="en-US" dirty="0" smtClean="0"/>
              <a:t>Project Cost Management</a:t>
            </a:r>
          </a:p>
          <a:p>
            <a:pPr marL="385763" indent="-385763">
              <a:buFont typeface="+mj-lt"/>
              <a:buAutoNum type="arabicPeriod"/>
            </a:pPr>
            <a:r>
              <a:rPr lang="en-US" dirty="0" smtClean="0"/>
              <a:t>Project Quality Management</a:t>
            </a:r>
          </a:p>
          <a:p>
            <a:pPr marL="385763" indent="-385763">
              <a:buFont typeface="+mj-lt"/>
              <a:buAutoNum type="arabicPeriod"/>
            </a:pPr>
            <a:r>
              <a:rPr lang="en-US" dirty="0" smtClean="0"/>
              <a:t>Project Human Resource Management</a:t>
            </a:r>
          </a:p>
          <a:p>
            <a:pPr marL="385763" indent="-385763">
              <a:buFont typeface="+mj-lt"/>
              <a:buAutoNum type="arabicPeriod"/>
            </a:pPr>
            <a:r>
              <a:rPr lang="en-US" dirty="0" smtClean="0"/>
              <a:t>Project Communication Management</a:t>
            </a:r>
          </a:p>
          <a:p>
            <a:pPr marL="385763" indent="-385763">
              <a:buFont typeface="+mj-lt"/>
              <a:buAutoNum type="arabicPeriod"/>
            </a:pPr>
            <a:r>
              <a:rPr lang="en-US" dirty="0" smtClean="0"/>
              <a:t>Project Risk Management</a:t>
            </a:r>
          </a:p>
          <a:p>
            <a:pPr marL="385763" indent="-385763">
              <a:buFont typeface="+mj-lt"/>
              <a:buAutoNum type="arabicPeriod"/>
            </a:pPr>
            <a:r>
              <a:rPr lang="en-US" dirty="0" smtClean="0"/>
              <a:t>Project Procurement Management</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a:t>
            </a:fld>
            <a:endParaRPr lang="en-US"/>
          </a:p>
        </p:txBody>
      </p:sp>
    </p:spTree>
    <p:extLst>
      <p:ext uri="{BB962C8B-B14F-4D97-AF65-F5344CB8AC3E}">
        <p14:creationId xmlns:p14="http://schemas.microsoft.com/office/powerpoint/2010/main" val="3807754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Developing </a:t>
            </a:r>
            <a:r>
              <a:rPr lang="en-US" dirty="0"/>
              <a:t>the Human Resource Plan</a:t>
            </a:r>
          </a:p>
        </p:txBody>
      </p:sp>
      <p:sp>
        <p:nvSpPr>
          <p:cNvPr id="3" name="Content Placeholder 2"/>
          <p:cNvSpPr>
            <a:spLocks noGrp="1"/>
          </p:cNvSpPr>
          <p:nvPr>
            <p:ph idx="1"/>
          </p:nvPr>
        </p:nvSpPr>
        <p:spPr/>
        <p:txBody>
          <a:bodyPr>
            <a:normAutofit/>
          </a:bodyPr>
          <a:lstStyle/>
          <a:p>
            <a:r>
              <a:rPr lang="en-US" sz="3200" dirty="0" smtClean="0"/>
              <a:t>Involves </a:t>
            </a:r>
            <a:r>
              <a:rPr lang="en-US" sz="3200" dirty="0">
                <a:solidFill>
                  <a:srgbClr val="C00000"/>
                </a:solidFill>
              </a:rPr>
              <a:t>identifying and documenting project roles</a:t>
            </a:r>
            <a:r>
              <a:rPr lang="en-US" sz="3200" dirty="0"/>
              <a:t>, </a:t>
            </a:r>
            <a:r>
              <a:rPr lang="en-US" sz="3200" dirty="0">
                <a:solidFill>
                  <a:srgbClr val="C00000"/>
                </a:solidFill>
              </a:rPr>
              <a:t>responsibilities</a:t>
            </a:r>
            <a:r>
              <a:rPr lang="en-US" sz="3200" dirty="0"/>
              <a:t>, and </a:t>
            </a:r>
            <a:r>
              <a:rPr lang="en-US" sz="3200" dirty="0">
                <a:solidFill>
                  <a:srgbClr val="C00000"/>
                </a:solidFill>
              </a:rPr>
              <a:t>reporting relationships</a:t>
            </a:r>
          </a:p>
          <a:p>
            <a:r>
              <a:rPr lang="en-US" sz="3200" dirty="0"/>
              <a:t>Contents include:</a:t>
            </a:r>
          </a:p>
          <a:p>
            <a:pPr lvl="1"/>
            <a:r>
              <a:rPr lang="en-US" sz="2800" dirty="0"/>
              <a:t>Project </a:t>
            </a:r>
            <a:r>
              <a:rPr lang="en-US" sz="2800" dirty="0">
                <a:solidFill>
                  <a:srgbClr val="0070C0"/>
                </a:solidFill>
              </a:rPr>
              <a:t>organizational charts</a:t>
            </a:r>
          </a:p>
          <a:p>
            <a:pPr lvl="1"/>
            <a:r>
              <a:rPr lang="en-US" sz="2800" dirty="0"/>
              <a:t>Staffing </a:t>
            </a:r>
            <a:r>
              <a:rPr lang="en-US" sz="2800" dirty="0">
                <a:solidFill>
                  <a:srgbClr val="0070C0"/>
                </a:solidFill>
              </a:rPr>
              <a:t>management plan</a:t>
            </a:r>
          </a:p>
          <a:p>
            <a:pPr lvl="1"/>
            <a:r>
              <a:rPr lang="en-US" sz="2800" dirty="0"/>
              <a:t>Responsibility </a:t>
            </a:r>
            <a:r>
              <a:rPr lang="en-US" sz="2800" dirty="0">
                <a:solidFill>
                  <a:srgbClr val="0070C0"/>
                </a:solidFill>
              </a:rPr>
              <a:t>assignment matrixes</a:t>
            </a:r>
          </a:p>
          <a:p>
            <a:pPr lvl="1"/>
            <a:r>
              <a:rPr lang="en-US" sz="2800" dirty="0"/>
              <a:t>Resource </a:t>
            </a:r>
            <a:r>
              <a:rPr lang="en-US" sz="2800" dirty="0">
                <a:solidFill>
                  <a:srgbClr val="0070C0"/>
                </a:solidFill>
              </a:rPr>
              <a:t>histograms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30</a:t>
            </a:fld>
            <a:endParaRPr lang="en-US"/>
          </a:p>
        </p:txBody>
      </p:sp>
    </p:spTree>
    <p:extLst>
      <p:ext uri="{BB962C8B-B14F-4D97-AF65-F5344CB8AC3E}">
        <p14:creationId xmlns:p14="http://schemas.microsoft.com/office/powerpoint/2010/main" val="1998048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Organizational Chart for a Large IT Project</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31</a:t>
            </a:fld>
            <a:endParaRPr lang="en-US"/>
          </a:p>
        </p:txBody>
      </p:sp>
      <p:pic>
        <p:nvPicPr>
          <p:cNvPr id="5" name="Picture 6" descr="86921_09_F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692910"/>
            <a:ext cx="8078558" cy="435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524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 Definition and Assignment Process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32</a:t>
            </a:fld>
            <a:endParaRPr lang="en-US"/>
          </a:p>
        </p:txBody>
      </p:sp>
      <p:pic>
        <p:nvPicPr>
          <p:cNvPr id="5" name="Picture 6" descr="86921_09_F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16269"/>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990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Responsibility Assignment Matrices</a:t>
            </a:r>
          </a:p>
        </p:txBody>
      </p:sp>
      <p:sp>
        <p:nvSpPr>
          <p:cNvPr id="3" name="Content Placeholder 2"/>
          <p:cNvSpPr>
            <a:spLocks noGrp="1"/>
          </p:cNvSpPr>
          <p:nvPr>
            <p:ph idx="1"/>
          </p:nvPr>
        </p:nvSpPr>
        <p:spPr/>
        <p:txBody>
          <a:bodyPr>
            <a:normAutofit/>
          </a:bodyPr>
          <a:lstStyle/>
          <a:p>
            <a:r>
              <a:rPr lang="en-US" sz="3200" dirty="0"/>
              <a:t>A </a:t>
            </a:r>
            <a:r>
              <a:rPr lang="en-US" sz="3200" dirty="0">
                <a:solidFill>
                  <a:srgbClr val="C00000"/>
                </a:solidFill>
              </a:rPr>
              <a:t>responsibility assignment matrix (RAM) </a:t>
            </a:r>
            <a:r>
              <a:rPr lang="en-US" sz="3200" dirty="0"/>
              <a:t>is a </a:t>
            </a:r>
            <a:r>
              <a:rPr lang="en-US" sz="3200" dirty="0">
                <a:solidFill>
                  <a:srgbClr val="0070C0"/>
                </a:solidFill>
              </a:rPr>
              <a:t>matrix that maps the work of the project as described in the WBS </a:t>
            </a:r>
            <a:r>
              <a:rPr lang="en-US" sz="3200" dirty="0"/>
              <a:t>to the people responsible for performing the work as described in the OBS </a:t>
            </a:r>
          </a:p>
          <a:p>
            <a:r>
              <a:rPr lang="en-US" sz="3200" dirty="0"/>
              <a:t>Can be created in different ways to meet unique project needs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33</a:t>
            </a:fld>
            <a:endParaRPr lang="en-US"/>
          </a:p>
        </p:txBody>
      </p:sp>
    </p:spTree>
    <p:extLst>
      <p:ext uri="{BB962C8B-B14F-4D97-AF65-F5344CB8AC3E}">
        <p14:creationId xmlns:p14="http://schemas.microsoft.com/office/powerpoint/2010/main" val="4075978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Responsibility Assignment Matrix (RAM)</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34</a:t>
            </a:fld>
            <a:endParaRPr lang="en-US"/>
          </a:p>
        </p:txBody>
      </p:sp>
      <p:pic>
        <p:nvPicPr>
          <p:cNvPr id="5" name="Picture 6" descr="86921_09_F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49" y="1817053"/>
            <a:ext cx="8488741" cy="377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040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 Showing Stakeholder Roles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35</a:t>
            </a:fld>
            <a:endParaRPr lang="en-US"/>
          </a:p>
        </p:txBody>
      </p:sp>
      <p:pic>
        <p:nvPicPr>
          <p:cNvPr id="5" name="Picture 6" descr="86921_09_F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56055"/>
            <a:ext cx="7923038" cy="448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128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RACI Chart</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36</a:t>
            </a:fld>
            <a:endParaRPr lang="en-US"/>
          </a:p>
        </p:txBody>
      </p:sp>
      <p:sp>
        <p:nvSpPr>
          <p:cNvPr id="5" name="Text Box 4"/>
          <p:cNvSpPr txBox="1">
            <a:spLocks noChangeArrowheads="1"/>
          </p:cNvSpPr>
          <p:nvPr/>
        </p:nvSpPr>
        <p:spPr bwMode="auto">
          <a:xfrm>
            <a:off x="1619250" y="4408261"/>
            <a:ext cx="54232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2400" dirty="0" smtClean="0">
                <a:solidFill>
                  <a:srgbClr val="C00000"/>
                </a:solidFill>
              </a:rPr>
              <a:t>R</a:t>
            </a:r>
            <a:r>
              <a:rPr lang="en-US" sz="2400" dirty="0" smtClean="0"/>
              <a:t> = </a:t>
            </a:r>
            <a:r>
              <a:rPr lang="en-US" sz="2400" dirty="0"/>
              <a:t>responsibility</a:t>
            </a:r>
          </a:p>
          <a:p>
            <a:pPr eaLnBrk="1" hangingPunct="1"/>
            <a:r>
              <a:rPr lang="en-US" sz="2400" dirty="0" smtClean="0">
                <a:solidFill>
                  <a:srgbClr val="C00000"/>
                </a:solidFill>
              </a:rPr>
              <a:t>A</a:t>
            </a:r>
            <a:r>
              <a:rPr lang="en-US" sz="2400" dirty="0" smtClean="0"/>
              <a:t> = </a:t>
            </a:r>
            <a:r>
              <a:rPr lang="en-US" sz="2400" dirty="0"/>
              <a:t>accountability, only one A per task</a:t>
            </a:r>
          </a:p>
          <a:p>
            <a:pPr eaLnBrk="1" hangingPunct="1"/>
            <a:r>
              <a:rPr lang="en-US" sz="2400" dirty="0">
                <a:solidFill>
                  <a:srgbClr val="C00000"/>
                </a:solidFill>
              </a:rPr>
              <a:t>C</a:t>
            </a:r>
            <a:r>
              <a:rPr lang="en-US" sz="2400" dirty="0"/>
              <a:t> = consultation</a:t>
            </a:r>
          </a:p>
          <a:p>
            <a:pPr eaLnBrk="1" hangingPunct="1"/>
            <a:r>
              <a:rPr lang="en-US" sz="2400" dirty="0">
                <a:solidFill>
                  <a:srgbClr val="C00000"/>
                </a:solidFill>
              </a:rPr>
              <a:t>I</a:t>
            </a:r>
            <a:r>
              <a:rPr lang="en-US" sz="2400" dirty="0"/>
              <a:t> = informed</a:t>
            </a:r>
          </a:p>
        </p:txBody>
      </p:sp>
      <p:sp>
        <p:nvSpPr>
          <p:cNvPr id="6" name="TextBox 10"/>
          <p:cNvSpPr txBox="1">
            <a:spLocks noChangeArrowheads="1"/>
          </p:cNvSpPr>
          <p:nvPr/>
        </p:nvSpPr>
        <p:spPr bwMode="auto">
          <a:xfrm>
            <a:off x="685800" y="5932261"/>
            <a:ext cx="82067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1800" i="1" dirty="0"/>
              <a:t>Note that some people reverse the definitions of responsible and </a:t>
            </a:r>
            <a:r>
              <a:rPr lang="en-US" sz="1800" i="1" dirty="0" smtClean="0"/>
              <a:t>accountable</a:t>
            </a:r>
            <a:endParaRPr lang="en-US" sz="1800" i="1"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l="25626" t="21001" r="20000" b="50000"/>
          <a:stretch>
            <a:fillRect/>
          </a:stretch>
        </p:blipFill>
        <p:spPr bwMode="auto">
          <a:xfrm>
            <a:off x="685800" y="1585156"/>
            <a:ext cx="777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108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Staffing Management Plans and Resource Histograms</a:t>
            </a:r>
          </a:p>
        </p:txBody>
      </p:sp>
      <p:sp>
        <p:nvSpPr>
          <p:cNvPr id="3" name="Content Placeholder 2"/>
          <p:cNvSpPr>
            <a:spLocks noGrp="1"/>
          </p:cNvSpPr>
          <p:nvPr>
            <p:ph idx="1"/>
          </p:nvPr>
        </p:nvSpPr>
        <p:spPr/>
        <p:txBody>
          <a:bodyPr>
            <a:normAutofit/>
          </a:bodyPr>
          <a:lstStyle/>
          <a:p>
            <a:r>
              <a:rPr lang="en-US" sz="3200" dirty="0"/>
              <a:t>A </a:t>
            </a:r>
            <a:r>
              <a:rPr lang="en-US" sz="3200" dirty="0">
                <a:solidFill>
                  <a:srgbClr val="C00000"/>
                </a:solidFill>
              </a:rPr>
              <a:t>staffing management plan </a:t>
            </a:r>
            <a:r>
              <a:rPr lang="en-US" sz="3200" dirty="0"/>
              <a:t>describes </a:t>
            </a:r>
            <a:r>
              <a:rPr lang="en-US" sz="3200" dirty="0">
                <a:solidFill>
                  <a:srgbClr val="0070C0"/>
                </a:solidFill>
              </a:rPr>
              <a:t>when and how people will be added to and taken off</a:t>
            </a:r>
            <a:r>
              <a:rPr lang="en-US" sz="3200" dirty="0"/>
              <a:t> the project team</a:t>
            </a:r>
          </a:p>
          <a:p>
            <a:r>
              <a:rPr lang="en-US" sz="3200" dirty="0"/>
              <a:t>A </a:t>
            </a:r>
            <a:r>
              <a:rPr lang="en-US" sz="3200" dirty="0">
                <a:solidFill>
                  <a:srgbClr val="C00000"/>
                </a:solidFill>
              </a:rPr>
              <a:t>resource histogram </a:t>
            </a:r>
            <a:r>
              <a:rPr lang="en-US" sz="3200" dirty="0"/>
              <a:t>is a </a:t>
            </a:r>
            <a:r>
              <a:rPr lang="en-US" sz="3200" dirty="0">
                <a:solidFill>
                  <a:srgbClr val="0070C0"/>
                </a:solidFill>
              </a:rPr>
              <a:t>column chart that shows the number of resources assigned</a:t>
            </a:r>
            <a:r>
              <a:rPr lang="en-US" sz="3200" dirty="0"/>
              <a:t> to a project over time </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37</a:t>
            </a:fld>
            <a:endParaRPr lang="en-US"/>
          </a:p>
        </p:txBody>
      </p:sp>
    </p:spTree>
    <p:extLst>
      <p:ext uri="{BB962C8B-B14F-4D97-AF65-F5344CB8AC3E}">
        <p14:creationId xmlns:p14="http://schemas.microsoft.com/office/powerpoint/2010/main" val="4094771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Resource Histogram</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38</a:t>
            </a:fld>
            <a:endParaRPr lang="en-US"/>
          </a:p>
        </p:txBody>
      </p:sp>
      <p:pic>
        <p:nvPicPr>
          <p:cNvPr id="5" name="Picture 6" descr="86921_09_F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261109"/>
            <a:ext cx="7886700" cy="515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87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Right?</a:t>
            </a:r>
          </a:p>
        </p:txBody>
      </p:sp>
      <p:sp>
        <p:nvSpPr>
          <p:cNvPr id="3" name="Content Placeholder 2"/>
          <p:cNvSpPr>
            <a:spLocks noGrp="1"/>
          </p:cNvSpPr>
          <p:nvPr>
            <p:ph idx="1"/>
          </p:nvPr>
        </p:nvSpPr>
        <p:spPr>
          <a:xfrm>
            <a:off x="628650" y="1529104"/>
            <a:ext cx="7886700" cy="4814546"/>
          </a:xfrm>
        </p:spPr>
        <p:txBody>
          <a:bodyPr>
            <a:normAutofit/>
          </a:bodyPr>
          <a:lstStyle/>
          <a:p>
            <a:r>
              <a:rPr lang="en-US" dirty="0"/>
              <a:t>In addition to providing technical training for IT personnel, several companies have made significant investments in </a:t>
            </a:r>
            <a:r>
              <a:rPr lang="en-US" dirty="0">
                <a:solidFill>
                  <a:srgbClr val="C00000"/>
                </a:solidFill>
              </a:rPr>
              <a:t>project management training to provide career paths </a:t>
            </a:r>
            <a:r>
              <a:rPr lang="en-US" dirty="0"/>
              <a:t>for project managers</a:t>
            </a:r>
          </a:p>
          <a:p>
            <a:pPr lvl="1"/>
            <a:r>
              <a:rPr lang="en-US" dirty="0"/>
              <a:t>Hewlett Packard employed only </a:t>
            </a:r>
            <a:r>
              <a:rPr lang="en-US" dirty="0">
                <a:solidFill>
                  <a:srgbClr val="0070C0"/>
                </a:solidFill>
              </a:rPr>
              <a:t>six registered PMPs in 1997</a:t>
            </a:r>
            <a:r>
              <a:rPr lang="en-US" dirty="0"/>
              <a:t>, but by August 2004, it employed more than </a:t>
            </a:r>
            <a:r>
              <a:rPr lang="en-US" dirty="0">
                <a:solidFill>
                  <a:srgbClr val="0070C0"/>
                </a:solidFill>
              </a:rPr>
              <a:t>1,500 PMPs and was adding 500 more per year</a:t>
            </a:r>
          </a:p>
          <a:p>
            <a:pPr lvl="1"/>
            <a:r>
              <a:rPr lang="en-US" dirty="0"/>
              <a:t>While most consulting firms offer a single path to a leadership position, IBM has four to allow their people to succeed by focusing on their strengths and interests in one or more disciplines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39</a:t>
            </a:fld>
            <a:endParaRPr lang="en-US"/>
          </a:p>
        </p:txBody>
      </p:sp>
    </p:spTree>
    <p:extLst>
      <p:ext uri="{BB962C8B-B14F-4D97-AF65-F5344CB8AC3E}">
        <p14:creationId xmlns:p14="http://schemas.microsoft.com/office/powerpoint/2010/main" val="2398111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effectLst>
                  <a:outerShdw blurRad="38100" dist="38100" dir="2700000" algn="tl">
                    <a:srgbClr val="FFFFFF"/>
                  </a:outerShdw>
                </a:effectLst>
              </a:rPr>
              <a:t>9. Project </a:t>
            </a:r>
            <a:r>
              <a:rPr lang="en-US" sz="4400" dirty="0" smtClean="0">
                <a:effectLst>
                  <a:outerShdw blurRad="38100" dist="38100" dir="2700000" algn="tl">
                    <a:srgbClr val="FFFFFF"/>
                  </a:outerShdw>
                </a:effectLst>
              </a:rPr>
              <a:t>Human Resource </a:t>
            </a:r>
            <a:r>
              <a:rPr lang="en-US" sz="4400" dirty="0">
                <a:effectLst>
                  <a:outerShdw blurRad="38100" dist="38100" dir="2700000" algn="tl">
                    <a:srgbClr val="FFFFFF"/>
                  </a:outerShdw>
                </a:effectLst>
              </a:rPr>
              <a:t>Management</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4</a:t>
            </a:fld>
            <a:endParaRPr lang="en-US"/>
          </a:p>
        </p:txBody>
      </p:sp>
    </p:spTree>
    <p:extLst>
      <p:ext uri="{BB962C8B-B14F-4D97-AF65-F5344CB8AC3E}">
        <p14:creationId xmlns:p14="http://schemas.microsoft.com/office/powerpoint/2010/main" val="1615816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Acquiring </a:t>
            </a:r>
            <a:r>
              <a:rPr lang="en-US" dirty="0"/>
              <a:t>the Project Team</a:t>
            </a:r>
          </a:p>
        </p:txBody>
      </p:sp>
      <p:sp>
        <p:nvSpPr>
          <p:cNvPr id="3" name="Content Placeholder 2"/>
          <p:cNvSpPr>
            <a:spLocks noGrp="1"/>
          </p:cNvSpPr>
          <p:nvPr>
            <p:ph idx="1"/>
          </p:nvPr>
        </p:nvSpPr>
        <p:spPr/>
        <p:txBody>
          <a:bodyPr>
            <a:normAutofit/>
          </a:bodyPr>
          <a:lstStyle/>
          <a:p>
            <a:r>
              <a:rPr lang="en-US" sz="3200" dirty="0">
                <a:solidFill>
                  <a:srgbClr val="C00000"/>
                </a:solidFill>
              </a:rPr>
              <a:t>Acquiring qualified people</a:t>
            </a:r>
            <a:r>
              <a:rPr lang="en-US" sz="3200" dirty="0"/>
              <a:t> for teams is </a:t>
            </a:r>
            <a:r>
              <a:rPr lang="en-US" sz="3200" dirty="0">
                <a:solidFill>
                  <a:srgbClr val="0070C0"/>
                </a:solidFill>
              </a:rPr>
              <a:t>crucial</a:t>
            </a:r>
          </a:p>
          <a:p>
            <a:r>
              <a:rPr lang="en-US" sz="3200" dirty="0"/>
              <a:t>The project manager who is the smartest person on the team has done a poor job of recruiting!</a:t>
            </a:r>
          </a:p>
          <a:p>
            <a:r>
              <a:rPr lang="en-US" sz="3200" dirty="0"/>
              <a:t>It’s important to assign the </a:t>
            </a:r>
            <a:r>
              <a:rPr lang="en-US" sz="3200" dirty="0">
                <a:solidFill>
                  <a:srgbClr val="C00000"/>
                </a:solidFill>
              </a:rPr>
              <a:t>appropriate type and number of people</a:t>
            </a:r>
            <a:r>
              <a:rPr lang="en-US" sz="3200" dirty="0"/>
              <a:t> </a:t>
            </a:r>
            <a:r>
              <a:rPr lang="en-US" sz="3200" dirty="0">
                <a:solidFill>
                  <a:srgbClr val="0070C0"/>
                </a:solidFill>
              </a:rPr>
              <a:t>to work on projects at the appropriate times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40</a:t>
            </a:fld>
            <a:endParaRPr lang="en-US"/>
          </a:p>
        </p:txBody>
      </p:sp>
    </p:spTree>
    <p:extLst>
      <p:ext uri="{BB962C8B-B14F-4D97-AF65-F5344CB8AC3E}">
        <p14:creationId xmlns:p14="http://schemas.microsoft.com/office/powerpoint/2010/main" val="1105793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Assignment</a:t>
            </a:r>
          </a:p>
        </p:txBody>
      </p:sp>
      <p:sp>
        <p:nvSpPr>
          <p:cNvPr id="3" name="Content Placeholder 2"/>
          <p:cNvSpPr>
            <a:spLocks noGrp="1"/>
          </p:cNvSpPr>
          <p:nvPr>
            <p:ph idx="1"/>
          </p:nvPr>
        </p:nvSpPr>
        <p:spPr>
          <a:xfrm>
            <a:off x="628650" y="1529104"/>
            <a:ext cx="7886700" cy="4791686"/>
          </a:xfrm>
        </p:spPr>
        <p:txBody>
          <a:bodyPr>
            <a:normAutofit fontScale="92500" lnSpcReduction="10000"/>
          </a:bodyPr>
          <a:lstStyle/>
          <a:p>
            <a:r>
              <a:rPr lang="en-US" dirty="0"/>
              <a:t>Staffing plans and good hiring procedures are important, as are </a:t>
            </a:r>
            <a:r>
              <a:rPr lang="en-US" dirty="0">
                <a:solidFill>
                  <a:srgbClr val="C00000"/>
                </a:solidFill>
              </a:rPr>
              <a:t>incentives for recruiting </a:t>
            </a:r>
            <a:r>
              <a:rPr lang="en-US" dirty="0"/>
              <a:t>and </a:t>
            </a:r>
            <a:r>
              <a:rPr lang="en-US" dirty="0">
                <a:solidFill>
                  <a:srgbClr val="C00000"/>
                </a:solidFill>
              </a:rPr>
              <a:t>retention</a:t>
            </a:r>
          </a:p>
          <a:p>
            <a:pPr lvl="1"/>
            <a:r>
              <a:rPr lang="en-US" dirty="0"/>
              <a:t>Some companies give their employees one dollar for every hour a new person they helped hire works</a:t>
            </a:r>
          </a:p>
          <a:p>
            <a:pPr lvl="1"/>
            <a:r>
              <a:rPr lang="en-US" dirty="0"/>
              <a:t>Some organizations </a:t>
            </a:r>
            <a:r>
              <a:rPr lang="en-US" dirty="0">
                <a:solidFill>
                  <a:srgbClr val="0070C0"/>
                </a:solidFill>
              </a:rPr>
              <a:t>allow people to work from home as an incentive</a:t>
            </a:r>
          </a:p>
          <a:p>
            <a:r>
              <a:rPr lang="en-US" dirty="0"/>
              <a:t>Enrollment in U.S. computer science and engineering programs has dropped almost in half since 2000, and </a:t>
            </a:r>
            <a:r>
              <a:rPr lang="en-US" dirty="0">
                <a:solidFill>
                  <a:srgbClr val="C00000"/>
                </a:solidFill>
              </a:rPr>
              <a:t>one-third of U.S. workers will be over the age of 50 by 2010</a:t>
            </a:r>
          </a:p>
          <a:p>
            <a:r>
              <a:rPr lang="en-US" dirty="0"/>
              <a:t>CIO’s researchers suggest that organizations rethink hiring practices and incentives to hire and retain IT talent</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41</a:t>
            </a:fld>
            <a:endParaRPr lang="en-US"/>
          </a:p>
        </p:txBody>
      </p:sp>
    </p:spTree>
    <p:extLst>
      <p:ext uri="{BB962C8B-B14F-4D97-AF65-F5344CB8AC3E}">
        <p14:creationId xmlns:p14="http://schemas.microsoft.com/office/powerpoint/2010/main" val="210168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sp>
        <p:nvSpPr>
          <p:cNvPr id="3" name="Content Placeholder 2"/>
          <p:cNvSpPr>
            <a:spLocks noGrp="1"/>
          </p:cNvSpPr>
          <p:nvPr>
            <p:ph idx="1"/>
          </p:nvPr>
        </p:nvSpPr>
        <p:spPr/>
        <p:txBody>
          <a:bodyPr>
            <a:normAutofit/>
          </a:bodyPr>
          <a:lstStyle/>
          <a:p>
            <a:r>
              <a:rPr lang="en-US" dirty="0"/>
              <a:t>Best practices can be applied to include the best places for people to work</a:t>
            </a:r>
          </a:p>
          <a:p>
            <a:pPr lvl="1"/>
            <a:r>
              <a:rPr lang="en-US" dirty="0"/>
              <a:t>For example, Fortune Magazine lists the “100 Best Companies to Work For” in the United States every year, with Google taking the honors in 2007 and 2008</a:t>
            </a:r>
          </a:p>
          <a:p>
            <a:pPr lvl="1"/>
            <a:r>
              <a:rPr lang="en-US" dirty="0"/>
              <a:t>Working Mothers Magazine lists the best companies in the U.S. for women based on benefits for working families</a:t>
            </a:r>
          </a:p>
          <a:p>
            <a:pPr lvl="1"/>
            <a:r>
              <a:rPr lang="en-US" dirty="0"/>
              <a:t>The </a:t>
            </a:r>
            <a:r>
              <a:rPr lang="en-US" dirty="0" err="1"/>
              <a:t>Timesonline</a:t>
            </a:r>
            <a:r>
              <a:rPr lang="en-US" dirty="0"/>
              <a:t> (www.timesonline.co.uk) provides the Sunday Times list of the 100 Best Companies to Work For, a key benchmark against which UK companies can judge their Best Practice performance as employers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42</a:t>
            </a:fld>
            <a:endParaRPr lang="en-US"/>
          </a:p>
        </p:txBody>
      </p:sp>
    </p:spTree>
    <p:extLst>
      <p:ext uri="{BB962C8B-B14F-4D97-AF65-F5344CB8AC3E}">
        <p14:creationId xmlns:p14="http://schemas.microsoft.com/office/powerpoint/2010/main" val="4050623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Loading</a:t>
            </a:r>
          </a:p>
        </p:txBody>
      </p:sp>
      <p:sp>
        <p:nvSpPr>
          <p:cNvPr id="3" name="Content Placeholder 2"/>
          <p:cNvSpPr>
            <a:spLocks noGrp="1"/>
          </p:cNvSpPr>
          <p:nvPr>
            <p:ph idx="1"/>
          </p:nvPr>
        </p:nvSpPr>
        <p:spPr/>
        <p:txBody>
          <a:bodyPr/>
          <a:lstStyle/>
          <a:p>
            <a:r>
              <a:rPr lang="en-US" dirty="0">
                <a:solidFill>
                  <a:srgbClr val="C00000"/>
                </a:solidFill>
              </a:rPr>
              <a:t>Resource loading </a:t>
            </a:r>
            <a:r>
              <a:rPr lang="en-US" dirty="0"/>
              <a:t>refers to the amount of individual resources an existing schedule requires during specific time periods</a:t>
            </a:r>
          </a:p>
          <a:p>
            <a:r>
              <a:rPr lang="en-US" dirty="0"/>
              <a:t>Helps project managers develop a general understanding of the demands a project will make on the organization’s resources and individual people’s schedules</a:t>
            </a:r>
          </a:p>
          <a:p>
            <a:r>
              <a:rPr lang="en-US" dirty="0" err="1">
                <a:solidFill>
                  <a:srgbClr val="C00000"/>
                </a:solidFill>
              </a:rPr>
              <a:t>Overallocation</a:t>
            </a:r>
            <a:r>
              <a:rPr lang="en-US" dirty="0">
                <a:solidFill>
                  <a:srgbClr val="C00000"/>
                </a:solidFill>
              </a:rPr>
              <a:t> </a:t>
            </a:r>
            <a:r>
              <a:rPr lang="en-US" dirty="0"/>
              <a:t>means that more resources than are available are assigned to perform work at a given time</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43</a:t>
            </a:fld>
            <a:endParaRPr lang="en-US"/>
          </a:p>
        </p:txBody>
      </p:sp>
    </p:spTree>
    <p:extLst>
      <p:ext uri="{BB962C8B-B14F-4D97-AF65-F5344CB8AC3E}">
        <p14:creationId xmlns:p14="http://schemas.microsoft.com/office/powerpoint/2010/main" val="3578085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Histogram Showing an </a:t>
            </a:r>
            <a:r>
              <a:rPr lang="en-US" dirty="0" err="1"/>
              <a:t>Overallocated</a:t>
            </a:r>
            <a:r>
              <a:rPr lang="en-US" dirty="0"/>
              <a:t> Individual</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44</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 y="1529104"/>
            <a:ext cx="7650480" cy="482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149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Leveling</a:t>
            </a:r>
          </a:p>
        </p:txBody>
      </p:sp>
      <p:sp>
        <p:nvSpPr>
          <p:cNvPr id="3" name="Content Placeholder 2"/>
          <p:cNvSpPr>
            <a:spLocks noGrp="1"/>
          </p:cNvSpPr>
          <p:nvPr>
            <p:ph idx="1"/>
          </p:nvPr>
        </p:nvSpPr>
        <p:spPr/>
        <p:txBody>
          <a:bodyPr>
            <a:normAutofit/>
          </a:bodyPr>
          <a:lstStyle/>
          <a:p>
            <a:r>
              <a:rPr lang="en-US" sz="3200" dirty="0">
                <a:solidFill>
                  <a:srgbClr val="C00000"/>
                </a:solidFill>
              </a:rPr>
              <a:t>Resource leveling </a:t>
            </a:r>
            <a:r>
              <a:rPr lang="en-US" sz="3200" dirty="0"/>
              <a:t>is a </a:t>
            </a:r>
            <a:r>
              <a:rPr lang="en-US" sz="3200" dirty="0">
                <a:solidFill>
                  <a:srgbClr val="0070C0"/>
                </a:solidFill>
              </a:rPr>
              <a:t>technique for resolving resource conflicts </a:t>
            </a:r>
            <a:r>
              <a:rPr lang="en-US" sz="3200" dirty="0"/>
              <a:t>by delaying tasks</a:t>
            </a:r>
          </a:p>
          <a:p>
            <a:r>
              <a:rPr lang="en-US" sz="3200" dirty="0"/>
              <a:t>The </a:t>
            </a:r>
            <a:r>
              <a:rPr lang="en-US" sz="3200" dirty="0">
                <a:solidFill>
                  <a:srgbClr val="C00000"/>
                </a:solidFill>
              </a:rPr>
              <a:t>main purpose of resource leveling </a:t>
            </a:r>
            <a:r>
              <a:rPr lang="en-US" sz="3200" dirty="0"/>
              <a:t>is to </a:t>
            </a:r>
            <a:r>
              <a:rPr lang="en-US" sz="3200" dirty="0">
                <a:solidFill>
                  <a:srgbClr val="0070C0"/>
                </a:solidFill>
              </a:rPr>
              <a:t>create a smoother distribution of resource usage </a:t>
            </a:r>
            <a:r>
              <a:rPr lang="en-US" sz="3200" dirty="0"/>
              <a:t>and </a:t>
            </a:r>
            <a:r>
              <a:rPr lang="en-US" sz="3200" dirty="0">
                <a:solidFill>
                  <a:srgbClr val="0070C0"/>
                </a:solidFill>
              </a:rPr>
              <a:t>reduce </a:t>
            </a:r>
            <a:r>
              <a:rPr lang="en-US" sz="3200" dirty="0" err="1">
                <a:solidFill>
                  <a:srgbClr val="0070C0"/>
                </a:solidFill>
              </a:rPr>
              <a:t>overallocation</a:t>
            </a:r>
            <a:endParaRPr lang="en-US" sz="3200" dirty="0">
              <a:solidFill>
                <a:srgbClr val="0070C0"/>
              </a:solidFill>
            </a:endParaRP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45</a:t>
            </a:fld>
            <a:endParaRPr lang="en-US"/>
          </a:p>
        </p:txBody>
      </p:sp>
    </p:spTree>
    <p:extLst>
      <p:ext uri="{BB962C8B-B14F-4D97-AF65-F5344CB8AC3E}">
        <p14:creationId xmlns:p14="http://schemas.microsoft.com/office/powerpoint/2010/main" val="8336319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Leveling Example</a:t>
            </a:r>
          </a:p>
        </p:txBody>
      </p:sp>
      <p:sp>
        <p:nvSpPr>
          <p:cNvPr id="4" name="Slide Number Placeholder 3"/>
          <p:cNvSpPr>
            <a:spLocks noGrp="1"/>
          </p:cNvSpPr>
          <p:nvPr>
            <p:ph type="sldNum" sz="quarter" idx="12"/>
          </p:nvPr>
        </p:nvSpPr>
        <p:spPr/>
        <p:txBody>
          <a:bodyPr/>
          <a:lstStyle/>
          <a:p>
            <a:fld id="{C546E0E4-908A-4724-B308-E4F6AE4FA0DD}" type="slidenum">
              <a:rPr lang="en-US" smtClean="0"/>
              <a:pPr/>
              <a:t>46</a:t>
            </a:fld>
            <a:endParaRPr lang="en-US"/>
          </a:p>
        </p:txBody>
      </p:sp>
      <p:pic>
        <p:nvPicPr>
          <p:cNvPr id="5" name="Picture 6" descr="86921_09_F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240" y="1045711"/>
            <a:ext cx="6629400"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639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Resource Leveling</a:t>
            </a:r>
          </a:p>
        </p:txBody>
      </p:sp>
      <p:sp>
        <p:nvSpPr>
          <p:cNvPr id="3" name="Content Placeholder 2"/>
          <p:cNvSpPr>
            <a:spLocks noGrp="1"/>
          </p:cNvSpPr>
          <p:nvPr>
            <p:ph idx="1"/>
          </p:nvPr>
        </p:nvSpPr>
        <p:spPr/>
        <p:txBody>
          <a:bodyPr>
            <a:normAutofit/>
          </a:bodyPr>
          <a:lstStyle/>
          <a:p>
            <a:r>
              <a:rPr lang="en-US" sz="3200" dirty="0"/>
              <a:t>When resources are used on a more constant basis, they require less management</a:t>
            </a:r>
          </a:p>
          <a:p>
            <a:r>
              <a:rPr lang="en-US" sz="3200" dirty="0"/>
              <a:t>It may enable project managers to use a just-in-time inventory type of policy for using subcontractors or other expensive resources</a:t>
            </a:r>
          </a:p>
          <a:p>
            <a:r>
              <a:rPr lang="en-US" sz="3200" dirty="0"/>
              <a:t>It results in fewer problems for project personnel and accounting department</a:t>
            </a:r>
          </a:p>
          <a:p>
            <a:r>
              <a:rPr lang="en-US" sz="3200" dirty="0"/>
              <a:t>It often improves morale</a:t>
            </a:r>
          </a:p>
          <a:p>
            <a:endParaRPr lang="en-US" sz="3200" dirty="0"/>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47</a:t>
            </a:fld>
            <a:endParaRPr lang="en-US"/>
          </a:p>
        </p:txBody>
      </p:sp>
    </p:spTree>
    <p:extLst>
      <p:ext uri="{BB962C8B-B14F-4D97-AF65-F5344CB8AC3E}">
        <p14:creationId xmlns:p14="http://schemas.microsoft.com/office/powerpoint/2010/main" val="10965067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Developing </a:t>
            </a:r>
            <a:r>
              <a:rPr lang="en-US" dirty="0"/>
              <a:t>the Project Team</a:t>
            </a:r>
          </a:p>
        </p:txBody>
      </p:sp>
      <p:sp>
        <p:nvSpPr>
          <p:cNvPr id="3" name="Content Placeholder 2"/>
          <p:cNvSpPr>
            <a:spLocks noGrp="1"/>
          </p:cNvSpPr>
          <p:nvPr>
            <p:ph idx="1"/>
          </p:nvPr>
        </p:nvSpPr>
        <p:spPr/>
        <p:txBody>
          <a:bodyPr>
            <a:normAutofit/>
          </a:bodyPr>
          <a:lstStyle/>
          <a:p>
            <a:r>
              <a:rPr lang="en-US" sz="3200" dirty="0"/>
              <a:t>The main </a:t>
            </a:r>
            <a:r>
              <a:rPr lang="en-US" sz="3200" dirty="0">
                <a:solidFill>
                  <a:srgbClr val="C00000"/>
                </a:solidFill>
              </a:rPr>
              <a:t>goal of team development </a:t>
            </a:r>
            <a:r>
              <a:rPr lang="en-US" sz="3200" dirty="0"/>
              <a:t>is </a:t>
            </a:r>
            <a:r>
              <a:rPr lang="en-US" sz="3200" dirty="0">
                <a:solidFill>
                  <a:srgbClr val="0070C0"/>
                </a:solidFill>
              </a:rPr>
              <a:t>to help people work together more effectively </a:t>
            </a:r>
            <a:r>
              <a:rPr lang="en-US" sz="3200" dirty="0"/>
              <a:t>to improve project performance </a:t>
            </a:r>
          </a:p>
          <a:p>
            <a:r>
              <a:rPr lang="en-US" sz="3200" dirty="0"/>
              <a:t>It takes teamwork to successfully complete most projects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48</a:t>
            </a:fld>
            <a:endParaRPr lang="en-US"/>
          </a:p>
        </p:txBody>
      </p:sp>
    </p:spTree>
    <p:extLst>
      <p:ext uri="{BB962C8B-B14F-4D97-AF65-F5344CB8AC3E}">
        <p14:creationId xmlns:p14="http://schemas.microsoft.com/office/powerpoint/2010/main" val="7227163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Tuckman</a:t>
            </a:r>
            <a:r>
              <a:rPr lang="en-US" dirty="0"/>
              <a:t> Model of Team Development</a:t>
            </a:r>
          </a:p>
        </p:txBody>
      </p:sp>
      <p:sp>
        <p:nvSpPr>
          <p:cNvPr id="3" name="Content Placeholder 2"/>
          <p:cNvSpPr>
            <a:spLocks noGrp="1"/>
          </p:cNvSpPr>
          <p:nvPr>
            <p:ph idx="1"/>
          </p:nvPr>
        </p:nvSpPr>
        <p:spPr/>
        <p:txBody>
          <a:bodyPr>
            <a:normAutofit/>
          </a:bodyPr>
          <a:lstStyle/>
          <a:p>
            <a:r>
              <a:rPr lang="en-US" sz="3200" dirty="0"/>
              <a:t>Forming</a:t>
            </a:r>
          </a:p>
          <a:p>
            <a:r>
              <a:rPr lang="en-US" sz="3200" dirty="0"/>
              <a:t>Storming</a:t>
            </a:r>
          </a:p>
          <a:p>
            <a:r>
              <a:rPr lang="en-US" sz="3200" dirty="0"/>
              <a:t>Norming</a:t>
            </a:r>
          </a:p>
          <a:p>
            <a:r>
              <a:rPr lang="en-US" sz="3200" dirty="0"/>
              <a:t>Performing</a:t>
            </a:r>
          </a:p>
          <a:p>
            <a:r>
              <a:rPr lang="en-US" sz="3200" dirty="0"/>
              <a:t>Adjourning</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49</a:t>
            </a:fld>
            <a:endParaRPr lang="en-US"/>
          </a:p>
        </p:txBody>
      </p:sp>
    </p:spTree>
    <p:extLst>
      <p:ext uri="{BB962C8B-B14F-4D97-AF65-F5344CB8AC3E}">
        <p14:creationId xmlns:p14="http://schemas.microsoft.com/office/powerpoint/2010/main" val="874101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a:bodyPr>
          <a:lstStyle/>
          <a:p>
            <a:r>
              <a:rPr lang="en-US" dirty="0"/>
              <a:t>Explain the </a:t>
            </a:r>
            <a:r>
              <a:rPr lang="en-US" dirty="0">
                <a:solidFill>
                  <a:srgbClr val="C00000"/>
                </a:solidFill>
              </a:rPr>
              <a:t>importance of good human resource management on projects</a:t>
            </a:r>
            <a:r>
              <a:rPr lang="en-US" dirty="0"/>
              <a:t>, including the current state and future implications of the global IT workforce</a:t>
            </a:r>
          </a:p>
          <a:p>
            <a:r>
              <a:rPr lang="en-US" dirty="0"/>
              <a:t>Define project human resource management and </a:t>
            </a:r>
            <a:r>
              <a:rPr lang="en-US" dirty="0">
                <a:solidFill>
                  <a:srgbClr val="C00000"/>
                </a:solidFill>
              </a:rPr>
              <a:t>understand its processes </a:t>
            </a:r>
          </a:p>
          <a:p>
            <a:r>
              <a:rPr lang="en-US" dirty="0"/>
              <a:t>Summarize key concepts for managing people by </a:t>
            </a:r>
            <a:r>
              <a:rPr lang="en-US" dirty="0">
                <a:solidFill>
                  <a:srgbClr val="C00000"/>
                </a:solidFill>
              </a:rPr>
              <a:t>understanding the theories of Abraham Maslow, Frederick Herzberg, David McClelland, and Douglas McGregor on motivation</a:t>
            </a:r>
            <a:r>
              <a:rPr lang="en-US" dirty="0"/>
              <a:t>, H. J. </a:t>
            </a:r>
            <a:r>
              <a:rPr lang="en-US" dirty="0" err="1">
                <a:solidFill>
                  <a:srgbClr val="0070C0"/>
                </a:solidFill>
              </a:rPr>
              <a:t>Thamhain</a:t>
            </a:r>
            <a:r>
              <a:rPr lang="en-US" dirty="0">
                <a:solidFill>
                  <a:srgbClr val="0070C0"/>
                </a:solidFill>
              </a:rPr>
              <a:t> and D. L. </a:t>
            </a:r>
            <a:r>
              <a:rPr lang="en-US" dirty="0" err="1">
                <a:solidFill>
                  <a:srgbClr val="0070C0"/>
                </a:solidFill>
              </a:rPr>
              <a:t>Wilemon</a:t>
            </a:r>
            <a:r>
              <a:rPr lang="en-US" dirty="0">
                <a:solidFill>
                  <a:srgbClr val="0070C0"/>
                </a:solidFill>
              </a:rPr>
              <a:t> on influencing workers</a:t>
            </a:r>
            <a:r>
              <a:rPr lang="en-US" dirty="0"/>
              <a:t>, and </a:t>
            </a:r>
            <a:r>
              <a:rPr lang="en-US" dirty="0">
                <a:solidFill>
                  <a:srgbClr val="00B050"/>
                </a:solidFill>
              </a:rPr>
              <a:t>Stephen Covey on how people and teams </a:t>
            </a:r>
            <a:r>
              <a:rPr lang="en-US" dirty="0"/>
              <a:t>can become more effective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a:t>
            </a:fld>
            <a:endParaRPr lang="en-US"/>
          </a:p>
        </p:txBody>
      </p:sp>
    </p:spTree>
    <p:extLst>
      <p:ext uri="{BB962C8B-B14F-4D97-AF65-F5344CB8AC3E}">
        <p14:creationId xmlns:p14="http://schemas.microsoft.com/office/powerpoint/2010/main" val="3577113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Content Placeholder 2"/>
          <p:cNvSpPr>
            <a:spLocks noGrp="1"/>
          </p:cNvSpPr>
          <p:nvPr>
            <p:ph idx="1"/>
          </p:nvPr>
        </p:nvSpPr>
        <p:spPr/>
        <p:txBody>
          <a:bodyPr>
            <a:normAutofit/>
          </a:bodyPr>
          <a:lstStyle/>
          <a:p>
            <a:r>
              <a:rPr lang="en-US" sz="3200" dirty="0">
                <a:solidFill>
                  <a:srgbClr val="C00000"/>
                </a:solidFill>
              </a:rPr>
              <a:t>Training</a:t>
            </a:r>
            <a:r>
              <a:rPr lang="en-US" sz="3200" dirty="0"/>
              <a:t> can </a:t>
            </a:r>
            <a:r>
              <a:rPr lang="en-US" sz="3200" dirty="0">
                <a:solidFill>
                  <a:srgbClr val="0070C0"/>
                </a:solidFill>
              </a:rPr>
              <a:t>help people understand themselves, each other</a:t>
            </a:r>
            <a:r>
              <a:rPr lang="en-US" sz="3200" dirty="0"/>
              <a:t>, and how to work better in teams</a:t>
            </a:r>
          </a:p>
          <a:p>
            <a:r>
              <a:rPr lang="en-US" sz="3200" dirty="0">
                <a:solidFill>
                  <a:srgbClr val="C00000"/>
                </a:solidFill>
              </a:rPr>
              <a:t>Team building </a:t>
            </a:r>
            <a:r>
              <a:rPr lang="en-US" sz="3200" dirty="0"/>
              <a:t>activities include:</a:t>
            </a:r>
          </a:p>
          <a:p>
            <a:pPr lvl="1"/>
            <a:r>
              <a:rPr lang="en-US" sz="2800" dirty="0"/>
              <a:t>Physical challenges</a:t>
            </a:r>
          </a:p>
          <a:p>
            <a:pPr lvl="1"/>
            <a:r>
              <a:rPr lang="en-US" sz="2800" dirty="0"/>
              <a:t>Psychological preference indicator tools</a:t>
            </a:r>
          </a:p>
          <a:p>
            <a:endParaRPr lang="en-US" sz="3200" dirty="0"/>
          </a:p>
          <a:p>
            <a:endParaRPr lang="en-US" sz="3200" dirty="0"/>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50</a:t>
            </a:fld>
            <a:endParaRPr lang="en-US"/>
          </a:p>
        </p:txBody>
      </p:sp>
    </p:spTree>
    <p:extLst>
      <p:ext uri="{BB962C8B-B14F-4D97-AF65-F5344CB8AC3E}">
        <p14:creationId xmlns:p14="http://schemas.microsoft.com/office/powerpoint/2010/main" val="2733943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Meyers-Briggs Type Indicator (MBTI)</a:t>
            </a:r>
          </a:p>
        </p:txBody>
      </p:sp>
      <p:sp>
        <p:nvSpPr>
          <p:cNvPr id="3" name="Content Placeholder 2"/>
          <p:cNvSpPr>
            <a:spLocks noGrp="1"/>
          </p:cNvSpPr>
          <p:nvPr>
            <p:ph idx="1"/>
          </p:nvPr>
        </p:nvSpPr>
        <p:spPr/>
        <p:txBody>
          <a:bodyPr>
            <a:normAutofit lnSpcReduction="10000"/>
          </a:bodyPr>
          <a:lstStyle/>
          <a:p>
            <a:r>
              <a:rPr lang="en-US" dirty="0">
                <a:solidFill>
                  <a:srgbClr val="C00000"/>
                </a:solidFill>
              </a:rPr>
              <a:t>MBTI</a:t>
            </a:r>
            <a:r>
              <a:rPr lang="en-US" dirty="0"/>
              <a:t> is a popular</a:t>
            </a:r>
            <a:r>
              <a:rPr lang="en-US" dirty="0">
                <a:solidFill>
                  <a:srgbClr val="0070C0"/>
                </a:solidFill>
              </a:rPr>
              <a:t> tool for determining personality preferences </a:t>
            </a:r>
            <a:r>
              <a:rPr lang="en-US" dirty="0"/>
              <a:t>and </a:t>
            </a:r>
            <a:r>
              <a:rPr lang="en-US" dirty="0">
                <a:solidFill>
                  <a:srgbClr val="0070C0"/>
                </a:solidFill>
              </a:rPr>
              <a:t>helping teammates understand each other </a:t>
            </a:r>
          </a:p>
          <a:p>
            <a:r>
              <a:rPr lang="en-US" dirty="0">
                <a:solidFill>
                  <a:srgbClr val="C00000"/>
                </a:solidFill>
              </a:rPr>
              <a:t>Four dimensions</a:t>
            </a:r>
            <a:r>
              <a:rPr lang="en-US" dirty="0"/>
              <a:t> include:</a:t>
            </a:r>
          </a:p>
          <a:p>
            <a:pPr marL="914400" lvl="1" indent="-457200">
              <a:buFont typeface="+mj-lt"/>
              <a:buAutoNum type="arabicPeriod"/>
            </a:pPr>
            <a:r>
              <a:rPr lang="en-US" dirty="0"/>
              <a:t>Extrovert/Introvert (E/I)</a:t>
            </a:r>
          </a:p>
          <a:p>
            <a:pPr marL="914400" lvl="1" indent="-457200">
              <a:buFont typeface="+mj-lt"/>
              <a:buAutoNum type="arabicPeriod"/>
            </a:pPr>
            <a:r>
              <a:rPr lang="en-US" dirty="0"/>
              <a:t>Sensation/Intuition (S/N)</a:t>
            </a:r>
          </a:p>
          <a:p>
            <a:pPr marL="914400" lvl="1" indent="-457200">
              <a:buFont typeface="+mj-lt"/>
              <a:buAutoNum type="arabicPeriod"/>
            </a:pPr>
            <a:r>
              <a:rPr lang="en-US" dirty="0"/>
              <a:t>Thinking/Feeling (T/F)</a:t>
            </a:r>
          </a:p>
          <a:p>
            <a:pPr marL="914400" lvl="1" indent="-457200">
              <a:buFont typeface="+mj-lt"/>
              <a:buAutoNum type="arabicPeriod"/>
            </a:pPr>
            <a:r>
              <a:rPr lang="en-US" dirty="0"/>
              <a:t>Judgment/Perception (J/P)</a:t>
            </a:r>
          </a:p>
          <a:p>
            <a:r>
              <a:rPr lang="en-US" dirty="0"/>
              <a:t>NTs or </a:t>
            </a:r>
            <a:r>
              <a:rPr lang="en-US" dirty="0" err="1">
                <a:solidFill>
                  <a:srgbClr val="C00000"/>
                </a:solidFill>
              </a:rPr>
              <a:t>rationals</a:t>
            </a:r>
            <a:r>
              <a:rPr lang="en-US" dirty="0">
                <a:solidFill>
                  <a:srgbClr val="C00000"/>
                </a:solidFill>
              </a:rPr>
              <a:t> </a:t>
            </a:r>
            <a:r>
              <a:rPr lang="en-US" dirty="0"/>
              <a:t>are </a:t>
            </a:r>
            <a:r>
              <a:rPr lang="en-US" dirty="0">
                <a:solidFill>
                  <a:srgbClr val="0070C0"/>
                </a:solidFill>
              </a:rPr>
              <a:t>attracted to technology fields</a:t>
            </a:r>
          </a:p>
          <a:p>
            <a:r>
              <a:rPr lang="en-US" dirty="0"/>
              <a:t>IT people vary most from the general population in not being extroverted or sensing</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51</a:t>
            </a:fld>
            <a:endParaRPr lang="en-US"/>
          </a:p>
        </p:txBody>
      </p:sp>
    </p:spTree>
    <p:extLst>
      <p:ext uri="{BB962C8B-B14F-4D97-AF65-F5344CB8AC3E}">
        <p14:creationId xmlns:p14="http://schemas.microsoft.com/office/powerpoint/2010/main" val="4132754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Styles Profile</a:t>
            </a:r>
          </a:p>
        </p:txBody>
      </p:sp>
      <p:sp>
        <p:nvSpPr>
          <p:cNvPr id="3" name="Content Placeholder 2"/>
          <p:cNvSpPr>
            <a:spLocks noGrp="1"/>
          </p:cNvSpPr>
          <p:nvPr>
            <p:ph idx="1"/>
          </p:nvPr>
        </p:nvSpPr>
        <p:spPr/>
        <p:txBody>
          <a:bodyPr/>
          <a:lstStyle/>
          <a:p>
            <a:r>
              <a:rPr lang="en-US" dirty="0"/>
              <a:t>People are perceived as </a:t>
            </a:r>
            <a:r>
              <a:rPr lang="en-US" dirty="0">
                <a:solidFill>
                  <a:srgbClr val="C00000"/>
                </a:solidFill>
              </a:rPr>
              <a:t>behaving primarily in one of four zones</a:t>
            </a:r>
            <a:r>
              <a:rPr lang="en-US" dirty="0"/>
              <a:t>, based on their </a:t>
            </a:r>
            <a:r>
              <a:rPr lang="en-US" dirty="0">
                <a:solidFill>
                  <a:srgbClr val="0070C0"/>
                </a:solidFill>
              </a:rPr>
              <a:t>assertiveness and responsiveness</a:t>
            </a:r>
            <a:r>
              <a:rPr lang="en-US" dirty="0"/>
              <a:t>:</a:t>
            </a:r>
          </a:p>
          <a:p>
            <a:pPr marL="914400" lvl="1" indent="-457200">
              <a:buFont typeface="+mj-lt"/>
              <a:buAutoNum type="arabicPeriod"/>
            </a:pPr>
            <a:r>
              <a:rPr lang="en-US" dirty="0"/>
              <a:t>Drivers</a:t>
            </a:r>
          </a:p>
          <a:p>
            <a:pPr marL="914400" lvl="1" indent="-457200">
              <a:buFont typeface="+mj-lt"/>
              <a:buAutoNum type="arabicPeriod"/>
            </a:pPr>
            <a:r>
              <a:rPr lang="en-US" dirty="0" err="1"/>
              <a:t>Expressives</a:t>
            </a:r>
            <a:endParaRPr lang="en-US" dirty="0"/>
          </a:p>
          <a:p>
            <a:pPr marL="914400" lvl="1" indent="-457200">
              <a:buFont typeface="+mj-lt"/>
              <a:buAutoNum type="arabicPeriod"/>
            </a:pPr>
            <a:r>
              <a:rPr lang="en-US" dirty="0" err="1"/>
              <a:t>Analyticals</a:t>
            </a:r>
            <a:endParaRPr lang="en-US" dirty="0"/>
          </a:p>
          <a:p>
            <a:pPr marL="914400" lvl="1" indent="-457200">
              <a:buFont typeface="+mj-lt"/>
              <a:buAutoNum type="arabicPeriod"/>
            </a:pPr>
            <a:r>
              <a:rPr lang="en-US" dirty="0" err="1"/>
              <a:t>Amiables</a:t>
            </a:r>
            <a:endParaRPr lang="en-US" dirty="0"/>
          </a:p>
          <a:p>
            <a:r>
              <a:rPr lang="en-US" dirty="0">
                <a:solidFill>
                  <a:srgbClr val="C00000"/>
                </a:solidFill>
              </a:rPr>
              <a:t>People on opposite corners </a:t>
            </a:r>
            <a:r>
              <a:rPr lang="en-US" dirty="0"/>
              <a:t>(drivers and </a:t>
            </a:r>
            <a:r>
              <a:rPr lang="en-US" dirty="0" err="1"/>
              <a:t>amiables</a:t>
            </a:r>
            <a:r>
              <a:rPr lang="en-US" dirty="0"/>
              <a:t>, </a:t>
            </a:r>
            <a:r>
              <a:rPr lang="en-US" dirty="0" err="1"/>
              <a:t>analyticals</a:t>
            </a:r>
            <a:r>
              <a:rPr lang="en-US" dirty="0"/>
              <a:t> and </a:t>
            </a:r>
            <a:r>
              <a:rPr lang="en-US" dirty="0" err="1"/>
              <a:t>expressives</a:t>
            </a:r>
            <a:r>
              <a:rPr lang="en-US" dirty="0"/>
              <a:t>) </a:t>
            </a:r>
            <a:r>
              <a:rPr lang="en-US" dirty="0">
                <a:solidFill>
                  <a:srgbClr val="0070C0"/>
                </a:solidFill>
              </a:rPr>
              <a:t>may have difficulties getting along</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52</a:t>
            </a:fld>
            <a:endParaRPr lang="en-US"/>
          </a:p>
        </p:txBody>
      </p:sp>
    </p:spTree>
    <p:extLst>
      <p:ext uri="{BB962C8B-B14F-4D97-AF65-F5344CB8AC3E}">
        <p14:creationId xmlns:p14="http://schemas.microsoft.com/office/powerpoint/2010/main" val="39824274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Styles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53</a:t>
            </a:fld>
            <a:endParaRPr lang="en-US"/>
          </a:p>
        </p:txBody>
      </p:sp>
      <p:pic>
        <p:nvPicPr>
          <p:cNvPr id="5" name="Picture 6" descr="86921_09_F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295" y="1277843"/>
            <a:ext cx="5185410" cy="519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722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 Profiles</a:t>
            </a:r>
          </a:p>
        </p:txBody>
      </p:sp>
      <p:sp>
        <p:nvSpPr>
          <p:cNvPr id="3" name="Content Placeholder 2"/>
          <p:cNvSpPr>
            <a:spLocks noGrp="1"/>
          </p:cNvSpPr>
          <p:nvPr>
            <p:ph idx="1"/>
          </p:nvPr>
        </p:nvSpPr>
        <p:spPr/>
        <p:txBody>
          <a:bodyPr>
            <a:normAutofit/>
          </a:bodyPr>
          <a:lstStyle/>
          <a:p>
            <a:r>
              <a:rPr lang="en-US" sz="3200" dirty="0"/>
              <a:t>Also uses a </a:t>
            </a:r>
            <a:r>
              <a:rPr lang="en-US" sz="3200" dirty="0">
                <a:solidFill>
                  <a:srgbClr val="C00000"/>
                </a:solidFill>
              </a:rPr>
              <a:t>four-dimensional model of normal behavior</a:t>
            </a:r>
          </a:p>
          <a:p>
            <a:pPr marL="971550" lvl="1" indent="-514350">
              <a:buFont typeface="+mj-lt"/>
              <a:buAutoNum type="arabicPeriod"/>
            </a:pPr>
            <a:r>
              <a:rPr lang="en-US" sz="2800" dirty="0"/>
              <a:t>Dominance</a:t>
            </a:r>
          </a:p>
          <a:p>
            <a:pPr marL="971550" lvl="1" indent="-514350">
              <a:buFont typeface="+mj-lt"/>
              <a:buAutoNum type="arabicPeriod"/>
            </a:pPr>
            <a:r>
              <a:rPr lang="en-US" sz="2800" dirty="0"/>
              <a:t>Influence</a:t>
            </a:r>
          </a:p>
          <a:p>
            <a:pPr marL="971550" lvl="1" indent="-514350">
              <a:buFont typeface="+mj-lt"/>
              <a:buAutoNum type="arabicPeriod"/>
            </a:pPr>
            <a:r>
              <a:rPr lang="en-US" sz="2800" dirty="0"/>
              <a:t>Steadiness</a:t>
            </a:r>
          </a:p>
          <a:p>
            <a:pPr marL="971550" lvl="1" indent="-514350">
              <a:buFont typeface="+mj-lt"/>
              <a:buAutoNum type="arabicPeriod"/>
            </a:pPr>
            <a:r>
              <a:rPr lang="en-US" sz="2800" dirty="0"/>
              <a:t>Compliance</a:t>
            </a:r>
          </a:p>
          <a:p>
            <a:r>
              <a:rPr lang="en-US" sz="3200" dirty="0">
                <a:solidFill>
                  <a:srgbClr val="C00000"/>
                </a:solidFill>
              </a:rPr>
              <a:t>People in opposite quadrants </a:t>
            </a:r>
            <a:r>
              <a:rPr lang="en-US" sz="3200" dirty="0"/>
              <a:t>can </a:t>
            </a:r>
            <a:r>
              <a:rPr lang="en-US" sz="3200" dirty="0">
                <a:solidFill>
                  <a:srgbClr val="0070C0"/>
                </a:solidFill>
              </a:rPr>
              <a:t>have problems understanding each other</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54</a:t>
            </a:fld>
            <a:endParaRPr lang="en-US"/>
          </a:p>
        </p:txBody>
      </p:sp>
    </p:spTree>
    <p:extLst>
      <p:ext uri="{BB962C8B-B14F-4D97-AF65-F5344CB8AC3E}">
        <p14:creationId xmlns:p14="http://schemas.microsoft.com/office/powerpoint/2010/main" val="28990072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DISC Profile</a:t>
            </a:r>
          </a:p>
        </p:txBody>
      </p:sp>
      <p:sp>
        <p:nvSpPr>
          <p:cNvPr id="4" name="Slide Number Placeholder 3"/>
          <p:cNvSpPr>
            <a:spLocks noGrp="1"/>
          </p:cNvSpPr>
          <p:nvPr>
            <p:ph type="sldNum" sz="quarter" idx="12"/>
          </p:nvPr>
        </p:nvSpPr>
        <p:spPr/>
        <p:txBody>
          <a:bodyPr/>
          <a:lstStyle/>
          <a:p>
            <a:fld id="{C546E0E4-908A-4724-B308-E4F6AE4FA0DD}" type="slidenum">
              <a:rPr lang="en-US" smtClean="0"/>
              <a:pPr/>
              <a:t>55</a:t>
            </a:fld>
            <a:endParaRPr lang="en-US"/>
          </a:p>
        </p:txBody>
      </p:sp>
      <p:pic>
        <p:nvPicPr>
          <p:cNvPr id="5" name="Picture 5" descr="86921_09_F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482" y="1352549"/>
            <a:ext cx="8415036" cy="492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2273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Reward and Recognition Systems</a:t>
            </a:r>
          </a:p>
        </p:txBody>
      </p:sp>
      <p:sp>
        <p:nvSpPr>
          <p:cNvPr id="3" name="Content Placeholder 2"/>
          <p:cNvSpPr>
            <a:spLocks noGrp="1"/>
          </p:cNvSpPr>
          <p:nvPr>
            <p:ph idx="1"/>
          </p:nvPr>
        </p:nvSpPr>
        <p:spPr/>
        <p:txBody>
          <a:bodyPr>
            <a:normAutofit/>
          </a:bodyPr>
          <a:lstStyle/>
          <a:p>
            <a:r>
              <a:rPr lang="en-US" sz="3200" dirty="0">
                <a:solidFill>
                  <a:srgbClr val="C00000"/>
                </a:solidFill>
              </a:rPr>
              <a:t>Team-based reward </a:t>
            </a:r>
            <a:r>
              <a:rPr lang="en-US" sz="3200" dirty="0"/>
              <a:t>and </a:t>
            </a:r>
            <a:r>
              <a:rPr lang="en-US" sz="3200" dirty="0">
                <a:solidFill>
                  <a:srgbClr val="C00000"/>
                </a:solidFill>
              </a:rPr>
              <a:t>recognition systems</a:t>
            </a:r>
            <a:r>
              <a:rPr lang="en-US" sz="3200" dirty="0"/>
              <a:t> can </a:t>
            </a:r>
            <a:r>
              <a:rPr lang="en-US" sz="3200" dirty="0">
                <a:solidFill>
                  <a:srgbClr val="0070C0"/>
                </a:solidFill>
              </a:rPr>
              <a:t>promote teamwork</a:t>
            </a:r>
          </a:p>
          <a:p>
            <a:r>
              <a:rPr lang="en-US" sz="3200" dirty="0"/>
              <a:t>Focus on rewarding teams for achieving specific goals</a:t>
            </a:r>
          </a:p>
          <a:p>
            <a:r>
              <a:rPr lang="en-US" sz="3200" dirty="0"/>
              <a:t>Allow time for team members to mentor and help each other to meet project goals and develop human resources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56</a:t>
            </a:fld>
            <a:endParaRPr lang="en-US"/>
          </a:p>
        </p:txBody>
      </p:sp>
    </p:spTree>
    <p:extLst>
      <p:ext uri="{BB962C8B-B14F-4D97-AF65-F5344CB8AC3E}">
        <p14:creationId xmlns:p14="http://schemas.microsoft.com/office/powerpoint/2010/main" val="35280401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Managing </a:t>
            </a:r>
            <a:r>
              <a:rPr lang="en-US" dirty="0"/>
              <a:t>the Project Team</a:t>
            </a:r>
          </a:p>
        </p:txBody>
      </p:sp>
      <p:sp>
        <p:nvSpPr>
          <p:cNvPr id="3" name="Content Placeholder 2"/>
          <p:cNvSpPr>
            <a:spLocks noGrp="1"/>
          </p:cNvSpPr>
          <p:nvPr>
            <p:ph idx="1"/>
          </p:nvPr>
        </p:nvSpPr>
        <p:spPr/>
        <p:txBody>
          <a:bodyPr>
            <a:noAutofit/>
          </a:bodyPr>
          <a:lstStyle/>
          <a:p>
            <a:r>
              <a:rPr lang="en-US" sz="3200" dirty="0"/>
              <a:t>Project managers must </a:t>
            </a:r>
            <a:r>
              <a:rPr lang="en-US" sz="3200" dirty="0">
                <a:solidFill>
                  <a:srgbClr val="C00000"/>
                </a:solidFill>
              </a:rPr>
              <a:t>lead their teams</a:t>
            </a:r>
            <a:r>
              <a:rPr lang="en-US" sz="3200" dirty="0"/>
              <a:t> in </a:t>
            </a:r>
            <a:r>
              <a:rPr lang="en-US" sz="3200" dirty="0">
                <a:solidFill>
                  <a:srgbClr val="0070C0"/>
                </a:solidFill>
              </a:rPr>
              <a:t>performing various project activities</a:t>
            </a:r>
          </a:p>
          <a:p>
            <a:r>
              <a:rPr lang="en-US" sz="3200" dirty="0"/>
              <a:t>After assessing team performance and related information, the project manager must decide:</a:t>
            </a:r>
          </a:p>
          <a:p>
            <a:pPr lvl="1"/>
            <a:r>
              <a:rPr lang="en-US" sz="2800" dirty="0"/>
              <a:t>If changes should be requested to the project</a:t>
            </a:r>
          </a:p>
          <a:p>
            <a:pPr lvl="1"/>
            <a:r>
              <a:rPr lang="en-US" sz="2800" dirty="0"/>
              <a:t>If corrective or preventive actions should be recommended</a:t>
            </a:r>
          </a:p>
          <a:p>
            <a:pPr lvl="1"/>
            <a:r>
              <a:rPr lang="en-US" sz="2800" dirty="0"/>
              <a:t>If updates are needed to the project management plan or organizational process assets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57</a:t>
            </a:fld>
            <a:endParaRPr lang="en-US"/>
          </a:p>
        </p:txBody>
      </p:sp>
    </p:spTree>
    <p:extLst>
      <p:ext uri="{BB962C8B-B14F-4D97-AF65-F5344CB8AC3E}">
        <p14:creationId xmlns:p14="http://schemas.microsoft.com/office/powerpoint/2010/main" val="26751848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Tools and Techniques for Managing Project Teams</a:t>
            </a:r>
          </a:p>
        </p:txBody>
      </p:sp>
      <p:sp>
        <p:nvSpPr>
          <p:cNvPr id="3" name="Content Placeholder 2"/>
          <p:cNvSpPr>
            <a:spLocks noGrp="1"/>
          </p:cNvSpPr>
          <p:nvPr>
            <p:ph idx="1"/>
          </p:nvPr>
        </p:nvSpPr>
        <p:spPr/>
        <p:txBody>
          <a:bodyPr>
            <a:normAutofit/>
          </a:bodyPr>
          <a:lstStyle/>
          <a:p>
            <a:r>
              <a:rPr lang="en-US" sz="3200" dirty="0"/>
              <a:t>Observation and conversation</a:t>
            </a:r>
          </a:p>
          <a:p>
            <a:r>
              <a:rPr lang="en-US" sz="3200" dirty="0"/>
              <a:t>Project performance appraisals</a:t>
            </a:r>
          </a:p>
          <a:p>
            <a:r>
              <a:rPr lang="en-US" sz="3200" dirty="0"/>
              <a:t>Conflict management</a:t>
            </a:r>
          </a:p>
          <a:p>
            <a:r>
              <a:rPr lang="en-US" sz="3200" dirty="0"/>
              <a:t>Issue logs</a:t>
            </a:r>
          </a:p>
          <a:p>
            <a:r>
              <a:rPr lang="en-US" sz="3200" dirty="0"/>
              <a:t>Interpersonal skills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58</a:t>
            </a:fld>
            <a:endParaRPr lang="en-US"/>
          </a:p>
        </p:txBody>
      </p:sp>
    </p:spTree>
    <p:extLst>
      <p:ext uri="{BB962C8B-B14F-4D97-AF65-F5344CB8AC3E}">
        <p14:creationId xmlns:p14="http://schemas.microsoft.com/office/powerpoint/2010/main" val="3938046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Advice on Teams</a:t>
            </a:r>
          </a:p>
        </p:txBody>
      </p:sp>
      <p:sp>
        <p:nvSpPr>
          <p:cNvPr id="3" name="Content Placeholder 2"/>
          <p:cNvSpPr>
            <a:spLocks noGrp="1"/>
          </p:cNvSpPr>
          <p:nvPr>
            <p:ph idx="1"/>
          </p:nvPr>
        </p:nvSpPr>
        <p:spPr/>
        <p:txBody>
          <a:bodyPr>
            <a:normAutofit/>
          </a:bodyPr>
          <a:lstStyle/>
          <a:p>
            <a:r>
              <a:rPr lang="en-US" sz="3200" dirty="0"/>
              <a:t>Be patient and kind with your team</a:t>
            </a:r>
          </a:p>
          <a:p>
            <a:r>
              <a:rPr lang="en-US" sz="3200" dirty="0"/>
              <a:t>Fix the problem instead of blaming people </a:t>
            </a:r>
          </a:p>
          <a:p>
            <a:r>
              <a:rPr lang="en-US" sz="3200" dirty="0"/>
              <a:t>Establish regular, effective meetings</a:t>
            </a:r>
          </a:p>
          <a:p>
            <a:r>
              <a:rPr lang="en-US" sz="3200" dirty="0"/>
              <a:t>Allow time for teams to go through the basic team-building stages </a:t>
            </a:r>
          </a:p>
          <a:p>
            <a:r>
              <a:rPr lang="en-US" sz="3200" dirty="0"/>
              <a:t>Limit the size of work teams to three to seven members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59</a:t>
            </a:fld>
            <a:endParaRPr lang="en-US"/>
          </a:p>
        </p:txBody>
      </p:sp>
    </p:spTree>
    <p:extLst>
      <p:ext uri="{BB962C8B-B14F-4D97-AF65-F5344CB8AC3E}">
        <p14:creationId xmlns:p14="http://schemas.microsoft.com/office/powerpoint/2010/main" val="3417248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lnSpcReduction="20000"/>
          </a:bodyPr>
          <a:lstStyle/>
          <a:p>
            <a:r>
              <a:rPr lang="en-US" dirty="0"/>
              <a:t>Discuss human resource planning and be </a:t>
            </a:r>
            <a:r>
              <a:rPr lang="en-US" dirty="0">
                <a:solidFill>
                  <a:srgbClr val="C00000"/>
                </a:solidFill>
              </a:rPr>
              <a:t>able to create a human resource plan</a:t>
            </a:r>
            <a:r>
              <a:rPr lang="en-US" dirty="0"/>
              <a:t>, </a:t>
            </a:r>
            <a:r>
              <a:rPr lang="en-US" dirty="0">
                <a:solidFill>
                  <a:srgbClr val="C00000"/>
                </a:solidFill>
              </a:rPr>
              <a:t>project organizational chart</a:t>
            </a:r>
            <a:r>
              <a:rPr lang="en-US" dirty="0"/>
              <a:t>, </a:t>
            </a:r>
            <a:r>
              <a:rPr lang="en-US" dirty="0">
                <a:solidFill>
                  <a:srgbClr val="C00000"/>
                </a:solidFill>
              </a:rPr>
              <a:t>responsibility assignment matrix</a:t>
            </a:r>
            <a:r>
              <a:rPr lang="en-US" dirty="0"/>
              <a:t>, and </a:t>
            </a:r>
            <a:r>
              <a:rPr lang="en-US" dirty="0">
                <a:solidFill>
                  <a:srgbClr val="C00000"/>
                </a:solidFill>
              </a:rPr>
              <a:t>resource histogram</a:t>
            </a:r>
          </a:p>
          <a:p>
            <a:r>
              <a:rPr lang="en-US" dirty="0"/>
              <a:t>Understand important issues involved in </a:t>
            </a:r>
            <a:r>
              <a:rPr lang="en-US" dirty="0">
                <a:solidFill>
                  <a:srgbClr val="C00000"/>
                </a:solidFill>
              </a:rPr>
              <a:t>project staff acquisition</a:t>
            </a:r>
            <a:r>
              <a:rPr lang="en-US" dirty="0"/>
              <a:t> and explain the </a:t>
            </a:r>
            <a:r>
              <a:rPr lang="en-US" dirty="0">
                <a:solidFill>
                  <a:srgbClr val="C00000"/>
                </a:solidFill>
              </a:rPr>
              <a:t>concepts of resource assignments</a:t>
            </a:r>
            <a:r>
              <a:rPr lang="en-US" dirty="0"/>
              <a:t>, </a:t>
            </a:r>
            <a:r>
              <a:rPr lang="en-US" dirty="0">
                <a:solidFill>
                  <a:srgbClr val="C00000"/>
                </a:solidFill>
              </a:rPr>
              <a:t>resource loading</a:t>
            </a:r>
            <a:r>
              <a:rPr lang="en-US" dirty="0"/>
              <a:t>, and </a:t>
            </a:r>
            <a:r>
              <a:rPr lang="en-US" dirty="0">
                <a:solidFill>
                  <a:srgbClr val="C00000"/>
                </a:solidFill>
              </a:rPr>
              <a:t>resource leveling</a:t>
            </a:r>
          </a:p>
          <a:p>
            <a:r>
              <a:rPr lang="en-US" dirty="0"/>
              <a:t>Assist in team development with </a:t>
            </a:r>
            <a:r>
              <a:rPr lang="en-US" dirty="0">
                <a:solidFill>
                  <a:srgbClr val="C00000"/>
                </a:solidFill>
              </a:rPr>
              <a:t>training</a:t>
            </a:r>
            <a:r>
              <a:rPr lang="en-US" dirty="0"/>
              <a:t>, </a:t>
            </a:r>
            <a:r>
              <a:rPr lang="en-US" dirty="0">
                <a:solidFill>
                  <a:srgbClr val="C00000"/>
                </a:solidFill>
              </a:rPr>
              <a:t>team-building activities</a:t>
            </a:r>
            <a:r>
              <a:rPr lang="en-US" dirty="0"/>
              <a:t>, and </a:t>
            </a:r>
            <a:r>
              <a:rPr lang="en-US" dirty="0">
                <a:solidFill>
                  <a:srgbClr val="C00000"/>
                </a:solidFill>
              </a:rPr>
              <a:t>reward systems</a:t>
            </a:r>
          </a:p>
          <a:p>
            <a:r>
              <a:rPr lang="en-US" dirty="0"/>
              <a:t>Explain and apply several </a:t>
            </a:r>
            <a:r>
              <a:rPr lang="en-US" dirty="0">
                <a:solidFill>
                  <a:srgbClr val="C00000"/>
                </a:solidFill>
              </a:rPr>
              <a:t>tools and techniques to help manage a project team</a:t>
            </a:r>
            <a:r>
              <a:rPr lang="en-US" dirty="0"/>
              <a:t> and summarize general advice on managing teams</a:t>
            </a:r>
          </a:p>
          <a:p>
            <a:r>
              <a:rPr lang="en-US" dirty="0"/>
              <a:t>Describe </a:t>
            </a:r>
            <a:r>
              <a:rPr lang="en-US" dirty="0">
                <a:solidFill>
                  <a:srgbClr val="C00000"/>
                </a:solidFill>
              </a:rPr>
              <a:t>how project management software can assist</a:t>
            </a:r>
            <a:r>
              <a:rPr lang="en-US" dirty="0"/>
              <a:t> in project human resource management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a:t>
            </a:fld>
            <a:endParaRPr lang="en-US"/>
          </a:p>
        </p:txBody>
      </p:sp>
    </p:spTree>
    <p:extLst>
      <p:ext uri="{BB962C8B-B14F-4D97-AF65-F5344CB8AC3E}">
        <p14:creationId xmlns:p14="http://schemas.microsoft.com/office/powerpoint/2010/main" val="14229478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Advice on Teams (continued)</a:t>
            </a:r>
          </a:p>
        </p:txBody>
      </p:sp>
      <p:sp>
        <p:nvSpPr>
          <p:cNvPr id="3" name="Content Placeholder 2"/>
          <p:cNvSpPr>
            <a:spLocks noGrp="1"/>
          </p:cNvSpPr>
          <p:nvPr>
            <p:ph idx="1"/>
          </p:nvPr>
        </p:nvSpPr>
        <p:spPr/>
        <p:txBody>
          <a:bodyPr/>
          <a:lstStyle/>
          <a:p>
            <a:r>
              <a:rPr lang="en-US" dirty="0"/>
              <a:t>Plan some social activities to help project team members and other stakeholders get to know each other better </a:t>
            </a:r>
          </a:p>
          <a:p>
            <a:r>
              <a:rPr lang="en-US" dirty="0"/>
              <a:t>Stress team identity</a:t>
            </a:r>
          </a:p>
          <a:p>
            <a:r>
              <a:rPr lang="en-US" dirty="0"/>
              <a:t>Nurture team members and encourage them to help each other</a:t>
            </a:r>
          </a:p>
          <a:p>
            <a:r>
              <a:rPr lang="en-US" dirty="0"/>
              <a:t>Take additional actions to work with virtual team members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60</a:t>
            </a:fld>
            <a:endParaRPr lang="en-US"/>
          </a:p>
        </p:txBody>
      </p:sp>
    </p:spTree>
    <p:extLst>
      <p:ext uri="{BB962C8B-B14F-4D97-AF65-F5344CB8AC3E}">
        <p14:creationId xmlns:p14="http://schemas.microsoft.com/office/powerpoint/2010/main" val="15816398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Dysfunctions of a Team</a:t>
            </a:r>
          </a:p>
        </p:txBody>
      </p:sp>
      <p:sp>
        <p:nvSpPr>
          <p:cNvPr id="3" name="Content Placeholder 2"/>
          <p:cNvSpPr>
            <a:spLocks noGrp="1"/>
          </p:cNvSpPr>
          <p:nvPr>
            <p:ph idx="1"/>
          </p:nvPr>
        </p:nvSpPr>
        <p:spPr/>
        <p:txBody>
          <a:bodyPr>
            <a:normAutofit/>
          </a:bodyPr>
          <a:lstStyle/>
          <a:p>
            <a:r>
              <a:rPr lang="en-US" dirty="0"/>
              <a:t>Patrick </a:t>
            </a:r>
            <a:r>
              <a:rPr lang="en-US" dirty="0" err="1"/>
              <a:t>Lencioni</a:t>
            </a:r>
            <a:r>
              <a:rPr lang="en-US" dirty="0"/>
              <a:t>, author of several books on teams, says that “Teamwork remains the one sustainable competitive advantage that has been largely untapped”*</a:t>
            </a:r>
          </a:p>
          <a:p>
            <a:pPr lvl="1"/>
            <a:r>
              <a:rPr lang="en-US" dirty="0"/>
              <a:t>The five dysfunctions of teams are:</a:t>
            </a:r>
          </a:p>
          <a:p>
            <a:pPr lvl="1"/>
            <a:r>
              <a:rPr lang="en-US" dirty="0"/>
              <a:t>Absence of trust</a:t>
            </a:r>
          </a:p>
          <a:p>
            <a:pPr lvl="1"/>
            <a:r>
              <a:rPr lang="en-US" dirty="0"/>
              <a:t>Fear of conflict</a:t>
            </a:r>
          </a:p>
          <a:p>
            <a:pPr lvl="1"/>
            <a:r>
              <a:rPr lang="en-US" dirty="0"/>
              <a:t>Lack of commitment</a:t>
            </a:r>
          </a:p>
          <a:p>
            <a:pPr lvl="1"/>
            <a:r>
              <a:rPr lang="en-US" dirty="0"/>
              <a:t>Avoidance of accountability</a:t>
            </a:r>
          </a:p>
          <a:p>
            <a:pPr lvl="1"/>
            <a:r>
              <a:rPr lang="en-US" dirty="0"/>
              <a:t>Inattention to results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61</a:t>
            </a:fld>
            <a:endParaRPr lang="en-US"/>
          </a:p>
        </p:txBody>
      </p:sp>
      <p:sp>
        <p:nvSpPr>
          <p:cNvPr id="5" name="TextBox 5"/>
          <p:cNvSpPr txBox="1">
            <a:spLocks noChangeArrowheads="1"/>
          </p:cNvSpPr>
          <p:nvPr/>
        </p:nvSpPr>
        <p:spPr bwMode="auto">
          <a:xfrm>
            <a:off x="754380" y="5678043"/>
            <a:ext cx="7635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1800" dirty="0"/>
              <a:t>*</a:t>
            </a:r>
            <a:r>
              <a:rPr lang="en-US" sz="1800" dirty="0" err="1"/>
              <a:t>Lencioni</a:t>
            </a:r>
            <a:r>
              <a:rPr lang="en-US" sz="1800" dirty="0"/>
              <a:t>, Patrick, “Overcoming the Five Dysfunctions of a Team,” </a:t>
            </a:r>
            <a:r>
              <a:rPr lang="en-US" sz="1800" dirty="0" err="1"/>
              <a:t>Jossey</a:t>
            </a:r>
            <a:r>
              <a:rPr lang="en-US" sz="1800" dirty="0"/>
              <a:t>-Bass: San Francisco, CA (2005), p. 3</a:t>
            </a:r>
            <a:r>
              <a:rPr lang="en-US" sz="1800" dirty="0" smtClean="0"/>
              <a:t>.</a:t>
            </a:r>
            <a:endParaRPr lang="en-US" sz="1800" dirty="0"/>
          </a:p>
        </p:txBody>
      </p:sp>
    </p:spTree>
    <p:extLst>
      <p:ext uri="{BB962C8B-B14F-4D97-AF65-F5344CB8AC3E}">
        <p14:creationId xmlns:p14="http://schemas.microsoft.com/office/powerpoint/2010/main" val="636498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Software to Assist in Human Resource Management</a:t>
            </a:r>
          </a:p>
        </p:txBody>
      </p:sp>
      <p:sp>
        <p:nvSpPr>
          <p:cNvPr id="3" name="Content Placeholder 2"/>
          <p:cNvSpPr>
            <a:spLocks noGrp="1"/>
          </p:cNvSpPr>
          <p:nvPr>
            <p:ph idx="1"/>
          </p:nvPr>
        </p:nvSpPr>
        <p:spPr/>
        <p:txBody>
          <a:bodyPr/>
          <a:lstStyle/>
          <a:p>
            <a:r>
              <a:rPr lang="en-US" dirty="0"/>
              <a:t>Software can </a:t>
            </a:r>
            <a:r>
              <a:rPr lang="en-US" dirty="0">
                <a:solidFill>
                  <a:srgbClr val="0070C0"/>
                </a:solidFill>
              </a:rPr>
              <a:t>help in producing RAMS</a:t>
            </a:r>
            <a:r>
              <a:rPr lang="en-US" dirty="0"/>
              <a:t> and </a:t>
            </a:r>
            <a:r>
              <a:rPr lang="en-US" dirty="0">
                <a:solidFill>
                  <a:srgbClr val="0070C0"/>
                </a:solidFill>
              </a:rPr>
              <a:t>resource histograms </a:t>
            </a:r>
          </a:p>
          <a:p>
            <a:r>
              <a:rPr lang="en-US" dirty="0"/>
              <a:t>Project management software includes several features related to human resource management such as:</a:t>
            </a:r>
          </a:p>
          <a:p>
            <a:pPr lvl="1"/>
            <a:r>
              <a:rPr lang="en-US" dirty="0"/>
              <a:t>Assigning resources</a:t>
            </a:r>
          </a:p>
          <a:p>
            <a:pPr lvl="1"/>
            <a:r>
              <a:rPr lang="en-US" dirty="0"/>
              <a:t>Identifying potential resource shortages or underutilization</a:t>
            </a:r>
          </a:p>
          <a:p>
            <a:pPr lvl="1"/>
            <a:r>
              <a:rPr lang="en-US" dirty="0"/>
              <a:t>Leveling resources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62</a:t>
            </a:fld>
            <a:endParaRPr lang="en-US"/>
          </a:p>
        </p:txBody>
      </p:sp>
    </p:spTree>
    <p:extLst>
      <p:ext uri="{BB962C8B-B14F-4D97-AF65-F5344CB8AC3E}">
        <p14:creationId xmlns:p14="http://schemas.microsoft.com/office/powerpoint/2010/main" val="28425549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229600" cy="1200149"/>
          </a:xfrm>
        </p:spPr>
        <p:txBody>
          <a:bodyPr>
            <a:normAutofit fontScale="90000"/>
          </a:bodyPr>
          <a:lstStyle/>
          <a:p>
            <a:r>
              <a:rPr lang="en-US" dirty="0"/>
              <a:t>Project Resource Management Involves Much More Than Using Software</a:t>
            </a:r>
          </a:p>
        </p:txBody>
      </p:sp>
      <p:sp>
        <p:nvSpPr>
          <p:cNvPr id="3" name="Content Placeholder 2"/>
          <p:cNvSpPr>
            <a:spLocks noGrp="1"/>
          </p:cNvSpPr>
          <p:nvPr>
            <p:ph idx="1"/>
          </p:nvPr>
        </p:nvSpPr>
        <p:spPr/>
        <p:txBody>
          <a:bodyPr>
            <a:normAutofit/>
          </a:bodyPr>
          <a:lstStyle/>
          <a:p>
            <a:r>
              <a:rPr lang="en-US" sz="3200" dirty="0"/>
              <a:t>Project managers must:</a:t>
            </a:r>
          </a:p>
          <a:p>
            <a:pPr lvl="1"/>
            <a:r>
              <a:rPr lang="en-US" sz="2800" dirty="0"/>
              <a:t>Treat people with consideration and respect</a:t>
            </a:r>
          </a:p>
          <a:p>
            <a:pPr lvl="1"/>
            <a:r>
              <a:rPr lang="en-US" sz="2800" dirty="0"/>
              <a:t>Understand what motivates them</a:t>
            </a:r>
          </a:p>
          <a:p>
            <a:pPr lvl="1"/>
            <a:r>
              <a:rPr lang="en-US" sz="2800" dirty="0"/>
              <a:t>Communicate carefully with them</a:t>
            </a:r>
          </a:p>
          <a:p>
            <a:r>
              <a:rPr lang="en-US" sz="3200" dirty="0"/>
              <a:t>Focus on your goal of enabling project team members to deliver their best work </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63</a:t>
            </a:fld>
            <a:endParaRPr lang="en-US"/>
          </a:p>
        </p:txBody>
      </p:sp>
    </p:spTree>
    <p:extLst>
      <p:ext uri="{BB962C8B-B14F-4D97-AF65-F5344CB8AC3E}">
        <p14:creationId xmlns:p14="http://schemas.microsoft.com/office/powerpoint/2010/main" val="11725928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Project human resource management includes the </a:t>
            </a:r>
            <a:r>
              <a:rPr lang="en-US" dirty="0">
                <a:solidFill>
                  <a:srgbClr val="C00000"/>
                </a:solidFill>
              </a:rPr>
              <a:t>processes required to make the most effective use of the people involved</a:t>
            </a:r>
            <a:r>
              <a:rPr lang="en-US" dirty="0"/>
              <a:t> with a project</a:t>
            </a:r>
          </a:p>
          <a:p>
            <a:r>
              <a:rPr lang="en-US" dirty="0"/>
              <a:t>Main processes include:</a:t>
            </a:r>
          </a:p>
          <a:p>
            <a:pPr marL="914400" lvl="1" indent="-457200">
              <a:buFont typeface="+mj-lt"/>
              <a:buAutoNum type="arabicPeriod"/>
            </a:pPr>
            <a:r>
              <a:rPr lang="en-US" dirty="0"/>
              <a:t>Develop human resource plan</a:t>
            </a:r>
          </a:p>
          <a:p>
            <a:pPr marL="914400" lvl="1" indent="-457200">
              <a:buFont typeface="+mj-lt"/>
              <a:buAutoNum type="arabicPeriod"/>
            </a:pPr>
            <a:r>
              <a:rPr lang="en-US" dirty="0"/>
              <a:t>Acquire project team</a:t>
            </a:r>
          </a:p>
          <a:p>
            <a:pPr marL="914400" lvl="1" indent="-457200">
              <a:buFont typeface="+mj-lt"/>
              <a:buAutoNum type="arabicPeriod"/>
            </a:pPr>
            <a:r>
              <a:rPr lang="en-US" dirty="0"/>
              <a:t>Develop project team</a:t>
            </a:r>
          </a:p>
          <a:p>
            <a:pPr marL="914400" lvl="1" indent="-457200">
              <a:buFont typeface="+mj-lt"/>
              <a:buAutoNum type="arabicPeriod"/>
            </a:pPr>
            <a:r>
              <a:rPr lang="en-US" dirty="0"/>
              <a:t>Manage project team</a:t>
            </a:r>
          </a:p>
        </p:txBody>
      </p:sp>
      <p:sp>
        <p:nvSpPr>
          <p:cNvPr id="4" name="Slide Number Placeholder 3"/>
          <p:cNvSpPr>
            <a:spLocks noGrp="1"/>
          </p:cNvSpPr>
          <p:nvPr>
            <p:ph type="sldNum" sz="quarter" idx="12"/>
          </p:nvPr>
        </p:nvSpPr>
        <p:spPr/>
        <p:txBody>
          <a:bodyPr/>
          <a:lstStyle/>
          <a:p>
            <a:fld id="{C546E0E4-908A-4724-B308-E4F6AE4FA0DD}" type="slidenum">
              <a:rPr lang="en-US" smtClean="0"/>
              <a:pPr/>
              <a:t>64</a:t>
            </a:fld>
            <a:endParaRPr lang="en-US"/>
          </a:p>
        </p:txBody>
      </p:sp>
    </p:spTree>
    <p:extLst>
      <p:ext uri="{BB962C8B-B14F-4D97-AF65-F5344CB8AC3E}">
        <p14:creationId xmlns:p14="http://schemas.microsoft.com/office/powerpoint/2010/main" val="1809247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Kathy </a:t>
            </a:r>
            <a:r>
              <a:rPr lang="en-US" dirty="0" err="1" smtClean="0"/>
              <a:t>Schwalbe</a:t>
            </a:r>
            <a:r>
              <a:rPr lang="en-US" dirty="0" smtClean="0"/>
              <a:t>, </a:t>
            </a:r>
            <a:r>
              <a:rPr lang="en-US" dirty="0" smtClean="0">
                <a:solidFill>
                  <a:srgbClr val="C00000"/>
                </a:solidFill>
              </a:rPr>
              <a:t>Managing Information Technology Projects 6</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Course Technology, </a:t>
            </a:r>
            <a:r>
              <a:rPr lang="en-US" i="1" dirty="0" err="1" smtClean="0"/>
              <a:t>Cengage</a:t>
            </a:r>
            <a:r>
              <a:rPr lang="en-US" i="1" dirty="0" smtClean="0"/>
              <a:t> Learning</a:t>
            </a:r>
            <a:r>
              <a:rPr lang="en-US" dirty="0" smtClean="0"/>
              <a:t>, 2010</a:t>
            </a:r>
          </a:p>
          <a:p>
            <a:pPr marL="514350" indent="-514350">
              <a:buFont typeface="+mj-lt"/>
              <a:buAutoNum type="arabicPeriod"/>
            </a:pPr>
            <a:r>
              <a:rPr lang="en-US" dirty="0" smtClean="0"/>
              <a:t>A Guide to the Project Management Body of Knowledge: </a:t>
            </a:r>
            <a:r>
              <a:rPr lang="en-US" dirty="0" smtClean="0">
                <a:solidFill>
                  <a:srgbClr val="C00000"/>
                </a:solidFill>
              </a:rPr>
              <a:t>PMBOK Guide 4</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Project Management Institute</a:t>
            </a:r>
            <a:r>
              <a:rPr lang="en-US" dirty="0" smtClean="0"/>
              <a:t>, 2008</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65</a:t>
            </a:fld>
            <a:endParaRPr lang="en-US"/>
          </a:p>
        </p:txBody>
      </p:sp>
    </p:spTree>
    <p:extLst>
      <p:ext uri="{BB962C8B-B14F-4D97-AF65-F5344CB8AC3E}">
        <p14:creationId xmlns:p14="http://schemas.microsoft.com/office/powerpoint/2010/main" val="1333235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Human Resource Management</a:t>
            </a:r>
          </a:p>
        </p:txBody>
      </p:sp>
      <p:sp>
        <p:nvSpPr>
          <p:cNvPr id="3" name="Content Placeholder 2"/>
          <p:cNvSpPr>
            <a:spLocks noGrp="1"/>
          </p:cNvSpPr>
          <p:nvPr>
            <p:ph idx="1"/>
          </p:nvPr>
        </p:nvSpPr>
        <p:spPr/>
        <p:txBody>
          <a:bodyPr>
            <a:normAutofit/>
          </a:bodyPr>
          <a:lstStyle/>
          <a:p>
            <a:r>
              <a:rPr lang="en-US" sz="3200" dirty="0"/>
              <a:t>Many corporate executives have said, “</a:t>
            </a:r>
            <a:r>
              <a:rPr lang="en-US" sz="3200" dirty="0">
                <a:solidFill>
                  <a:srgbClr val="C00000"/>
                </a:solidFill>
              </a:rPr>
              <a:t>People are our most important asset</a:t>
            </a:r>
            <a:r>
              <a:rPr lang="en-US" sz="3200" dirty="0"/>
              <a:t>”</a:t>
            </a:r>
          </a:p>
          <a:p>
            <a:r>
              <a:rPr lang="en-US" sz="3200" dirty="0">
                <a:solidFill>
                  <a:srgbClr val="C00000"/>
                </a:solidFill>
              </a:rPr>
              <a:t>People determine the success and failure </a:t>
            </a:r>
            <a:r>
              <a:rPr lang="en-US" sz="3200" dirty="0"/>
              <a:t>of organizations and projects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7</a:t>
            </a:fld>
            <a:endParaRPr lang="en-US"/>
          </a:p>
        </p:txBody>
      </p:sp>
    </p:spTree>
    <p:extLst>
      <p:ext uri="{BB962C8B-B14F-4D97-AF65-F5344CB8AC3E}">
        <p14:creationId xmlns:p14="http://schemas.microsoft.com/office/powerpoint/2010/main" val="1147904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Global IT Workforce</a:t>
            </a:r>
          </a:p>
        </p:txBody>
      </p:sp>
      <p:sp>
        <p:nvSpPr>
          <p:cNvPr id="3" name="Content Placeholder 2"/>
          <p:cNvSpPr>
            <a:spLocks noGrp="1"/>
          </p:cNvSpPr>
          <p:nvPr>
            <p:ph idx="1"/>
          </p:nvPr>
        </p:nvSpPr>
        <p:spPr/>
        <p:txBody>
          <a:bodyPr>
            <a:normAutofit/>
          </a:bodyPr>
          <a:lstStyle/>
          <a:p>
            <a:r>
              <a:rPr lang="en-US" sz="3200" dirty="0"/>
              <a:t>Although there have been ups and downs in the IT labor market, there </a:t>
            </a:r>
            <a:r>
              <a:rPr lang="en-US" sz="3200" dirty="0">
                <a:solidFill>
                  <a:srgbClr val="C00000"/>
                </a:solidFill>
              </a:rPr>
              <a:t>will always be a need for good IT workers</a:t>
            </a:r>
          </a:p>
          <a:p>
            <a:r>
              <a:rPr lang="en-US" sz="3200" dirty="0"/>
              <a:t>The </a:t>
            </a:r>
            <a:r>
              <a:rPr lang="en-US" sz="3200" dirty="0">
                <a:solidFill>
                  <a:srgbClr val="C00000"/>
                </a:solidFill>
              </a:rPr>
              <a:t>Digital Planet 2008 </a:t>
            </a:r>
            <a:r>
              <a:rPr lang="en-US" sz="3200" dirty="0"/>
              <a:t>study estimated that the </a:t>
            </a:r>
            <a:r>
              <a:rPr lang="en-US" sz="3200" dirty="0">
                <a:solidFill>
                  <a:srgbClr val="C00000"/>
                </a:solidFill>
              </a:rPr>
              <a:t>global marketplace </a:t>
            </a:r>
            <a:r>
              <a:rPr lang="en-US" sz="3200" dirty="0"/>
              <a:t>for information and communications technology (ICT) would top </a:t>
            </a:r>
            <a:r>
              <a:rPr lang="en-US" sz="3200" dirty="0">
                <a:solidFill>
                  <a:srgbClr val="0070C0"/>
                </a:solidFill>
              </a:rPr>
              <a:t>$3.7 trillion in 2008 </a:t>
            </a:r>
            <a:r>
              <a:rPr lang="en-US" sz="3200" dirty="0"/>
              <a:t>and reach almost </a:t>
            </a:r>
            <a:r>
              <a:rPr lang="en-US" sz="3200" dirty="0">
                <a:solidFill>
                  <a:srgbClr val="00B050"/>
                </a:solidFill>
              </a:rPr>
              <a:t>$4 trillion by 2011 </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8</a:t>
            </a:fld>
            <a:endParaRPr lang="en-US"/>
          </a:p>
        </p:txBody>
      </p:sp>
    </p:spTree>
    <p:extLst>
      <p:ext uri="{BB962C8B-B14F-4D97-AF65-F5344CB8AC3E}">
        <p14:creationId xmlns:p14="http://schemas.microsoft.com/office/powerpoint/2010/main" val="2773908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Digital Planet Report Findings </a:t>
            </a:r>
          </a:p>
        </p:txBody>
      </p:sp>
      <p:sp>
        <p:nvSpPr>
          <p:cNvPr id="3" name="Content Placeholder 2"/>
          <p:cNvSpPr>
            <a:spLocks noGrp="1"/>
          </p:cNvSpPr>
          <p:nvPr>
            <p:ph idx="1"/>
          </p:nvPr>
        </p:nvSpPr>
        <p:spPr>
          <a:xfrm>
            <a:off x="628650" y="1529104"/>
            <a:ext cx="7886700" cy="4791686"/>
          </a:xfrm>
        </p:spPr>
        <p:txBody>
          <a:bodyPr>
            <a:normAutofit fontScale="92500" lnSpcReduction="10000"/>
          </a:bodyPr>
          <a:lstStyle/>
          <a:p>
            <a:r>
              <a:rPr lang="en-US" dirty="0"/>
              <a:t>Communications products and services represented the largest single category of ICT spending (57 percent) in 2007 with $1.9 trillion; consumers spent 29 percent of ICT dollars worldwide, while spending by business and government accounted for 71 percent</a:t>
            </a:r>
          </a:p>
          <a:p>
            <a:r>
              <a:rPr lang="en-US" dirty="0"/>
              <a:t>The </a:t>
            </a:r>
            <a:r>
              <a:rPr lang="en-US" dirty="0">
                <a:solidFill>
                  <a:srgbClr val="C00000"/>
                </a:solidFill>
              </a:rPr>
              <a:t>top ten ICT spending countries </a:t>
            </a:r>
            <a:r>
              <a:rPr lang="en-US" dirty="0"/>
              <a:t>are, in descending order: the </a:t>
            </a:r>
            <a:r>
              <a:rPr lang="en-US" dirty="0">
                <a:solidFill>
                  <a:srgbClr val="0070C0"/>
                </a:solidFill>
              </a:rPr>
              <a:t>U.S., Japan, China, Germany, U.K., France, Italy, Brazil, Canada, and Spain</a:t>
            </a:r>
            <a:r>
              <a:rPr lang="en-US" dirty="0"/>
              <a:t>; in 2008, China jumped ahead of Germany, the United Kingdom, and France</a:t>
            </a:r>
          </a:p>
          <a:p>
            <a:r>
              <a:rPr lang="en-US" dirty="0"/>
              <a:t>The Americas’ growth in ICT spending will be the slowest of the three broad regions at 4 percent between 2007 and 2011; the Asia-Pacific region and the Europe, Africa, and Middle East regions will grow annually at 10.5 percent and 5 percent, respectively</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9</a:t>
            </a:fld>
            <a:endParaRPr lang="en-US"/>
          </a:p>
        </p:txBody>
      </p:sp>
    </p:spTree>
    <p:extLst>
      <p:ext uri="{BB962C8B-B14F-4D97-AF65-F5344CB8AC3E}">
        <p14:creationId xmlns:p14="http://schemas.microsoft.com/office/powerpoint/2010/main" val="1779069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684</TotalTime>
  <Words>3073</Words>
  <Application>Microsoft Office PowerPoint</Application>
  <PresentationFormat>On-screen Show (4:3)</PresentationFormat>
  <Paragraphs>366</Paragraphs>
  <Slides>65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Constantia</vt:lpstr>
      <vt:lpstr>1_Office Theme</vt:lpstr>
      <vt:lpstr>Project Management</vt:lpstr>
      <vt:lpstr>Romi Satria Wahono</vt:lpstr>
      <vt:lpstr>Project Management Course Outline</vt:lpstr>
      <vt:lpstr>9. Project Human Resource Management</vt:lpstr>
      <vt:lpstr>Learning Objectives</vt:lpstr>
      <vt:lpstr>Learning Objectives</vt:lpstr>
      <vt:lpstr>The Importance of Human Resource Management</vt:lpstr>
      <vt:lpstr>The Global IT Workforce</vt:lpstr>
      <vt:lpstr>More Digital Planet Report Findings </vt:lpstr>
      <vt:lpstr>U.S. IT Workforce</vt:lpstr>
      <vt:lpstr>Implications for the Future of IT Human Resource Management</vt:lpstr>
      <vt:lpstr>Media Snapshot</vt:lpstr>
      <vt:lpstr>What Went Wrong?</vt:lpstr>
      <vt:lpstr>What is Project Human Resource Management?</vt:lpstr>
      <vt:lpstr>Project Human Resource Management Summary</vt:lpstr>
      <vt:lpstr>Keys to Managing People</vt:lpstr>
      <vt:lpstr>Intrinsic and Extrinsic Motivation</vt:lpstr>
      <vt:lpstr>Maslow’s Hierarchy of Needs</vt:lpstr>
      <vt:lpstr>Maslow’s Hierarchy of Needs</vt:lpstr>
      <vt:lpstr>Herzberg’s Motivational and Hygiene Factors</vt:lpstr>
      <vt:lpstr>Examples of Herzberg’s Hygiene Factors and Motivators</vt:lpstr>
      <vt:lpstr>McClelland’s Acquired-Needs Theory</vt:lpstr>
      <vt:lpstr>McGregor’s Theory X and Y</vt:lpstr>
      <vt:lpstr>Thamhain and Wilemon’s Ways to Have Influence on Projects</vt:lpstr>
      <vt:lpstr>Thamhain and Wilemon’s Ways to Have Influence on Projects (continued)</vt:lpstr>
      <vt:lpstr>Ways to Influence that Help and Hurt Projects</vt:lpstr>
      <vt:lpstr>Power</vt:lpstr>
      <vt:lpstr>Covey and Improving Effectiveness</vt:lpstr>
      <vt:lpstr>Empathic Listening and Rapport</vt:lpstr>
      <vt:lpstr>1. Developing the Human Resource Plan</vt:lpstr>
      <vt:lpstr>Sample Organizational Chart for a Large IT Project</vt:lpstr>
      <vt:lpstr>Work Definition and Assignment Process</vt:lpstr>
      <vt:lpstr>Responsibility Assignment Matrices</vt:lpstr>
      <vt:lpstr>Sample Responsibility Assignment Matrix (RAM)</vt:lpstr>
      <vt:lpstr>RAM Showing Stakeholder Roles</vt:lpstr>
      <vt:lpstr>Sample RACI Chart</vt:lpstr>
      <vt:lpstr>Staffing Management Plans and Resource Histograms</vt:lpstr>
      <vt:lpstr>Sample Resource Histogram</vt:lpstr>
      <vt:lpstr>What Went Right?</vt:lpstr>
      <vt:lpstr>2. Acquiring the Project Team</vt:lpstr>
      <vt:lpstr>Resource Assignment</vt:lpstr>
      <vt:lpstr>Best Practice</vt:lpstr>
      <vt:lpstr>Resource Loading</vt:lpstr>
      <vt:lpstr>Sample Histogram Showing an Overallocated Individual</vt:lpstr>
      <vt:lpstr>Resource Leveling</vt:lpstr>
      <vt:lpstr>Resource Leveling Example</vt:lpstr>
      <vt:lpstr>Benefits of Resource Leveling</vt:lpstr>
      <vt:lpstr>3. Developing the Project Team</vt:lpstr>
      <vt:lpstr>Tuckman Model of Team Development</vt:lpstr>
      <vt:lpstr>Training</vt:lpstr>
      <vt:lpstr>Meyers-Briggs Type Indicator (MBTI)</vt:lpstr>
      <vt:lpstr>Social Styles Profile</vt:lpstr>
      <vt:lpstr>Social Styles</vt:lpstr>
      <vt:lpstr>DISC Profiles</vt:lpstr>
      <vt:lpstr>The DISC Profile</vt:lpstr>
      <vt:lpstr>Reward and Recognition Systems</vt:lpstr>
      <vt:lpstr>4. Managing the Project Team</vt:lpstr>
      <vt:lpstr>Tools and Techniques for Managing Project Teams</vt:lpstr>
      <vt:lpstr>General Advice on Teams</vt:lpstr>
      <vt:lpstr>General Advice on Teams (continued)</vt:lpstr>
      <vt:lpstr>Five Dysfunctions of a Team</vt:lpstr>
      <vt:lpstr>Using Software to Assist in Human Resource Management</vt:lpstr>
      <vt:lpstr>Project Resource Management Involves Much More Than Using Software</vt:lpstr>
      <vt:lpstr>Summary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Romi Satria Wahono</dc:creator>
  <cp:lastModifiedBy>Romi Satria Wahono</cp:lastModifiedBy>
  <cp:revision>280</cp:revision>
  <dcterms:created xsi:type="dcterms:W3CDTF">2013-03-15T17:55:11Z</dcterms:created>
  <dcterms:modified xsi:type="dcterms:W3CDTF">2013-07-28T14:21:32Z</dcterms:modified>
</cp:coreProperties>
</file>