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0"/>
  </p:notesMasterIdLst>
  <p:sldIdLst>
    <p:sldId id="313" r:id="rId2"/>
    <p:sldId id="257" r:id="rId3"/>
    <p:sldId id="261" r:id="rId4"/>
    <p:sldId id="314" r:id="rId5"/>
    <p:sldId id="315" r:id="rId6"/>
    <p:sldId id="352" r:id="rId7"/>
    <p:sldId id="353" r:id="rId8"/>
    <p:sldId id="354" r:id="rId9"/>
    <p:sldId id="355" r:id="rId10"/>
    <p:sldId id="413"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406" r:id="rId62"/>
    <p:sldId id="407" r:id="rId63"/>
    <p:sldId id="408" r:id="rId64"/>
    <p:sldId id="409" r:id="rId65"/>
    <p:sldId id="412" r:id="rId66"/>
    <p:sldId id="410" r:id="rId67"/>
    <p:sldId id="350" r:id="rId68"/>
    <p:sldId id="351"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4" autoAdjust="0"/>
    <p:restoredTop sz="94660"/>
  </p:normalViewPr>
  <p:slideViewPr>
    <p:cSldViewPr snapToGrid="0">
      <p:cViewPr varScale="1">
        <p:scale>
          <a:sx n="84" d="100"/>
          <a:sy n="84" d="100"/>
        </p:scale>
        <p:origin x="10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6082C-2B4F-4620-96D8-B8FEF5B50C76}" type="datetimeFigureOut">
              <a:rPr lang="en-US" smtClean="0"/>
              <a:t>7/25/2013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4DE5D-4095-4917-B3BC-EA2D7883FF60}" type="slidenum">
              <a:rPr lang="en-US" smtClean="0"/>
              <a:t>‹#›</a:t>
            </a:fld>
            <a:endParaRPr lang="en-US"/>
          </a:p>
        </p:txBody>
      </p:sp>
    </p:spTree>
    <p:extLst>
      <p:ext uri="{BB962C8B-B14F-4D97-AF65-F5344CB8AC3E}">
        <p14:creationId xmlns:p14="http://schemas.microsoft.com/office/powerpoint/2010/main" val="38278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t>2</a:t>
            </a:fld>
            <a:endParaRPr lang="en-US"/>
          </a:p>
        </p:txBody>
      </p:sp>
    </p:spTree>
    <p:extLst>
      <p:ext uri="{BB962C8B-B14F-4D97-AF65-F5344CB8AC3E}">
        <p14:creationId xmlns:p14="http://schemas.microsoft.com/office/powerpoint/2010/main" val="410660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pPr/>
              <a:t>‹#›</a:t>
            </a:fld>
            <a:endParaRPr lang="en-US"/>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072797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40603109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241761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pPr/>
              <a:t>‹#›</a:t>
            </a:fld>
            <a:endParaRPr lang="en-US"/>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393835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lgn="l">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446221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658883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t>‹#›</a:t>
            </a:fld>
            <a:endParaRPr lang="en-US"/>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27757889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a:t>
            </a:fld>
            <a:endParaRPr lang="en-US"/>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42694572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37625049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19293675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30543508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546E0E4-908A-4724-B308-E4F6AE4FA0DD}" type="slidenum">
              <a:rPr lang="en-US" smtClean="0"/>
              <a:pPr/>
              <a:t>‹#›</a:t>
            </a:fld>
            <a:endParaRPr lang="en-US" dirty="0"/>
          </a:p>
        </p:txBody>
      </p:sp>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1855326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solidFill>
                  <a:schemeClr val="bg1">
                    <a:lumMod val="65000"/>
                  </a:schemeClr>
                </a:solidFill>
              </a:rPr>
              <a:t>Project Management</a:t>
            </a:r>
          </a:p>
        </p:txBody>
      </p:sp>
      <p:sp>
        <p:nvSpPr>
          <p:cNvPr id="3" name="Subtitle 2"/>
          <p:cNvSpPr>
            <a:spLocks noGrp="1"/>
          </p:cNvSpPr>
          <p:nvPr>
            <p:ph type="subTitle" idx="1"/>
          </p:nvPr>
        </p:nvSpPr>
        <p:spPr>
          <a:xfrm>
            <a:off x="1143000" y="4686300"/>
            <a:ext cx="6858000" cy="1062990"/>
          </a:xfrm>
        </p:spPr>
        <p:txBody>
          <a:bodyPr/>
          <a:lstStyle/>
          <a:p>
            <a:r>
              <a:rPr lang="en-US" sz="2475" dirty="0">
                <a:solidFill>
                  <a:schemeClr val="tx1">
                    <a:lumMod val="65000"/>
                    <a:lumOff val="35000"/>
                  </a:schemeClr>
                </a:solidFill>
              </a:rPr>
              <a:t>Romi Satria Wahono</a:t>
            </a:r>
            <a:r>
              <a:rPr lang="en-US" sz="2400" dirty="0"/>
              <a:t/>
            </a:r>
            <a:br>
              <a:rPr lang="en-US" sz="2400" dirty="0"/>
            </a:br>
            <a:r>
              <a:rPr lang="en-US" sz="1725" dirty="0">
                <a:solidFill>
                  <a:schemeClr val="bg1">
                    <a:lumMod val="50000"/>
                  </a:schemeClr>
                </a:solidFill>
              </a:rPr>
              <a:t>romi@romisatriawahono.net</a:t>
            </a:r>
            <a:br>
              <a:rPr lang="en-US" sz="1725" dirty="0">
                <a:solidFill>
                  <a:schemeClr val="bg1">
                    <a:lumMod val="50000"/>
                  </a:schemeClr>
                </a:solidFill>
              </a:rPr>
            </a:br>
            <a:r>
              <a:rPr lang="en-US" sz="1725" dirty="0">
                <a:solidFill>
                  <a:schemeClr val="bg1">
                    <a:lumMod val="50000"/>
                  </a:schemeClr>
                </a:solidFill>
              </a:rPr>
              <a:t>http://romisatriawahono.net</a:t>
            </a:r>
            <a:endParaRPr lang="en-US" sz="1725" dirty="0"/>
          </a:p>
        </p:txBody>
      </p:sp>
      <p:sp>
        <p:nvSpPr>
          <p:cNvPr id="4" name="Rectangle 3"/>
          <p:cNvSpPr/>
          <p:nvPr/>
        </p:nvSpPr>
        <p:spPr>
          <a:xfrm>
            <a:off x="1143000" y="3138872"/>
            <a:ext cx="6858000" cy="707886"/>
          </a:xfrm>
          <a:prstGeom prst="rect">
            <a:avLst/>
          </a:prstGeom>
        </p:spPr>
        <p:txBody>
          <a:bodyPr wrap="square" anchor="ctr">
            <a:spAutoFit/>
          </a:bodyPr>
          <a:lstStyle/>
          <a:p>
            <a:pPr algn="ctr"/>
            <a:r>
              <a:rPr lang="en-US" sz="4000" dirty="0">
                <a:effectLst>
                  <a:outerShdw blurRad="38100" dist="38100" dir="2700000" algn="tl">
                    <a:srgbClr val="FFFFFF"/>
                  </a:outerShdw>
                </a:effectLst>
                <a:latin typeface="+mj-lt"/>
              </a:rPr>
              <a:t>8</a:t>
            </a:r>
            <a:r>
              <a:rPr lang="en-US" sz="4000" dirty="0" smtClean="0">
                <a:effectLst>
                  <a:outerShdw blurRad="38100" dist="38100" dir="2700000" algn="tl">
                    <a:srgbClr val="FFFFFF"/>
                  </a:outerShdw>
                </a:effectLst>
                <a:latin typeface="+mj-lt"/>
              </a:rPr>
              <a:t>. </a:t>
            </a:r>
            <a:r>
              <a:rPr lang="en-US" sz="4000" dirty="0">
                <a:effectLst>
                  <a:outerShdw blurRad="38100" dist="38100" dir="2700000" algn="tl">
                    <a:srgbClr val="FFFFFF"/>
                  </a:outerShdw>
                </a:effectLst>
                <a:latin typeface="+mj-lt"/>
              </a:rPr>
              <a:t>Project </a:t>
            </a:r>
            <a:r>
              <a:rPr lang="en-US" sz="4000" dirty="0" smtClean="0">
                <a:effectLst>
                  <a:outerShdw blurRad="38100" dist="38100" dir="2700000" algn="tl">
                    <a:srgbClr val="FFFFFF"/>
                  </a:outerShdw>
                </a:effectLst>
                <a:latin typeface="+mj-lt"/>
              </a:rPr>
              <a:t>Quality </a:t>
            </a:r>
            <a:r>
              <a:rPr lang="en-US" sz="4000" dirty="0">
                <a:effectLst>
                  <a:outerShdw blurRad="38100" dist="38100" dir="2700000" algn="tl">
                    <a:srgbClr val="FFFFFF"/>
                  </a:outerShdw>
                </a:effectLst>
                <a:latin typeface="+mj-lt"/>
              </a:rPr>
              <a:t>Management</a:t>
            </a:r>
            <a:endParaRPr lang="en-US" sz="4000" dirty="0">
              <a:latin typeface="+mj-lt"/>
            </a:endParaRPr>
          </a:p>
        </p:txBody>
      </p:sp>
    </p:spTree>
    <p:extLst>
      <p:ext uri="{BB962C8B-B14F-4D97-AF65-F5344CB8AC3E}">
        <p14:creationId xmlns:p14="http://schemas.microsoft.com/office/powerpoint/2010/main" val="3416581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Management Process Groups and Knowledge Area </a:t>
            </a:r>
            <a:r>
              <a:rPr lang="en-US" dirty="0" smtClean="0"/>
              <a:t>Mapping</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10</a:t>
            </a:fld>
            <a:endParaRPr lang="en-US"/>
          </a:p>
        </p:txBody>
      </p:sp>
      <p:sp>
        <p:nvSpPr>
          <p:cNvPr id="6" name="TextBox 10"/>
          <p:cNvSpPr txBox="1">
            <a:spLocks noChangeArrowheads="1"/>
          </p:cNvSpPr>
          <p:nvPr/>
        </p:nvSpPr>
        <p:spPr bwMode="auto">
          <a:xfrm>
            <a:off x="1881820" y="6303424"/>
            <a:ext cx="538035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1650" i="1" dirty="0">
                <a:cs typeface="Arial" panose="020B0604020202020204" pitchFamily="34" charset="0"/>
              </a:rPr>
              <a:t>Source: PMBOK® Guide, Fourth Edition, 2008</a:t>
            </a:r>
          </a:p>
        </p:txBody>
      </p:sp>
      <p:grpSp>
        <p:nvGrpSpPr>
          <p:cNvPr id="3" name="Group 2"/>
          <p:cNvGrpSpPr/>
          <p:nvPr/>
        </p:nvGrpSpPr>
        <p:grpSpPr>
          <a:xfrm>
            <a:off x="628650" y="1986692"/>
            <a:ext cx="7744930" cy="2075808"/>
            <a:chOff x="628650" y="1986692"/>
            <a:chExt cx="7744930" cy="2075808"/>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76" t="14000" r="28125" b="75912"/>
            <a:stretch/>
          </p:blipFill>
          <p:spPr bwMode="auto">
            <a:xfrm>
              <a:off x="628650" y="1986692"/>
              <a:ext cx="7744930" cy="122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76" t="46609" r="28125" b="46326"/>
            <a:stretch/>
          </p:blipFill>
          <p:spPr bwMode="auto">
            <a:xfrm>
              <a:off x="628650" y="3207477"/>
              <a:ext cx="7744930" cy="85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69699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Quality Management Summary</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11</a:t>
            </a:fld>
            <a:endParaRPr lang="en-US"/>
          </a:p>
        </p:txBody>
      </p:sp>
      <p:pic>
        <p:nvPicPr>
          <p:cNvPr id="5" name="Picture 5" descr="86921_08_F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78486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275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Planning </a:t>
            </a:r>
            <a:r>
              <a:rPr lang="en-US" dirty="0"/>
              <a:t>Quality</a:t>
            </a:r>
          </a:p>
        </p:txBody>
      </p:sp>
      <p:sp>
        <p:nvSpPr>
          <p:cNvPr id="3" name="Content Placeholder 2"/>
          <p:cNvSpPr>
            <a:spLocks noGrp="1"/>
          </p:cNvSpPr>
          <p:nvPr>
            <p:ph idx="1"/>
          </p:nvPr>
        </p:nvSpPr>
        <p:spPr/>
        <p:txBody>
          <a:bodyPr>
            <a:normAutofit/>
          </a:bodyPr>
          <a:lstStyle/>
          <a:p>
            <a:r>
              <a:rPr lang="en-US" sz="3200" dirty="0"/>
              <a:t>Implies the </a:t>
            </a:r>
            <a:r>
              <a:rPr lang="en-US" sz="3200" dirty="0">
                <a:solidFill>
                  <a:srgbClr val="C00000"/>
                </a:solidFill>
              </a:rPr>
              <a:t>ability to anticipate situations and prepare actions </a:t>
            </a:r>
            <a:r>
              <a:rPr lang="en-US" sz="3200" dirty="0"/>
              <a:t>to bring about the desired outcome</a:t>
            </a:r>
          </a:p>
          <a:p>
            <a:r>
              <a:rPr lang="en-US" sz="3200" dirty="0"/>
              <a:t>Important to prevent defects by:</a:t>
            </a:r>
          </a:p>
          <a:p>
            <a:pPr lvl="1"/>
            <a:r>
              <a:rPr lang="en-US" sz="2800" dirty="0">
                <a:solidFill>
                  <a:srgbClr val="C00000"/>
                </a:solidFill>
              </a:rPr>
              <a:t>Selecting</a:t>
            </a:r>
            <a:r>
              <a:rPr lang="en-US" sz="2800" dirty="0"/>
              <a:t> proper materials</a:t>
            </a:r>
          </a:p>
          <a:p>
            <a:pPr lvl="1"/>
            <a:r>
              <a:rPr lang="en-US" sz="2800" dirty="0">
                <a:solidFill>
                  <a:srgbClr val="C00000"/>
                </a:solidFill>
              </a:rPr>
              <a:t>Training and indoctrinating </a:t>
            </a:r>
            <a:r>
              <a:rPr lang="en-US" sz="2800" dirty="0"/>
              <a:t>people in quality</a:t>
            </a:r>
          </a:p>
          <a:p>
            <a:pPr lvl="1"/>
            <a:r>
              <a:rPr lang="en-US" sz="2800" dirty="0">
                <a:solidFill>
                  <a:srgbClr val="C00000"/>
                </a:solidFill>
              </a:rPr>
              <a:t>Planning a process </a:t>
            </a:r>
            <a:r>
              <a:rPr lang="en-US" sz="2800" dirty="0"/>
              <a:t>that ensures the appropriate outcome</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12</a:t>
            </a:fld>
            <a:endParaRPr lang="en-US"/>
          </a:p>
        </p:txBody>
      </p:sp>
    </p:spTree>
    <p:extLst>
      <p:ext uri="{BB962C8B-B14F-4D97-AF65-F5344CB8AC3E}">
        <p14:creationId xmlns:p14="http://schemas.microsoft.com/office/powerpoint/2010/main" val="1025870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of Experiments</a:t>
            </a:r>
          </a:p>
        </p:txBody>
      </p:sp>
      <p:sp>
        <p:nvSpPr>
          <p:cNvPr id="3" name="Content Placeholder 2"/>
          <p:cNvSpPr>
            <a:spLocks noGrp="1"/>
          </p:cNvSpPr>
          <p:nvPr>
            <p:ph idx="1"/>
          </p:nvPr>
        </p:nvSpPr>
        <p:spPr/>
        <p:txBody>
          <a:bodyPr/>
          <a:lstStyle/>
          <a:p>
            <a:r>
              <a:rPr lang="en-US" dirty="0">
                <a:solidFill>
                  <a:srgbClr val="C00000"/>
                </a:solidFill>
              </a:rPr>
              <a:t>Design of experiments </a:t>
            </a:r>
            <a:r>
              <a:rPr lang="en-US" dirty="0"/>
              <a:t>is a </a:t>
            </a:r>
            <a:r>
              <a:rPr lang="en-US" dirty="0">
                <a:solidFill>
                  <a:srgbClr val="0070C0"/>
                </a:solidFill>
              </a:rPr>
              <a:t>quality planning technique that helps identify which variables have the most influence </a:t>
            </a:r>
            <a:r>
              <a:rPr lang="en-US" dirty="0"/>
              <a:t>on the overall outcome of a process</a:t>
            </a:r>
          </a:p>
          <a:p>
            <a:r>
              <a:rPr lang="en-US" dirty="0"/>
              <a:t>Also applies to project management issues, such as cost and schedule trade-offs</a:t>
            </a:r>
          </a:p>
          <a:p>
            <a:r>
              <a:rPr lang="en-US" dirty="0"/>
              <a:t>Involves documenting important factors that directly contribute to meeting customer requirements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13</a:t>
            </a:fld>
            <a:endParaRPr lang="en-US"/>
          </a:p>
        </p:txBody>
      </p:sp>
    </p:spTree>
    <p:extLst>
      <p:ext uri="{BB962C8B-B14F-4D97-AF65-F5344CB8AC3E}">
        <p14:creationId xmlns:p14="http://schemas.microsoft.com/office/powerpoint/2010/main" val="1299349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Aspects of IT Projects</a:t>
            </a:r>
          </a:p>
        </p:txBody>
      </p:sp>
      <p:sp>
        <p:nvSpPr>
          <p:cNvPr id="3" name="Content Placeholder 2"/>
          <p:cNvSpPr>
            <a:spLocks noGrp="1"/>
          </p:cNvSpPr>
          <p:nvPr>
            <p:ph idx="1"/>
          </p:nvPr>
        </p:nvSpPr>
        <p:spPr/>
        <p:txBody>
          <a:bodyPr>
            <a:normAutofit fontScale="92500" lnSpcReduction="10000"/>
          </a:bodyPr>
          <a:lstStyle/>
          <a:p>
            <a:r>
              <a:rPr lang="en-US" dirty="0">
                <a:solidFill>
                  <a:srgbClr val="C00000"/>
                </a:solidFill>
              </a:rPr>
              <a:t>Functionality</a:t>
            </a:r>
            <a:r>
              <a:rPr lang="en-US" dirty="0"/>
              <a:t> is the </a:t>
            </a:r>
            <a:r>
              <a:rPr lang="en-US" dirty="0">
                <a:solidFill>
                  <a:srgbClr val="0070C0"/>
                </a:solidFill>
              </a:rPr>
              <a:t>degree to which a system performs its intended function</a:t>
            </a:r>
          </a:p>
          <a:p>
            <a:r>
              <a:rPr lang="en-US" dirty="0">
                <a:solidFill>
                  <a:srgbClr val="C00000"/>
                </a:solidFill>
              </a:rPr>
              <a:t>Features</a:t>
            </a:r>
            <a:r>
              <a:rPr lang="en-US" dirty="0"/>
              <a:t> are the </a:t>
            </a:r>
            <a:r>
              <a:rPr lang="en-US" dirty="0">
                <a:solidFill>
                  <a:srgbClr val="0070C0"/>
                </a:solidFill>
              </a:rPr>
              <a:t>system’s special characteristics that appeal to users</a:t>
            </a:r>
          </a:p>
          <a:p>
            <a:r>
              <a:rPr lang="en-US" dirty="0">
                <a:solidFill>
                  <a:srgbClr val="C00000"/>
                </a:solidFill>
              </a:rPr>
              <a:t>System outputs </a:t>
            </a:r>
            <a:r>
              <a:rPr lang="en-US" dirty="0"/>
              <a:t>are the </a:t>
            </a:r>
            <a:r>
              <a:rPr lang="en-US" dirty="0">
                <a:solidFill>
                  <a:srgbClr val="0070C0"/>
                </a:solidFill>
              </a:rPr>
              <a:t>screens and reports the system generates</a:t>
            </a:r>
          </a:p>
          <a:p>
            <a:r>
              <a:rPr lang="en-US" dirty="0">
                <a:solidFill>
                  <a:srgbClr val="C00000"/>
                </a:solidFill>
              </a:rPr>
              <a:t>Performance</a:t>
            </a:r>
            <a:r>
              <a:rPr lang="en-US" dirty="0"/>
              <a:t> addresses </a:t>
            </a:r>
            <a:r>
              <a:rPr lang="en-US" dirty="0">
                <a:solidFill>
                  <a:srgbClr val="0070C0"/>
                </a:solidFill>
              </a:rPr>
              <a:t>how well a product or service performs the customer’s intended use </a:t>
            </a:r>
          </a:p>
          <a:p>
            <a:r>
              <a:rPr lang="en-US" dirty="0">
                <a:solidFill>
                  <a:srgbClr val="C00000"/>
                </a:solidFill>
              </a:rPr>
              <a:t>Reliability</a:t>
            </a:r>
            <a:r>
              <a:rPr lang="en-US" dirty="0"/>
              <a:t> is the </a:t>
            </a:r>
            <a:r>
              <a:rPr lang="en-US" dirty="0">
                <a:solidFill>
                  <a:srgbClr val="0070C0"/>
                </a:solidFill>
              </a:rPr>
              <a:t>ability of a product or service to perform as expected under normal conditions</a:t>
            </a:r>
          </a:p>
          <a:p>
            <a:r>
              <a:rPr lang="en-US" dirty="0">
                <a:solidFill>
                  <a:srgbClr val="C00000"/>
                </a:solidFill>
              </a:rPr>
              <a:t>Maintainability</a:t>
            </a:r>
            <a:r>
              <a:rPr lang="en-US" dirty="0"/>
              <a:t> addresses the </a:t>
            </a:r>
            <a:r>
              <a:rPr lang="en-US" dirty="0">
                <a:solidFill>
                  <a:srgbClr val="0070C0"/>
                </a:solidFill>
              </a:rPr>
              <a:t>ease of performing maintenance on a product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14</a:t>
            </a:fld>
            <a:endParaRPr lang="en-US"/>
          </a:p>
        </p:txBody>
      </p:sp>
    </p:spTree>
    <p:extLst>
      <p:ext uri="{BB962C8B-B14F-4D97-AF65-F5344CB8AC3E}">
        <p14:creationId xmlns:p14="http://schemas.microsoft.com/office/powerpoint/2010/main" val="4254064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Who’s Responsible for the Quality </a:t>
            </a:r>
            <a:br>
              <a:rPr lang="en-US" dirty="0"/>
            </a:br>
            <a:r>
              <a:rPr lang="en-US" dirty="0"/>
              <a:t>of Projects?</a:t>
            </a:r>
          </a:p>
        </p:txBody>
      </p:sp>
      <p:sp>
        <p:nvSpPr>
          <p:cNvPr id="3" name="Content Placeholder 2"/>
          <p:cNvSpPr>
            <a:spLocks noGrp="1"/>
          </p:cNvSpPr>
          <p:nvPr>
            <p:ph idx="1"/>
          </p:nvPr>
        </p:nvSpPr>
        <p:spPr/>
        <p:txBody>
          <a:bodyPr/>
          <a:lstStyle/>
          <a:p>
            <a:r>
              <a:rPr lang="en-US" dirty="0">
                <a:solidFill>
                  <a:srgbClr val="C00000"/>
                </a:solidFill>
              </a:rPr>
              <a:t>Project managers </a:t>
            </a:r>
            <a:r>
              <a:rPr lang="en-US" dirty="0"/>
              <a:t>are </a:t>
            </a:r>
            <a:r>
              <a:rPr lang="en-US" dirty="0">
                <a:solidFill>
                  <a:srgbClr val="0070C0"/>
                </a:solidFill>
              </a:rPr>
              <a:t>ultimately responsible for quality management on their projects</a:t>
            </a:r>
          </a:p>
          <a:p>
            <a:r>
              <a:rPr lang="en-US" dirty="0"/>
              <a:t>Several organizations and references can help project managers and their teams understand quality</a:t>
            </a:r>
          </a:p>
          <a:p>
            <a:pPr lvl="1"/>
            <a:r>
              <a:rPr lang="en-US" dirty="0"/>
              <a:t>International Organization for Standardization (www.iso.org)</a:t>
            </a:r>
          </a:p>
          <a:p>
            <a:pPr lvl="1"/>
            <a:r>
              <a:rPr lang="en-US" dirty="0"/>
              <a:t>IEEE (www.ieee.org)</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15</a:t>
            </a:fld>
            <a:endParaRPr lang="en-US"/>
          </a:p>
        </p:txBody>
      </p:sp>
    </p:spTree>
    <p:extLst>
      <p:ext uri="{BB962C8B-B14F-4D97-AF65-F5344CB8AC3E}">
        <p14:creationId xmlns:p14="http://schemas.microsoft.com/office/powerpoint/2010/main" val="3616684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Performing </a:t>
            </a:r>
            <a:r>
              <a:rPr lang="en-US" dirty="0"/>
              <a:t>Quality Assurance</a:t>
            </a:r>
          </a:p>
        </p:txBody>
      </p:sp>
      <p:sp>
        <p:nvSpPr>
          <p:cNvPr id="3" name="Content Placeholder 2"/>
          <p:cNvSpPr>
            <a:spLocks noGrp="1"/>
          </p:cNvSpPr>
          <p:nvPr>
            <p:ph idx="1"/>
          </p:nvPr>
        </p:nvSpPr>
        <p:spPr/>
        <p:txBody>
          <a:bodyPr>
            <a:normAutofit fontScale="92500" lnSpcReduction="10000"/>
          </a:bodyPr>
          <a:lstStyle/>
          <a:p>
            <a:r>
              <a:rPr lang="en-US" dirty="0">
                <a:solidFill>
                  <a:srgbClr val="C00000"/>
                </a:solidFill>
              </a:rPr>
              <a:t>Quality assurance </a:t>
            </a:r>
            <a:r>
              <a:rPr lang="en-US" dirty="0"/>
              <a:t>includes all the </a:t>
            </a:r>
            <a:r>
              <a:rPr lang="en-US" dirty="0">
                <a:solidFill>
                  <a:srgbClr val="0070C0"/>
                </a:solidFill>
              </a:rPr>
              <a:t>activities related to satisfying the relevant quality standards </a:t>
            </a:r>
            <a:r>
              <a:rPr lang="en-US" dirty="0"/>
              <a:t>for a project</a:t>
            </a:r>
          </a:p>
          <a:p>
            <a:r>
              <a:rPr lang="en-US" dirty="0"/>
              <a:t>Another goal of quality assurance is continuous quality improvement</a:t>
            </a:r>
          </a:p>
          <a:p>
            <a:r>
              <a:rPr lang="en-US" dirty="0">
                <a:solidFill>
                  <a:srgbClr val="C00000"/>
                </a:solidFill>
              </a:rPr>
              <a:t>Benchmarking</a:t>
            </a:r>
            <a:r>
              <a:rPr lang="en-US" dirty="0"/>
              <a:t> generates ideas for quality improvements by </a:t>
            </a:r>
            <a:r>
              <a:rPr lang="en-US" dirty="0">
                <a:solidFill>
                  <a:srgbClr val="0070C0"/>
                </a:solidFill>
              </a:rPr>
              <a:t>comparing specific project practices or product characteristics to those of other projects </a:t>
            </a:r>
            <a:r>
              <a:rPr lang="en-US" dirty="0"/>
              <a:t>or products within or outside the performing organization </a:t>
            </a:r>
          </a:p>
          <a:p>
            <a:r>
              <a:rPr lang="en-US" dirty="0"/>
              <a:t>A </a:t>
            </a:r>
            <a:r>
              <a:rPr lang="en-US" dirty="0">
                <a:solidFill>
                  <a:srgbClr val="C00000"/>
                </a:solidFill>
              </a:rPr>
              <a:t>quality audit </a:t>
            </a:r>
            <a:r>
              <a:rPr lang="en-US" dirty="0"/>
              <a:t>is a structured review of specific quality management </a:t>
            </a:r>
            <a:r>
              <a:rPr lang="en-US" dirty="0">
                <a:solidFill>
                  <a:srgbClr val="0070C0"/>
                </a:solidFill>
              </a:rPr>
              <a:t>activities that help identify lessons learned</a:t>
            </a:r>
            <a:r>
              <a:rPr lang="en-US" dirty="0"/>
              <a:t> that could improve performance on current or future projects </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16</a:t>
            </a:fld>
            <a:endParaRPr lang="en-US"/>
          </a:p>
        </p:txBody>
      </p:sp>
    </p:spTree>
    <p:extLst>
      <p:ext uri="{BB962C8B-B14F-4D97-AF65-F5344CB8AC3E}">
        <p14:creationId xmlns:p14="http://schemas.microsoft.com/office/powerpoint/2010/main" val="2855292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Performing Quality </a:t>
            </a:r>
            <a:r>
              <a:rPr lang="en-US" dirty="0"/>
              <a:t>Control</a:t>
            </a:r>
          </a:p>
        </p:txBody>
      </p:sp>
      <p:sp>
        <p:nvSpPr>
          <p:cNvPr id="3" name="Content Placeholder 2"/>
          <p:cNvSpPr>
            <a:spLocks noGrp="1"/>
          </p:cNvSpPr>
          <p:nvPr>
            <p:ph idx="1"/>
          </p:nvPr>
        </p:nvSpPr>
        <p:spPr/>
        <p:txBody>
          <a:bodyPr>
            <a:normAutofit/>
          </a:bodyPr>
          <a:lstStyle/>
          <a:p>
            <a:r>
              <a:rPr lang="en-US" sz="3200" dirty="0"/>
              <a:t>The </a:t>
            </a:r>
            <a:r>
              <a:rPr lang="en-US" sz="3200" dirty="0">
                <a:solidFill>
                  <a:srgbClr val="C00000"/>
                </a:solidFill>
              </a:rPr>
              <a:t>main outputs of quality control </a:t>
            </a:r>
            <a:r>
              <a:rPr lang="en-US" sz="3200" dirty="0"/>
              <a:t>are:</a:t>
            </a:r>
          </a:p>
          <a:p>
            <a:pPr lvl="1"/>
            <a:r>
              <a:rPr lang="en-US" sz="2800" dirty="0">
                <a:solidFill>
                  <a:srgbClr val="0070C0"/>
                </a:solidFill>
              </a:rPr>
              <a:t>Acceptance</a:t>
            </a:r>
            <a:r>
              <a:rPr lang="en-US" sz="2800" dirty="0"/>
              <a:t> decisions</a:t>
            </a:r>
          </a:p>
          <a:p>
            <a:pPr lvl="1"/>
            <a:r>
              <a:rPr lang="en-US" sz="2800" dirty="0">
                <a:solidFill>
                  <a:srgbClr val="0070C0"/>
                </a:solidFill>
              </a:rPr>
              <a:t>Rework</a:t>
            </a:r>
          </a:p>
          <a:p>
            <a:pPr lvl="1"/>
            <a:r>
              <a:rPr lang="en-US" sz="2800" dirty="0"/>
              <a:t>Process </a:t>
            </a:r>
            <a:r>
              <a:rPr lang="en-US" sz="2800" dirty="0">
                <a:solidFill>
                  <a:srgbClr val="0070C0"/>
                </a:solidFill>
              </a:rPr>
              <a:t>adjustments</a:t>
            </a:r>
          </a:p>
          <a:p>
            <a:r>
              <a:rPr lang="en-US" sz="3200" dirty="0"/>
              <a:t>There are </a:t>
            </a:r>
            <a:r>
              <a:rPr lang="en-US" sz="3200" dirty="0">
                <a:solidFill>
                  <a:srgbClr val="C00000"/>
                </a:solidFill>
              </a:rPr>
              <a:t>Seven Basic Tools of Quality </a:t>
            </a:r>
            <a:r>
              <a:rPr lang="en-US" sz="3200" dirty="0"/>
              <a:t>that help in performing quality control</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17</a:t>
            </a:fld>
            <a:endParaRPr lang="en-US"/>
          </a:p>
        </p:txBody>
      </p:sp>
    </p:spTree>
    <p:extLst>
      <p:ext uri="{BB962C8B-B14F-4D97-AF65-F5344CB8AC3E}">
        <p14:creationId xmlns:p14="http://schemas.microsoft.com/office/powerpoint/2010/main" val="2163010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Cause-and-Effect Diagrams</a:t>
            </a:r>
          </a:p>
        </p:txBody>
      </p:sp>
      <p:sp>
        <p:nvSpPr>
          <p:cNvPr id="3" name="Content Placeholder 2"/>
          <p:cNvSpPr>
            <a:spLocks noGrp="1"/>
          </p:cNvSpPr>
          <p:nvPr>
            <p:ph idx="1"/>
          </p:nvPr>
        </p:nvSpPr>
        <p:spPr/>
        <p:txBody>
          <a:bodyPr/>
          <a:lstStyle/>
          <a:p>
            <a:r>
              <a:rPr lang="en-US" dirty="0">
                <a:solidFill>
                  <a:srgbClr val="C00000"/>
                </a:solidFill>
              </a:rPr>
              <a:t>Cause-and-effect diagrams </a:t>
            </a:r>
            <a:r>
              <a:rPr lang="en-US" dirty="0"/>
              <a:t>trace complaints about quality problems back to the responsible production operations</a:t>
            </a:r>
          </a:p>
          <a:p>
            <a:r>
              <a:rPr lang="en-US" dirty="0"/>
              <a:t>They </a:t>
            </a:r>
            <a:r>
              <a:rPr lang="en-US" dirty="0">
                <a:solidFill>
                  <a:srgbClr val="C00000"/>
                </a:solidFill>
              </a:rPr>
              <a:t>help you find the root cause of a problem</a:t>
            </a:r>
          </a:p>
          <a:p>
            <a:r>
              <a:rPr lang="en-US" dirty="0"/>
              <a:t>Also known as </a:t>
            </a:r>
            <a:r>
              <a:rPr lang="en-US" dirty="0">
                <a:solidFill>
                  <a:srgbClr val="C00000"/>
                </a:solidFill>
              </a:rPr>
              <a:t>fishbone </a:t>
            </a:r>
            <a:r>
              <a:rPr lang="en-US" dirty="0"/>
              <a:t>or </a:t>
            </a:r>
            <a:r>
              <a:rPr lang="en-US" dirty="0">
                <a:solidFill>
                  <a:srgbClr val="C00000"/>
                </a:solidFill>
              </a:rPr>
              <a:t>Ishikawa diagrams</a:t>
            </a:r>
          </a:p>
          <a:p>
            <a:r>
              <a:rPr lang="en-US" dirty="0"/>
              <a:t>Can also use the </a:t>
            </a:r>
            <a:r>
              <a:rPr lang="en-US" dirty="0">
                <a:solidFill>
                  <a:srgbClr val="C00000"/>
                </a:solidFill>
              </a:rPr>
              <a:t>5 whys technique where you repeated ask the question “Why” </a:t>
            </a:r>
            <a:r>
              <a:rPr lang="en-US" dirty="0"/>
              <a:t>(five is a good rule of thumb) to peel away the layers of symptoms that can lead to the root cause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18</a:t>
            </a:fld>
            <a:endParaRPr lang="en-US"/>
          </a:p>
        </p:txBody>
      </p:sp>
    </p:spTree>
    <p:extLst>
      <p:ext uri="{BB962C8B-B14F-4D97-AF65-F5344CB8AC3E}">
        <p14:creationId xmlns:p14="http://schemas.microsoft.com/office/powerpoint/2010/main" val="794556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Cause-and-Effect Diagram</a:t>
            </a:r>
          </a:p>
        </p:txBody>
      </p:sp>
      <p:sp>
        <p:nvSpPr>
          <p:cNvPr id="4" name="Slide Number Placeholder 3"/>
          <p:cNvSpPr>
            <a:spLocks noGrp="1"/>
          </p:cNvSpPr>
          <p:nvPr>
            <p:ph type="sldNum" sz="quarter" idx="12"/>
          </p:nvPr>
        </p:nvSpPr>
        <p:spPr/>
        <p:txBody>
          <a:bodyPr/>
          <a:lstStyle/>
          <a:p>
            <a:fld id="{C546E0E4-908A-4724-B308-E4F6AE4FA0DD}" type="slidenum">
              <a:rPr lang="en-US" smtClean="0"/>
              <a:pPr/>
              <a:t>19</a:t>
            </a:fld>
            <a:endParaRPr lang="en-US"/>
          </a:p>
        </p:txBody>
      </p:sp>
      <p:pic>
        <p:nvPicPr>
          <p:cNvPr id="5" name="Picture 5" descr="86921_08_F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352549"/>
            <a:ext cx="7715250" cy="514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256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2</a:t>
            </a:fld>
            <a:endParaRPr lang="en-US"/>
          </a:p>
        </p:txBody>
      </p:sp>
      <p:pic>
        <p:nvPicPr>
          <p:cNvPr id="4" name="Picture 3"/>
          <p:cNvPicPr>
            <a:picLocks noChangeAspect="1" noChangeArrowheads="1"/>
          </p:cNvPicPr>
          <p:nvPr/>
        </p:nvPicPr>
        <p:blipFill>
          <a:blip r:embed="rId3" cstate="print">
            <a:lum bright="30000"/>
          </a:blip>
          <a:srcRect l="4478" t="3448" r="8186" b="6897"/>
          <a:stretch>
            <a:fillRect/>
          </a:stretch>
        </p:blipFill>
        <p:spPr bwMode="auto">
          <a:xfrm>
            <a:off x="5347606" y="1020537"/>
            <a:ext cx="3208565" cy="4278086"/>
          </a:xfrm>
          <a:prstGeom prst="rect">
            <a:avLst/>
          </a:prstGeom>
          <a:noFill/>
          <a:ln w="9525">
            <a:noFill/>
            <a:miter lim="800000"/>
            <a:headEnd/>
            <a:tailEnd/>
          </a:ln>
        </p:spPr>
      </p:pic>
      <p:sp>
        <p:nvSpPr>
          <p:cNvPr id="3" name="Content Placeholder 2"/>
          <p:cNvSpPr>
            <a:spLocks noGrp="1"/>
          </p:cNvSpPr>
          <p:nvPr>
            <p:ph idx="1"/>
          </p:nvPr>
        </p:nvSpPr>
        <p:spPr/>
        <p:txBody>
          <a:bodyPr>
            <a:normAutofit fontScale="92500" lnSpcReduction="10000"/>
          </a:bodyPr>
          <a:lstStyle/>
          <a:p>
            <a:r>
              <a:rPr lang="en-US" dirty="0" smtClean="0">
                <a:solidFill>
                  <a:srgbClr val="C00000"/>
                </a:solidFill>
              </a:rPr>
              <a:t>SD </a:t>
            </a:r>
            <a:r>
              <a:rPr lang="en-US" dirty="0" err="1" smtClean="0">
                <a:solidFill>
                  <a:srgbClr val="C00000"/>
                </a:solidFill>
              </a:rPr>
              <a:t>Sompok</a:t>
            </a:r>
            <a:r>
              <a:rPr lang="en-US" dirty="0" smtClean="0">
                <a:solidFill>
                  <a:srgbClr val="C00000"/>
                </a:solidFill>
              </a:rPr>
              <a:t> </a:t>
            </a:r>
            <a:r>
              <a:rPr lang="en-US" dirty="0" smtClean="0"/>
              <a:t>Semarang (1987)</a:t>
            </a:r>
          </a:p>
          <a:p>
            <a:r>
              <a:rPr lang="en-US" dirty="0" smtClean="0">
                <a:solidFill>
                  <a:srgbClr val="C00000"/>
                </a:solidFill>
              </a:rPr>
              <a:t>SMPN 8</a:t>
            </a:r>
            <a:r>
              <a:rPr lang="en-US" dirty="0" smtClean="0"/>
              <a:t> Semarang (1990)</a:t>
            </a:r>
          </a:p>
          <a:p>
            <a:r>
              <a:rPr lang="en-US" dirty="0" smtClean="0">
                <a:solidFill>
                  <a:srgbClr val="C00000"/>
                </a:solidFill>
              </a:rPr>
              <a:t>SMA </a:t>
            </a:r>
            <a:r>
              <a:rPr lang="en-US" dirty="0" err="1" smtClean="0">
                <a:solidFill>
                  <a:srgbClr val="C00000"/>
                </a:solidFill>
              </a:rPr>
              <a:t>Taruna</a:t>
            </a:r>
            <a:r>
              <a:rPr lang="en-US" dirty="0" smtClean="0">
                <a:solidFill>
                  <a:srgbClr val="C00000"/>
                </a:solidFill>
              </a:rPr>
              <a:t> Nusantara</a:t>
            </a:r>
            <a:r>
              <a:rPr lang="en-US" dirty="0" smtClean="0"/>
              <a:t>, </a:t>
            </a:r>
            <a:r>
              <a:rPr lang="en-US" dirty="0" err="1" smtClean="0"/>
              <a:t>Magelang</a:t>
            </a:r>
            <a:r>
              <a:rPr lang="en-US" dirty="0" smtClean="0"/>
              <a:t> (1993)</a:t>
            </a:r>
          </a:p>
          <a:p>
            <a:r>
              <a:rPr lang="en-US" dirty="0" err="1" smtClean="0"/>
              <a:t>B.Eng</a:t>
            </a:r>
            <a:r>
              <a:rPr lang="en-US" dirty="0" smtClean="0"/>
              <a:t>, </a:t>
            </a:r>
            <a:r>
              <a:rPr lang="en-US" dirty="0" err="1" smtClean="0"/>
              <a:t>M.Eng</a:t>
            </a:r>
            <a:r>
              <a:rPr lang="en-US" dirty="0" smtClean="0"/>
              <a:t> and </a:t>
            </a:r>
            <a:r>
              <a:rPr lang="en-US" dirty="0" err="1" smtClean="0"/>
              <a:t>Dr.Eng</a:t>
            </a:r>
            <a:r>
              <a:rPr lang="en-US" sz="1275" i="1" dirty="0"/>
              <a:t> (on-leave)</a:t>
            </a:r>
            <a:r>
              <a:rPr lang="en-US" dirty="0" smtClean="0"/>
              <a:t/>
            </a:r>
            <a:br>
              <a:rPr lang="en-US" dirty="0" smtClean="0"/>
            </a:br>
            <a:r>
              <a:rPr lang="en-US" dirty="0" smtClean="0"/>
              <a:t>Department of Computer Science</a:t>
            </a:r>
            <a:br>
              <a:rPr lang="en-US" dirty="0" smtClean="0"/>
            </a:br>
            <a:r>
              <a:rPr lang="en-US" dirty="0" smtClean="0">
                <a:solidFill>
                  <a:srgbClr val="C00000"/>
                </a:solidFill>
              </a:rPr>
              <a:t>Saitama University</a:t>
            </a:r>
            <a:r>
              <a:rPr lang="en-US" dirty="0" smtClean="0"/>
              <a:t>, Japan (1994-2004)</a:t>
            </a:r>
          </a:p>
          <a:p>
            <a:r>
              <a:rPr lang="en-US" dirty="0" smtClean="0"/>
              <a:t>Research Interests: </a:t>
            </a:r>
            <a:r>
              <a:rPr lang="en-US" dirty="0" smtClean="0">
                <a:solidFill>
                  <a:srgbClr val="C00000"/>
                </a:solidFill>
              </a:rPr>
              <a:t>Software Engineering </a:t>
            </a:r>
            <a:r>
              <a:rPr lang="en-US" dirty="0" smtClean="0"/>
              <a:t>and </a:t>
            </a:r>
            <a:br>
              <a:rPr lang="en-US" dirty="0" smtClean="0"/>
            </a:br>
            <a:r>
              <a:rPr lang="en-US" dirty="0" smtClean="0"/>
              <a:t>Intelligent Systems</a:t>
            </a:r>
          </a:p>
          <a:p>
            <a:r>
              <a:rPr lang="en-US" dirty="0" smtClean="0"/>
              <a:t>Founder </a:t>
            </a:r>
            <a:r>
              <a:rPr lang="en-US" dirty="0" err="1" smtClean="0">
                <a:solidFill>
                  <a:srgbClr val="C00000"/>
                </a:solidFill>
              </a:rPr>
              <a:t>IlmuKomputer.Com</a:t>
            </a:r>
            <a:r>
              <a:rPr lang="en-US" dirty="0" smtClean="0"/>
              <a:t> </a:t>
            </a:r>
          </a:p>
          <a:p>
            <a:r>
              <a:rPr lang="en-US" dirty="0" smtClean="0">
                <a:solidFill>
                  <a:srgbClr val="C00000"/>
                </a:solidFill>
              </a:rPr>
              <a:t>LIPI</a:t>
            </a:r>
            <a:r>
              <a:rPr lang="en-US" dirty="0" smtClean="0"/>
              <a:t> Researcher (2004-2007)</a:t>
            </a:r>
          </a:p>
          <a:p>
            <a:r>
              <a:rPr lang="en-US" dirty="0" smtClean="0"/>
              <a:t>Founder and CEO PT </a:t>
            </a:r>
            <a:r>
              <a:rPr lang="en-US" dirty="0" err="1" smtClean="0">
                <a:solidFill>
                  <a:srgbClr val="C00000"/>
                </a:solidFill>
              </a:rPr>
              <a:t>Brainmatics</a:t>
            </a:r>
            <a:r>
              <a:rPr lang="en-US" dirty="0" smtClean="0">
                <a:solidFill>
                  <a:srgbClr val="C00000"/>
                </a:solidFill>
              </a:rPr>
              <a:t> </a:t>
            </a:r>
            <a:r>
              <a:rPr lang="en-US" dirty="0" err="1" smtClean="0">
                <a:solidFill>
                  <a:srgbClr val="C00000"/>
                </a:solidFill>
              </a:rPr>
              <a:t>Cipta</a:t>
            </a:r>
            <a:r>
              <a:rPr lang="en-US" dirty="0" smtClean="0">
                <a:solidFill>
                  <a:srgbClr val="C00000"/>
                </a:solidFill>
              </a:rPr>
              <a:t> </a:t>
            </a:r>
            <a:r>
              <a:rPr lang="en-US" dirty="0" err="1" smtClean="0">
                <a:solidFill>
                  <a:srgbClr val="C00000"/>
                </a:solidFill>
              </a:rPr>
              <a:t>Informatika</a:t>
            </a:r>
            <a:endParaRPr lang="en-US" dirty="0" smtClean="0">
              <a:solidFill>
                <a:srgbClr val="C00000"/>
              </a:solidFill>
            </a:endParaRPr>
          </a:p>
        </p:txBody>
      </p:sp>
    </p:spTree>
    <p:extLst>
      <p:ext uri="{BB962C8B-B14F-4D97-AF65-F5344CB8AC3E}">
        <p14:creationId xmlns:p14="http://schemas.microsoft.com/office/powerpoint/2010/main" val="125488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Control Charts</a:t>
            </a:r>
          </a:p>
        </p:txBody>
      </p:sp>
      <p:sp>
        <p:nvSpPr>
          <p:cNvPr id="3" name="Content Placeholder 2"/>
          <p:cNvSpPr>
            <a:spLocks noGrp="1"/>
          </p:cNvSpPr>
          <p:nvPr>
            <p:ph idx="1"/>
          </p:nvPr>
        </p:nvSpPr>
        <p:spPr/>
        <p:txBody>
          <a:bodyPr>
            <a:normAutofit fontScale="92500" lnSpcReduction="10000"/>
          </a:bodyPr>
          <a:lstStyle/>
          <a:p>
            <a:r>
              <a:rPr lang="en-US" dirty="0"/>
              <a:t>A </a:t>
            </a:r>
            <a:r>
              <a:rPr lang="en-US" dirty="0">
                <a:solidFill>
                  <a:srgbClr val="C00000"/>
                </a:solidFill>
              </a:rPr>
              <a:t>control chart </a:t>
            </a:r>
            <a:r>
              <a:rPr lang="en-US" dirty="0"/>
              <a:t>is a </a:t>
            </a:r>
            <a:r>
              <a:rPr lang="en-US" dirty="0">
                <a:solidFill>
                  <a:srgbClr val="0070C0"/>
                </a:solidFill>
              </a:rPr>
              <a:t>graphic display of data that illustrates the results of a process </a:t>
            </a:r>
            <a:r>
              <a:rPr lang="en-US" dirty="0"/>
              <a:t>over time</a:t>
            </a:r>
          </a:p>
          <a:p>
            <a:r>
              <a:rPr lang="en-US" dirty="0"/>
              <a:t>The </a:t>
            </a:r>
            <a:r>
              <a:rPr lang="en-US" dirty="0">
                <a:solidFill>
                  <a:srgbClr val="C00000"/>
                </a:solidFill>
              </a:rPr>
              <a:t>main use of control charts </a:t>
            </a:r>
            <a:r>
              <a:rPr lang="en-US" dirty="0"/>
              <a:t>is to prevent defects, rather than to detect or reject them</a:t>
            </a:r>
          </a:p>
          <a:p>
            <a:r>
              <a:rPr lang="en-US" dirty="0"/>
              <a:t>Quality control charts allow you to </a:t>
            </a:r>
            <a:r>
              <a:rPr lang="en-US" dirty="0">
                <a:solidFill>
                  <a:srgbClr val="C00000"/>
                </a:solidFill>
              </a:rPr>
              <a:t>determine whether a process is in control or out of control</a:t>
            </a:r>
          </a:p>
          <a:p>
            <a:pPr lvl="1"/>
            <a:r>
              <a:rPr lang="en-US" dirty="0">
                <a:solidFill>
                  <a:srgbClr val="0070C0"/>
                </a:solidFill>
              </a:rPr>
              <a:t>When a process is in control</a:t>
            </a:r>
            <a:r>
              <a:rPr lang="en-US" dirty="0"/>
              <a:t>, any variations in the results of the process are created by random events; processes that are in control </a:t>
            </a:r>
            <a:r>
              <a:rPr lang="en-US" dirty="0">
                <a:solidFill>
                  <a:srgbClr val="00B050"/>
                </a:solidFill>
              </a:rPr>
              <a:t>do not need to be adjusted</a:t>
            </a:r>
          </a:p>
          <a:p>
            <a:pPr lvl="1"/>
            <a:r>
              <a:rPr lang="en-US" dirty="0">
                <a:solidFill>
                  <a:srgbClr val="0070C0"/>
                </a:solidFill>
              </a:rPr>
              <a:t>When a process is out of control</a:t>
            </a:r>
            <a:r>
              <a:rPr lang="en-US" dirty="0"/>
              <a:t>, variations in the results of the process are caused by non-random events; you need to identify the causes of those non-random events and </a:t>
            </a:r>
            <a:r>
              <a:rPr lang="en-US" dirty="0">
                <a:solidFill>
                  <a:srgbClr val="00B050"/>
                </a:solidFill>
              </a:rPr>
              <a:t>adjust the process to correct or eliminate them</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20</a:t>
            </a:fld>
            <a:endParaRPr lang="en-US"/>
          </a:p>
        </p:txBody>
      </p:sp>
    </p:spTree>
    <p:extLst>
      <p:ext uri="{BB962C8B-B14F-4D97-AF65-F5344CB8AC3E}">
        <p14:creationId xmlns:p14="http://schemas.microsoft.com/office/powerpoint/2010/main" val="2748394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Run Rule</a:t>
            </a:r>
          </a:p>
        </p:txBody>
      </p:sp>
      <p:sp>
        <p:nvSpPr>
          <p:cNvPr id="3" name="Content Placeholder 2"/>
          <p:cNvSpPr>
            <a:spLocks noGrp="1"/>
          </p:cNvSpPr>
          <p:nvPr>
            <p:ph idx="1"/>
          </p:nvPr>
        </p:nvSpPr>
        <p:spPr/>
        <p:txBody>
          <a:bodyPr/>
          <a:lstStyle/>
          <a:p>
            <a:r>
              <a:rPr lang="en-US" dirty="0"/>
              <a:t>You can use quality control charts and the </a:t>
            </a:r>
            <a:r>
              <a:rPr lang="en-US" dirty="0">
                <a:solidFill>
                  <a:srgbClr val="C00000"/>
                </a:solidFill>
              </a:rPr>
              <a:t>seven run rule to look for patterns in data</a:t>
            </a:r>
          </a:p>
          <a:p>
            <a:r>
              <a:rPr lang="en-US" dirty="0"/>
              <a:t>The seven run rule states that </a:t>
            </a:r>
            <a:r>
              <a:rPr lang="en-US" dirty="0">
                <a:solidFill>
                  <a:srgbClr val="C00000"/>
                </a:solidFill>
              </a:rPr>
              <a:t>if seven data points in a row are all below the mean, above the mean, or are all increasing or decreasing</a:t>
            </a:r>
            <a:r>
              <a:rPr lang="en-US" dirty="0"/>
              <a:t>, then the </a:t>
            </a:r>
            <a:r>
              <a:rPr lang="en-US" dirty="0">
                <a:solidFill>
                  <a:srgbClr val="0070C0"/>
                </a:solidFill>
              </a:rPr>
              <a:t>process needs to be examined for non-random problems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21</a:t>
            </a:fld>
            <a:endParaRPr lang="en-US"/>
          </a:p>
        </p:txBody>
      </p:sp>
    </p:spTree>
    <p:extLst>
      <p:ext uri="{BB962C8B-B14F-4D97-AF65-F5344CB8AC3E}">
        <p14:creationId xmlns:p14="http://schemas.microsoft.com/office/powerpoint/2010/main" val="2907350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Quality </a:t>
            </a:r>
            <a:r>
              <a:rPr lang="en-US" dirty="0" smtClean="0"/>
              <a:t>Control </a:t>
            </a:r>
            <a:r>
              <a:rPr lang="en-US" dirty="0"/>
              <a:t>Chart</a:t>
            </a:r>
          </a:p>
        </p:txBody>
      </p:sp>
      <p:sp>
        <p:nvSpPr>
          <p:cNvPr id="4" name="Slide Number Placeholder 3"/>
          <p:cNvSpPr>
            <a:spLocks noGrp="1"/>
          </p:cNvSpPr>
          <p:nvPr>
            <p:ph type="sldNum" sz="quarter" idx="12"/>
          </p:nvPr>
        </p:nvSpPr>
        <p:spPr/>
        <p:txBody>
          <a:bodyPr/>
          <a:lstStyle/>
          <a:p>
            <a:fld id="{C546E0E4-908A-4724-B308-E4F6AE4FA0DD}" type="slidenum">
              <a:rPr lang="en-US" smtClean="0"/>
              <a:pPr/>
              <a:t>22</a:t>
            </a:fld>
            <a:endParaRPr lang="en-US"/>
          </a:p>
        </p:txBody>
      </p:sp>
      <p:pic>
        <p:nvPicPr>
          <p:cNvPr id="5" name="Picture 6" descr="86921_08_F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49" y="1352549"/>
            <a:ext cx="7768773" cy="501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905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a:t>
            </a:r>
          </a:p>
        </p:txBody>
      </p:sp>
      <p:sp>
        <p:nvSpPr>
          <p:cNvPr id="3" name="Content Placeholder 2"/>
          <p:cNvSpPr>
            <a:spLocks noGrp="1"/>
          </p:cNvSpPr>
          <p:nvPr>
            <p:ph idx="1"/>
          </p:nvPr>
        </p:nvSpPr>
        <p:spPr/>
        <p:txBody>
          <a:bodyPr/>
          <a:lstStyle/>
          <a:p>
            <a:r>
              <a:rPr lang="en-US" dirty="0"/>
              <a:t>A </a:t>
            </a:r>
            <a:r>
              <a:rPr lang="en-US" dirty="0">
                <a:solidFill>
                  <a:srgbClr val="FF0000"/>
                </a:solidFill>
              </a:rPr>
              <a:t>run chart </a:t>
            </a:r>
            <a:r>
              <a:rPr lang="en-US" dirty="0"/>
              <a:t>displays the </a:t>
            </a:r>
            <a:r>
              <a:rPr lang="en-US" dirty="0">
                <a:solidFill>
                  <a:srgbClr val="0070C0"/>
                </a:solidFill>
              </a:rPr>
              <a:t>history and pattern of variation</a:t>
            </a:r>
            <a:r>
              <a:rPr lang="en-US" dirty="0"/>
              <a:t> of a process over time</a:t>
            </a:r>
          </a:p>
          <a:p>
            <a:r>
              <a:rPr lang="en-US" dirty="0"/>
              <a:t>It is a line chart that shows data points plotted in the order in which they occur</a:t>
            </a:r>
          </a:p>
          <a:p>
            <a:r>
              <a:rPr lang="en-US" dirty="0">
                <a:solidFill>
                  <a:srgbClr val="C00000"/>
                </a:solidFill>
              </a:rPr>
              <a:t>Can be used to perform trend analysis</a:t>
            </a:r>
            <a:r>
              <a:rPr lang="en-US" dirty="0"/>
              <a:t> to forecast future outcomes based on historical patterns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23</a:t>
            </a:fld>
            <a:endParaRPr lang="en-US"/>
          </a:p>
        </p:txBody>
      </p:sp>
    </p:spTree>
    <p:extLst>
      <p:ext uri="{BB962C8B-B14F-4D97-AF65-F5344CB8AC3E}">
        <p14:creationId xmlns:p14="http://schemas.microsoft.com/office/powerpoint/2010/main" val="1722531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Run Chart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24</a:t>
            </a:fld>
            <a:endParaRPr lang="en-US"/>
          </a:p>
        </p:txBody>
      </p:sp>
      <p:pic>
        <p:nvPicPr>
          <p:cNvPr id="5" name="Picture 5" descr="86921_08_F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79" y="1529104"/>
            <a:ext cx="8627789" cy="463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3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Diagram</a:t>
            </a:r>
          </a:p>
        </p:txBody>
      </p:sp>
      <p:sp>
        <p:nvSpPr>
          <p:cNvPr id="3" name="Content Placeholder 2"/>
          <p:cNvSpPr>
            <a:spLocks noGrp="1"/>
          </p:cNvSpPr>
          <p:nvPr>
            <p:ph idx="1"/>
          </p:nvPr>
        </p:nvSpPr>
        <p:spPr/>
        <p:txBody>
          <a:bodyPr>
            <a:normAutofit/>
          </a:bodyPr>
          <a:lstStyle/>
          <a:p>
            <a:r>
              <a:rPr lang="en-US" sz="3200" dirty="0"/>
              <a:t>A </a:t>
            </a:r>
            <a:r>
              <a:rPr lang="en-US" sz="3200" dirty="0">
                <a:solidFill>
                  <a:srgbClr val="C00000"/>
                </a:solidFill>
              </a:rPr>
              <a:t>scatter diagram </a:t>
            </a:r>
            <a:r>
              <a:rPr lang="en-US" sz="3200" dirty="0"/>
              <a:t>helps to </a:t>
            </a:r>
            <a:r>
              <a:rPr lang="en-US" sz="3200" dirty="0">
                <a:solidFill>
                  <a:srgbClr val="0070C0"/>
                </a:solidFill>
              </a:rPr>
              <a:t>show if there is a relationship between two variables</a:t>
            </a:r>
          </a:p>
          <a:p>
            <a:r>
              <a:rPr lang="en-US" sz="3200" dirty="0"/>
              <a:t>The closer data points are to a diagonal line, the more closely the two variables are related</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25</a:t>
            </a:fld>
            <a:endParaRPr lang="en-US"/>
          </a:p>
        </p:txBody>
      </p:sp>
    </p:spTree>
    <p:extLst>
      <p:ext uri="{BB962C8B-B14F-4D97-AF65-F5344CB8AC3E}">
        <p14:creationId xmlns:p14="http://schemas.microsoft.com/office/powerpoint/2010/main" val="2023311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Scatter Diagram</a:t>
            </a:r>
          </a:p>
        </p:txBody>
      </p:sp>
      <p:sp>
        <p:nvSpPr>
          <p:cNvPr id="4" name="Slide Number Placeholder 3"/>
          <p:cNvSpPr>
            <a:spLocks noGrp="1"/>
          </p:cNvSpPr>
          <p:nvPr>
            <p:ph type="sldNum" sz="quarter" idx="12"/>
          </p:nvPr>
        </p:nvSpPr>
        <p:spPr/>
        <p:txBody>
          <a:bodyPr/>
          <a:lstStyle/>
          <a:p>
            <a:fld id="{C546E0E4-908A-4724-B308-E4F6AE4FA0DD}" type="slidenum">
              <a:rPr lang="en-US" smtClean="0"/>
              <a:pPr/>
              <a:t>26</a:t>
            </a:fld>
            <a:endParaRPr lang="en-US"/>
          </a:p>
        </p:txBody>
      </p:sp>
      <p:pic>
        <p:nvPicPr>
          <p:cNvPr id="5" name="Picture 5" descr="86921_08_F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698" y="1352548"/>
            <a:ext cx="8238808" cy="438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308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Histograms</a:t>
            </a:r>
          </a:p>
        </p:txBody>
      </p:sp>
      <p:sp>
        <p:nvSpPr>
          <p:cNvPr id="3" name="Content Placeholder 2"/>
          <p:cNvSpPr>
            <a:spLocks noGrp="1"/>
          </p:cNvSpPr>
          <p:nvPr>
            <p:ph idx="1"/>
          </p:nvPr>
        </p:nvSpPr>
        <p:spPr/>
        <p:txBody>
          <a:bodyPr>
            <a:normAutofit/>
          </a:bodyPr>
          <a:lstStyle/>
          <a:p>
            <a:r>
              <a:rPr lang="en-US" sz="3200" dirty="0"/>
              <a:t>A </a:t>
            </a:r>
            <a:r>
              <a:rPr lang="en-US" sz="3200" dirty="0">
                <a:solidFill>
                  <a:srgbClr val="C00000"/>
                </a:solidFill>
              </a:rPr>
              <a:t>histogram</a:t>
            </a:r>
            <a:r>
              <a:rPr lang="en-US" sz="3200" dirty="0"/>
              <a:t> is a </a:t>
            </a:r>
            <a:r>
              <a:rPr lang="en-US" sz="3200" dirty="0">
                <a:solidFill>
                  <a:srgbClr val="0070C0"/>
                </a:solidFill>
              </a:rPr>
              <a:t>bar graph of a distribution of variables</a:t>
            </a:r>
          </a:p>
          <a:p>
            <a:r>
              <a:rPr lang="en-US" sz="3200" dirty="0">
                <a:solidFill>
                  <a:srgbClr val="0070C0"/>
                </a:solidFill>
              </a:rPr>
              <a:t>Each bar represents an attribute</a:t>
            </a:r>
            <a:r>
              <a:rPr lang="en-US" sz="3200" dirty="0"/>
              <a:t> or characteristic of a problem or situation, and the </a:t>
            </a:r>
            <a:r>
              <a:rPr lang="en-US" sz="3200" dirty="0">
                <a:solidFill>
                  <a:srgbClr val="0070C0"/>
                </a:solidFill>
              </a:rPr>
              <a:t>height of the bar represents its frequency</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27</a:t>
            </a:fld>
            <a:endParaRPr lang="en-US"/>
          </a:p>
        </p:txBody>
      </p:sp>
    </p:spTree>
    <p:extLst>
      <p:ext uri="{BB962C8B-B14F-4D97-AF65-F5344CB8AC3E}">
        <p14:creationId xmlns:p14="http://schemas.microsoft.com/office/powerpoint/2010/main" val="3479508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Histogram</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28</a:t>
            </a:fld>
            <a:endParaRPr lang="en-US"/>
          </a:p>
        </p:txBody>
      </p:sp>
      <p:pic>
        <p:nvPicPr>
          <p:cNvPr id="5" name="Picture 6" descr="86921_08_F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78486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499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rmAutofit/>
          </a:bodyPr>
          <a:lstStyle/>
          <a:p>
            <a:r>
              <a:rPr lang="en-US" sz="3200" dirty="0"/>
              <a:t>A </a:t>
            </a:r>
            <a:r>
              <a:rPr lang="en-US" sz="3200" dirty="0">
                <a:solidFill>
                  <a:srgbClr val="C00000"/>
                </a:solidFill>
              </a:rPr>
              <a:t>Pareto chart </a:t>
            </a:r>
            <a:r>
              <a:rPr lang="en-US" sz="3200" dirty="0"/>
              <a:t>is a </a:t>
            </a:r>
            <a:r>
              <a:rPr lang="en-US" sz="3200" dirty="0">
                <a:solidFill>
                  <a:srgbClr val="0070C0"/>
                </a:solidFill>
              </a:rPr>
              <a:t>histogram that can help you identify and prioritize problem areas</a:t>
            </a:r>
          </a:p>
          <a:p>
            <a:r>
              <a:rPr lang="en-US" sz="3200" dirty="0">
                <a:solidFill>
                  <a:srgbClr val="C00000"/>
                </a:solidFill>
              </a:rPr>
              <a:t>Pareto analysis </a:t>
            </a:r>
            <a:r>
              <a:rPr lang="en-US" sz="3200" dirty="0"/>
              <a:t>is also called the </a:t>
            </a:r>
            <a:r>
              <a:rPr lang="en-US" sz="3200" dirty="0">
                <a:solidFill>
                  <a:srgbClr val="0070C0"/>
                </a:solidFill>
              </a:rPr>
              <a:t>80-20 rule</a:t>
            </a:r>
            <a:r>
              <a:rPr lang="en-US" sz="3200" dirty="0"/>
              <a:t>, meaning that </a:t>
            </a:r>
            <a:r>
              <a:rPr lang="en-US" sz="3200" dirty="0">
                <a:solidFill>
                  <a:srgbClr val="00B050"/>
                </a:solidFill>
              </a:rPr>
              <a:t>80 percent of problems are often due to 20 percent of the causes</a:t>
            </a:r>
          </a:p>
          <a:p>
            <a:endParaRPr lang="en-US" sz="3200" dirty="0"/>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29</a:t>
            </a:fld>
            <a:endParaRPr lang="en-US"/>
          </a:p>
        </p:txBody>
      </p:sp>
    </p:spTree>
    <p:extLst>
      <p:ext uri="{BB962C8B-B14F-4D97-AF65-F5344CB8AC3E}">
        <p14:creationId xmlns:p14="http://schemas.microsoft.com/office/powerpoint/2010/main" val="1198077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Management Course Outline</a:t>
            </a:r>
            <a:endParaRPr lang="en-US" dirty="0"/>
          </a:p>
        </p:txBody>
      </p:sp>
      <p:sp>
        <p:nvSpPr>
          <p:cNvPr id="3" name="Content Placeholder 2"/>
          <p:cNvSpPr>
            <a:spLocks noGrp="1"/>
          </p:cNvSpPr>
          <p:nvPr>
            <p:ph idx="1"/>
          </p:nvPr>
        </p:nvSpPr>
        <p:spPr/>
        <p:txBody>
          <a:bodyPr>
            <a:normAutofit fontScale="77500" lnSpcReduction="20000"/>
          </a:bodyPr>
          <a:lstStyle/>
          <a:p>
            <a:pPr marL="385763" indent="-385763">
              <a:buFont typeface="+mj-lt"/>
              <a:buAutoNum type="arabicPeriod"/>
            </a:pPr>
            <a:r>
              <a:rPr lang="en-US" dirty="0" smtClean="0"/>
              <a:t>Introduction to Project Management</a:t>
            </a:r>
          </a:p>
          <a:p>
            <a:pPr marL="385763" indent="-385763">
              <a:buFont typeface="+mj-lt"/>
              <a:buAutoNum type="arabicPeriod"/>
            </a:pPr>
            <a:r>
              <a:rPr lang="en-US" dirty="0" smtClean="0"/>
              <a:t>The Project Management and Information Technology Context</a:t>
            </a:r>
          </a:p>
          <a:p>
            <a:pPr marL="385763" indent="-385763">
              <a:buFont typeface="+mj-lt"/>
              <a:buAutoNum type="arabicPeriod"/>
            </a:pPr>
            <a:r>
              <a:rPr lang="en-US" dirty="0" smtClean="0"/>
              <a:t>The Project Management Process Groups: A Case Study</a:t>
            </a:r>
          </a:p>
          <a:p>
            <a:pPr marL="385763" indent="-385763">
              <a:buFont typeface="+mj-lt"/>
              <a:buAutoNum type="arabicPeriod"/>
            </a:pPr>
            <a:r>
              <a:rPr lang="en-US" dirty="0" smtClean="0"/>
              <a:t>Project Integration Management</a:t>
            </a:r>
          </a:p>
          <a:p>
            <a:pPr marL="385763" indent="-385763">
              <a:buFont typeface="+mj-lt"/>
              <a:buAutoNum type="arabicPeriod"/>
            </a:pPr>
            <a:r>
              <a:rPr lang="en-US" dirty="0" smtClean="0"/>
              <a:t>Project Scope Management</a:t>
            </a:r>
          </a:p>
          <a:p>
            <a:pPr marL="385763" indent="-385763">
              <a:buFont typeface="+mj-lt"/>
              <a:buAutoNum type="arabicPeriod"/>
            </a:pPr>
            <a:r>
              <a:rPr lang="en-US" dirty="0" smtClean="0"/>
              <a:t>Project Time Management</a:t>
            </a:r>
          </a:p>
          <a:p>
            <a:pPr marL="385763" indent="-385763">
              <a:buFont typeface="+mj-lt"/>
              <a:buAutoNum type="arabicPeriod"/>
            </a:pPr>
            <a:r>
              <a:rPr lang="en-US" dirty="0" smtClean="0"/>
              <a:t>Project Cost Management</a:t>
            </a:r>
          </a:p>
          <a:p>
            <a:pPr marL="385763" indent="-385763">
              <a:buFont typeface="+mj-lt"/>
              <a:buAutoNum type="arabicPeriod"/>
            </a:pPr>
            <a:r>
              <a:rPr lang="en-US" dirty="0" smtClean="0"/>
              <a:t>Project Quality Management</a:t>
            </a:r>
          </a:p>
          <a:p>
            <a:pPr marL="385763" indent="-385763">
              <a:buFont typeface="+mj-lt"/>
              <a:buAutoNum type="arabicPeriod"/>
            </a:pPr>
            <a:r>
              <a:rPr lang="en-US" dirty="0" smtClean="0"/>
              <a:t>Project Human Resource Management</a:t>
            </a:r>
          </a:p>
          <a:p>
            <a:pPr marL="385763" indent="-385763">
              <a:buFont typeface="+mj-lt"/>
              <a:buAutoNum type="arabicPeriod"/>
            </a:pPr>
            <a:r>
              <a:rPr lang="en-US" dirty="0" smtClean="0"/>
              <a:t>Project Communication Management</a:t>
            </a:r>
          </a:p>
          <a:p>
            <a:pPr marL="385763" indent="-385763">
              <a:buFont typeface="+mj-lt"/>
              <a:buAutoNum type="arabicPeriod"/>
            </a:pPr>
            <a:r>
              <a:rPr lang="en-US" dirty="0" smtClean="0"/>
              <a:t>Project Risk Management</a:t>
            </a:r>
          </a:p>
          <a:p>
            <a:pPr marL="385763" indent="-385763">
              <a:buFont typeface="+mj-lt"/>
              <a:buAutoNum type="arabicPeriod"/>
            </a:pPr>
            <a:r>
              <a:rPr lang="en-US" dirty="0" smtClean="0"/>
              <a:t>Project Procurement Management</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a:t>
            </a:fld>
            <a:endParaRPr lang="en-US"/>
          </a:p>
        </p:txBody>
      </p:sp>
    </p:spTree>
    <p:extLst>
      <p:ext uri="{BB962C8B-B14F-4D97-AF65-F5344CB8AC3E}">
        <p14:creationId xmlns:p14="http://schemas.microsoft.com/office/powerpoint/2010/main" val="3807754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Pareto Chart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30</a:t>
            </a:fld>
            <a:endParaRPr lang="en-US"/>
          </a:p>
        </p:txBody>
      </p:sp>
      <p:pic>
        <p:nvPicPr>
          <p:cNvPr id="5" name="Picture 6" descr="86921_08_F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352549"/>
            <a:ext cx="79248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980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Flowcharts</a:t>
            </a:r>
          </a:p>
        </p:txBody>
      </p:sp>
      <p:sp>
        <p:nvSpPr>
          <p:cNvPr id="3" name="Content Placeholder 2"/>
          <p:cNvSpPr>
            <a:spLocks noGrp="1"/>
          </p:cNvSpPr>
          <p:nvPr>
            <p:ph idx="1"/>
          </p:nvPr>
        </p:nvSpPr>
        <p:spPr/>
        <p:txBody>
          <a:bodyPr>
            <a:normAutofit/>
          </a:bodyPr>
          <a:lstStyle/>
          <a:p>
            <a:r>
              <a:rPr lang="en-US" sz="3200" dirty="0">
                <a:solidFill>
                  <a:srgbClr val="C00000"/>
                </a:solidFill>
              </a:rPr>
              <a:t>Flowcharts</a:t>
            </a:r>
            <a:r>
              <a:rPr lang="en-US" sz="3200" dirty="0"/>
              <a:t> are </a:t>
            </a:r>
            <a:r>
              <a:rPr lang="en-US" sz="3200" dirty="0">
                <a:solidFill>
                  <a:srgbClr val="0070C0"/>
                </a:solidFill>
              </a:rPr>
              <a:t>graphic displays of the logic and flow of processes </a:t>
            </a:r>
            <a:r>
              <a:rPr lang="en-US" sz="3200" dirty="0"/>
              <a:t>that help you analyze how problems occur and how processes can be improved</a:t>
            </a:r>
          </a:p>
          <a:p>
            <a:r>
              <a:rPr lang="en-US" sz="3200" dirty="0"/>
              <a:t>They show activities, decision points, and the order of how information is processed</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31</a:t>
            </a:fld>
            <a:endParaRPr lang="en-US"/>
          </a:p>
        </p:txBody>
      </p:sp>
    </p:spTree>
    <p:extLst>
      <p:ext uri="{BB962C8B-B14F-4D97-AF65-F5344CB8AC3E}">
        <p14:creationId xmlns:p14="http://schemas.microsoft.com/office/powerpoint/2010/main" val="4256652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Flowchart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32</a:t>
            </a:fld>
            <a:endParaRPr lang="en-US"/>
          </a:p>
        </p:txBody>
      </p:sp>
      <p:pic>
        <p:nvPicPr>
          <p:cNvPr id="5" name="Picture 5" descr="86921_08_F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352549"/>
            <a:ext cx="79248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744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Sampling</a:t>
            </a:r>
          </a:p>
        </p:txBody>
      </p:sp>
      <p:sp>
        <p:nvSpPr>
          <p:cNvPr id="3" name="Content Placeholder 2"/>
          <p:cNvSpPr>
            <a:spLocks noGrp="1"/>
          </p:cNvSpPr>
          <p:nvPr>
            <p:ph idx="1"/>
          </p:nvPr>
        </p:nvSpPr>
        <p:spPr/>
        <p:txBody>
          <a:bodyPr/>
          <a:lstStyle/>
          <a:p>
            <a:r>
              <a:rPr lang="en-US" dirty="0">
                <a:solidFill>
                  <a:srgbClr val="C00000"/>
                </a:solidFill>
              </a:rPr>
              <a:t>Statistical sampling </a:t>
            </a:r>
            <a:r>
              <a:rPr lang="en-US" dirty="0"/>
              <a:t>involves choosing part of a population of interest for inspection</a:t>
            </a:r>
          </a:p>
          <a:p>
            <a:r>
              <a:rPr lang="en-US" dirty="0"/>
              <a:t>The size of a sample depends on how representative you want the sample to be</a:t>
            </a:r>
          </a:p>
          <a:p>
            <a:r>
              <a:rPr lang="en-US" dirty="0">
                <a:solidFill>
                  <a:srgbClr val="C00000"/>
                </a:solidFill>
              </a:rPr>
              <a:t>Sample size formula</a:t>
            </a:r>
            <a:r>
              <a:rPr lang="en-US" dirty="0"/>
              <a:t>:</a:t>
            </a:r>
          </a:p>
          <a:p>
            <a:pPr marL="0" indent="0">
              <a:buNone/>
            </a:pPr>
            <a:r>
              <a:rPr lang="en-US" dirty="0"/>
              <a:t>	</a:t>
            </a:r>
            <a:r>
              <a:rPr lang="en-US" sz="2400" dirty="0" smtClean="0"/>
              <a:t>Sample </a:t>
            </a:r>
            <a:r>
              <a:rPr lang="en-US" sz="2400" dirty="0"/>
              <a:t>size = .25 X (</a:t>
            </a:r>
            <a:r>
              <a:rPr lang="en-US" sz="2400" dirty="0" smtClean="0"/>
              <a:t>certainty factor/acceptable </a:t>
            </a:r>
            <a:r>
              <a:rPr lang="en-US" sz="2400" dirty="0"/>
              <a:t>error)2</a:t>
            </a:r>
          </a:p>
          <a:p>
            <a:r>
              <a:rPr lang="en-US" dirty="0"/>
              <a:t>Be sure to consult with an expert when using statistical analysis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33</a:t>
            </a:fld>
            <a:endParaRPr lang="en-US"/>
          </a:p>
        </p:txBody>
      </p:sp>
    </p:spTree>
    <p:extLst>
      <p:ext uri="{BB962C8B-B14F-4D97-AF65-F5344CB8AC3E}">
        <p14:creationId xmlns:p14="http://schemas.microsoft.com/office/powerpoint/2010/main" val="1941247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Commonly Used Certainty Factors</a:t>
            </a:r>
          </a:p>
        </p:txBody>
      </p:sp>
      <p:sp>
        <p:nvSpPr>
          <p:cNvPr id="4" name="Slide Number Placeholder 3"/>
          <p:cNvSpPr>
            <a:spLocks noGrp="1"/>
          </p:cNvSpPr>
          <p:nvPr>
            <p:ph type="sldNum" sz="quarter" idx="12"/>
          </p:nvPr>
        </p:nvSpPr>
        <p:spPr/>
        <p:txBody>
          <a:bodyPr/>
          <a:lstStyle/>
          <a:p>
            <a:fld id="{C546E0E4-908A-4724-B308-E4F6AE4FA0DD}" type="slidenum">
              <a:rPr lang="en-US" smtClean="0"/>
              <a:pPr/>
              <a:t>34</a:t>
            </a:fld>
            <a:endParaRPr lang="en-US"/>
          </a:p>
        </p:txBody>
      </p:sp>
      <p:pic>
        <p:nvPicPr>
          <p:cNvPr id="5" name="Picture 5" descr="Tbl08-01.bmp"/>
          <p:cNvPicPr>
            <a:picLocks noChangeAspect="1"/>
          </p:cNvPicPr>
          <p:nvPr/>
        </p:nvPicPr>
        <p:blipFill rotWithShape="1">
          <a:blip r:embed="rId2">
            <a:extLst>
              <a:ext uri="{28A0092B-C50C-407E-A947-70E740481C1C}">
                <a14:useLocalDpi xmlns:a14="http://schemas.microsoft.com/office/drawing/2010/main" val="0"/>
              </a:ext>
            </a:extLst>
          </a:blip>
          <a:srcRect l="11651" t="14288" r="11934"/>
          <a:stretch/>
        </p:blipFill>
        <p:spPr bwMode="auto">
          <a:xfrm>
            <a:off x="315245" y="2417218"/>
            <a:ext cx="8513510" cy="189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48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a:t>
            </a:r>
          </a:p>
        </p:txBody>
      </p:sp>
      <p:sp>
        <p:nvSpPr>
          <p:cNvPr id="3" name="Content Placeholder 2"/>
          <p:cNvSpPr>
            <a:spLocks noGrp="1"/>
          </p:cNvSpPr>
          <p:nvPr>
            <p:ph idx="1"/>
          </p:nvPr>
        </p:nvSpPr>
        <p:spPr/>
        <p:txBody>
          <a:bodyPr>
            <a:normAutofit/>
          </a:bodyPr>
          <a:lstStyle/>
          <a:p>
            <a:r>
              <a:rPr lang="en-US" sz="3200" dirty="0">
                <a:solidFill>
                  <a:srgbClr val="C00000"/>
                </a:solidFill>
              </a:rPr>
              <a:t>Six Sigma </a:t>
            </a:r>
            <a:r>
              <a:rPr lang="en-US" sz="3200" dirty="0"/>
              <a:t>is “a </a:t>
            </a:r>
            <a:r>
              <a:rPr lang="en-US" sz="3200" dirty="0">
                <a:solidFill>
                  <a:srgbClr val="0070C0"/>
                </a:solidFill>
              </a:rPr>
              <a:t>comprehensive and flexible system for achieving, sustaining, and maximizing business success</a:t>
            </a:r>
            <a:r>
              <a:rPr lang="en-US" sz="3200" dirty="0"/>
              <a:t>.  Six Sigma is uniquely driven by close understanding of customer needs, disciplined use of facts, data, and statistical analysis, and diligent attention to managing, improving, and reinventing business processes.”*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35</a:t>
            </a:fld>
            <a:endParaRPr lang="en-US"/>
          </a:p>
        </p:txBody>
      </p:sp>
      <p:sp>
        <p:nvSpPr>
          <p:cNvPr id="5" name="Rectangle 4"/>
          <p:cNvSpPr/>
          <p:nvPr/>
        </p:nvSpPr>
        <p:spPr>
          <a:xfrm>
            <a:off x="754380" y="5354878"/>
            <a:ext cx="7760970" cy="646331"/>
          </a:xfrm>
          <a:prstGeom prst="rect">
            <a:avLst/>
          </a:prstGeom>
        </p:spPr>
        <p:txBody>
          <a:bodyPr wrap="square">
            <a:spAutoFit/>
          </a:bodyPr>
          <a:lstStyle/>
          <a:p>
            <a:r>
              <a:rPr lang="en-US" i="1" dirty="0"/>
              <a:t>*</a:t>
            </a:r>
            <a:r>
              <a:rPr lang="en-US" i="1" dirty="0" err="1"/>
              <a:t>Pande</a:t>
            </a:r>
            <a:r>
              <a:rPr lang="en-US" i="1" dirty="0"/>
              <a:t>, Peter S., Robert P. </a:t>
            </a:r>
            <a:r>
              <a:rPr lang="en-US" i="1" dirty="0" err="1"/>
              <a:t>Neuman</a:t>
            </a:r>
            <a:r>
              <a:rPr lang="en-US" i="1" dirty="0"/>
              <a:t>, and Roland R. Cavanagh, </a:t>
            </a:r>
            <a:r>
              <a:rPr lang="en-US" i="1" dirty="0" smtClean="0"/>
              <a:t>The Six </a:t>
            </a:r>
            <a:r>
              <a:rPr lang="en-US" i="1" dirty="0"/>
              <a:t>Sigma Way, New York: McGraw-Hill, 2000, p. xi.</a:t>
            </a:r>
          </a:p>
        </p:txBody>
      </p:sp>
    </p:spTree>
    <p:extLst>
      <p:ext uri="{BB962C8B-B14F-4D97-AF65-F5344CB8AC3E}">
        <p14:creationId xmlns:p14="http://schemas.microsoft.com/office/powerpoint/2010/main" val="1271098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Information on Six Sigma</a:t>
            </a:r>
          </a:p>
        </p:txBody>
      </p:sp>
      <p:sp>
        <p:nvSpPr>
          <p:cNvPr id="3" name="Content Placeholder 2"/>
          <p:cNvSpPr>
            <a:spLocks noGrp="1"/>
          </p:cNvSpPr>
          <p:nvPr>
            <p:ph idx="1"/>
          </p:nvPr>
        </p:nvSpPr>
        <p:spPr/>
        <p:txBody>
          <a:bodyPr/>
          <a:lstStyle/>
          <a:p>
            <a:r>
              <a:rPr lang="en-US" dirty="0"/>
              <a:t>The target for perfection is the achievement of </a:t>
            </a:r>
            <a:r>
              <a:rPr lang="en-US" dirty="0">
                <a:solidFill>
                  <a:srgbClr val="C00000"/>
                </a:solidFill>
              </a:rPr>
              <a:t>no more than 3.4 defects per million opportunities</a:t>
            </a:r>
          </a:p>
          <a:p>
            <a:r>
              <a:rPr lang="en-US" dirty="0"/>
              <a:t>The principles can apply to a wide variety of processes</a:t>
            </a:r>
          </a:p>
          <a:p>
            <a:r>
              <a:rPr lang="en-US" dirty="0"/>
              <a:t>Six Sigma projects normally follow a </a:t>
            </a:r>
            <a:r>
              <a:rPr lang="en-US" dirty="0">
                <a:solidFill>
                  <a:srgbClr val="C00000"/>
                </a:solidFill>
              </a:rPr>
              <a:t>five-phase improvement process called DMAIC</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36</a:t>
            </a:fld>
            <a:endParaRPr lang="en-US"/>
          </a:p>
        </p:txBody>
      </p:sp>
    </p:spTree>
    <p:extLst>
      <p:ext uri="{BB962C8B-B14F-4D97-AF65-F5344CB8AC3E}">
        <p14:creationId xmlns:p14="http://schemas.microsoft.com/office/powerpoint/2010/main" val="1261007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DMAIC</a:t>
            </a:r>
          </a:p>
        </p:txBody>
      </p:sp>
      <p:sp>
        <p:nvSpPr>
          <p:cNvPr id="3" name="Content Placeholder 2"/>
          <p:cNvSpPr>
            <a:spLocks noGrp="1"/>
          </p:cNvSpPr>
          <p:nvPr>
            <p:ph idx="1"/>
          </p:nvPr>
        </p:nvSpPr>
        <p:spPr/>
        <p:txBody>
          <a:bodyPr>
            <a:normAutofit fontScale="92500"/>
          </a:bodyPr>
          <a:lstStyle/>
          <a:p>
            <a:r>
              <a:rPr lang="en-US" dirty="0">
                <a:solidFill>
                  <a:srgbClr val="C00000"/>
                </a:solidFill>
              </a:rPr>
              <a:t>DMAIC</a:t>
            </a:r>
            <a:r>
              <a:rPr lang="en-US" dirty="0"/>
              <a:t> is a </a:t>
            </a:r>
            <a:r>
              <a:rPr lang="en-US" dirty="0">
                <a:solidFill>
                  <a:srgbClr val="0070C0"/>
                </a:solidFill>
              </a:rPr>
              <a:t>systematic, closed-loop process for continued improvement that is scientific and fact based</a:t>
            </a:r>
          </a:p>
          <a:p>
            <a:r>
              <a:rPr lang="en-US" dirty="0"/>
              <a:t>DMAIC stands for:</a:t>
            </a:r>
          </a:p>
          <a:p>
            <a:pPr marL="914400" lvl="1" indent="-457200">
              <a:buFont typeface="+mj-lt"/>
              <a:buAutoNum type="arabicPeriod"/>
            </a:pPr>
            <a:r>
              <a:rPr lang="en-US" dirty="0">
                <a:solidFill>
                  <a:srgbClr val="C00000"/>
                </a:solidFill>
              </a:rPr>
              <a:t>Define</a:t>
            </a:r>
            <a:r>
              <a:rPr lang="en-US" dirty="0"/>
              <a:t>: define the problem/opportunity, process, and customer requirements</a:t>
            </a:r>
          </a:p>
          <a:p>
            <a:pPr marL="914400" lvl="1" indent="-457200">
              <a:buFont typeface="+mj-lt"/>
              <a:buAutoNum type="arabicPeriod"/>
            </a:pPr>
            <a:r>
              <a:rPr lang="en-US" dirty="0">
                <a:solidFill>
                  <a:srgbClr val="C00000"/>
                </a:solidFill>
              </a:rPr>
              <a:t>Measure</a:t>
            </a:r>
            <a:r>
              <a:rPr lang="en-US" dirty="0"/>
              <a:t>: define measures, then collect, compile, and display data</a:t>
            </a:r>
          </a:p>
          <a:p>
            <a:pPr marL="914400" lvl="1" indent="-457200">
              <a:buFont typeface="+mj-lt"/>
              <a:buAutoNum type="arabicPeriod"/>
            </a:pPr>
            <a:r>
              <a:rPr lang="en-US" dirty="0">
                <a:solidFill>
                  <a:srgbClr val="C00000"/>
                </a:solidFill>
              </a:rPr>
              <a:t>Analyze</a:t>
            </a:r>
            <a:r>
              <a:rPr lang="en-US" dirty="0"/>
              <a:t>: scrutinize process details to find improvement opportunities</a:t>
            </a:r>
          </a:p>
          <a:p>
            <a:pPr marL="914400" lvl="1" indent="-457200">
              <a:buFont typeface="+mj-lt"/>
              <a:buAutoNum type="arabicPeriod"/>
            </a:pPr>
            <a:r>
              <a:rPr lang="en-US" dirty="0">
                <a:solidFill>
                  <a:srgbClr val="C00000"/>
                </a:solidFill>
              </a:rPr>
              <a:t>Improve</a:t>
            </a:r>
            <a:r>
              <a:rPr lang="en-US" dirty="0"/>
              <a:t>: generate solutions and ideas for improving the problem</a:t>
            </a:r>
          </a:p>
          <a:p>
            <a:pPr marL="914400" lvl="1" indent="-457200">
              <a:buFont typeface="+mj-lt"/>
              <a:buAutoNum type="arabicPeriod"/>
            </a:pPr>
            <a:r>
              <a:rPr lang="en-US" dirty="0">
                <a:solidFill>
                  <a:srgbClr val="C00000"/>
                </a:solidFill>
              </a:rPr>
              <a:t>Control</a:t>
            </a:r>
            <a:r>
              <a:rPr lang="en-US" dirty="0"/>
              <a:t>: track and verify the stability of the improvements and the predictability of the solution</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37</a:t>
            </a:fld>
            <a:endParaRPr lang="en-US"/>
          </a:p>
        </p:txBody>
      </p:sp>
    </p:spTree>
    <p:extLst>
      <p:ext uri="{BB962C8B-B14F-4D97-AF65-F5344CB8AC3E}">
        <p14:creationId xmlns:p14="http://schemas.microsoft.com/office/powerpoint/2010/main" val="826608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Six Sigma </a:t>
            </a:r>
            <a:r>
              <a:rPr lang="en-US" dirty="0" smtClean="0"/>
              <a:t>Quality </a:t>
            </a:r>
            <a:r>
              <a:rPr lang="en-US" dirty="0"/>
              <a:t>Control Unique?</a:t>
            </a:r>
          </a:p>
        </p:txBody>
      </p:sp>
      <p:sp>
        <p:nvSpPr>
          <p:cNvPr id="3" name="Content Placeholder 2"/>
          <p:cNvSpPr>
            <a:spLocks noGrp="1"/>
          </p:cNvSpPr>
          <p:nvPr>
            <p:ph idx="1"/>
          </p:nvPr>
        </p:nvSpPr>
        <p:spPr/>
        <p:txBody>
          <a:bodyPr/>
          <a:lstStyle/>
          <a:p>
            <a:r>
              <a:rPr lang="en-US" dirty="0"/>
              <a:t>It requires an </a:t>
            </a:r>
            <a:r>
              <a:rPr lang="en-US" dirty="0">
                <a:solidFill>
                  <a:srgbClr val="C00000"/>
                </a:solidFill>
              </a:rPr>
              <a:t>organization-wide commitment</a:t>
            </a:r>
          </a:p>
          <a:p>
            <a:r>
              <a:rPr lang="en-US" dirty="0"/>
              <a:t>Training follows the </a:t>
            </a:r>
            <a:r>
              <a:rPr lang="en-US" dirty="0">
                <a:solidFill>
                  <a:srgbClr val="C00000"/>
                </a:solidFill>
              </a:rPr>
              <a:t>“Belt” system</a:t>
            </a:r>
          </a:p>
          <a:p>
            <a:r>
              <a:rPr lang="en-US" dirty="0"/>
              <a:t>Six Sigma organizations have the ability and willingness to adopt contrary objectives, such as reducing errors and getting things done faster</a:t>
            </a:r>
          </a:p>
          <a:p>
            <a:r>
              <a:rPr lang="en-US" dirty="0"/>
              <a:t>It is an operating </a:t>
            </a:r>
            <a:r>
              <a:rPr lang="en-US" dirty="0">
                <a:solidFill>
                  <a:srgbClr val="C00000"/>
                </a:solidFill>
              </a:rPr>
              <a:t>philosophy</a:t>
            </a:r>
            <a:r>
              <a:rPr lang="en-US" dirty="0"/>
              <a:t> that is </a:t>
            </a:r>
            <a:r>
              <a:rPr lang="en-US" dirty="0">
                <a:solidFill>
                  <a:srgbClr val="0070C0"/>
                </a:solidFill>
              </a:rPr>
              <a:t>customer focused and strives to drive out waste</a:t>
            </a:r>
            <a:r>
              <a:rPr lang="en-US" dirty="0"/>
              <a:t>, </a:t>
            </a:r>
            <a:r>
              <a:rPr lang="en-US" dirty="0">
                <a:solidFill>
                  <a:srgbClr val="0070C0"/>
                </a:solidFill>
              </a:rPr>
              <a:t>raise levels of quality</a:t>
            </a:r>
            <a:r>
              <a:rPr lang="en-US" dirty="0"/>
              <a:t>, and </a:t>
            </a:r>
            <a:r>
              <a:rPr lang="en-US" dirty="0">
                <a:solidFill>
                  <a:srgbClr val="0070C0"/>
                </a:solidFill>
              </a:rPr>
              <a:t>improve financial performance </a:t>
            </a:r>
            <a:r>
              <a:rPr lang="en-US" dirty="0"/>
              <a:t>at breakthrough levels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38</a:t>
            </a:fld>
            <a:endParaRPr lang="en-US"/>
          </a:p>
        </p:txBody>
      </p:sp>
    </p:spTree>
    <p:extLst>
      <p:ext uri="{BB962C8B-B14F-4D97-AF65-F5344CB8AC3E}">
        <p14:creationId xmlns:p14="http://schemas.microsoft.com/office/powerpoint/2010/main" val="39302715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Right?</a:t>
            </a:r>
          </a:p>
        </p:txBody>
      </p:sp>
      <p:sp>
        <p:nvSpPr>
          <p:cNvPr id="3" name="Content Placeholder 2"/>
          <p:cNvSpPr>
            <a:spLocks noGrp="1"/>
          </p:cNvSpPr>
          <p:nvPr>
            <p:ph idx="1"/>
          </p:nvPr>
        </p:nvSpPr>
        <p:spPr/>
        <p:txBody>
          <a:bodyPr>
            <a:normAutofit fontScale="92500"/>
          </a:bodyPr>
          <a:lstStyle/>
          <a:p>
            <a:r>
              <a:rPr lang="en-US" dirty="0"/>
              <a:t>Motorola, Inc. pioneered the adoption of Six Sigma in the 1980s and </a:t>
            </a:r>
            <a:r>
              <a:rPr lang="en-US" dirty="0">
                <a:solidFill>
                  <a:srgbClr val="C00000"/>
                </a:solidFill>
              </a:rPr>
              <a:t>saved about $14 billion</a:t>
            </a:r>
          </a:p>
          <a:p>
            <a:r>
              <a:rPr lang="en-US" dirty="0"/>
              <a:t>Allied Signal/Honeywell </a:t>
            </a:r>
            <a:r>
              <a:rPr lang="en-US" dirty="0">
                <a:solidFill>
                  <a:srgbClr val="C00000"/>
                </a:solidFill>
              </a:rPr>
              <a:t>saved more than $600 million a year</a:t>
            </a:r>
            <a:r>
              <a:rPr lang="en-US" dirty="0"/>
              <a:t> by reducing the costs of reworking defects and improving aircraft engine design processes</a:t>
            </a:r>
          </a:p>
          <a:p>
            <a:r>
              <a:rPr lang="en-US" dirty="0"/>
              <a:t>After implementing the solutions recommended by a Six Sigma team for Baptist St. Anthony's Hospital in Amarillo, Texas, the percent of delayed cases in the radiology department dropped from 79 percent to 33 percent, delays decreased by 22 percent, and the number of orders missing or needing clarification dropped to zero from 11 percent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39</a:t>
            </a:fld>
            <a:endParaRPr lang="en-US"/>
          </a:p>
        </p:txBody>
      </p:sp>
    </p:spTree>
    <p:extLst>
      <p:ext uri="{BB962C8B-B14F-4D97-AF65-F5344CB8AC3E}">
        <p14:creationId xmlns:p14="http://schemas.microsoft.com/office/powerpoint/2010/main" val="1207029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effectLst>
                  <a:outerShdw blurRad="38100" dist="38100" dir="2700000" algn="tl">
                    <a:srgbClr val="FFFFFF"/>
                  </a:outerShdw>
                </a:effectLst>
              </a:rPr>
              <a:t>8</a:t>
            </a:r>
            <a:r>
              <a:rPr lang="en-US" sz="4400" dirty="0" smtClean="0">
                <a:effectLst>
                  <a:outerShdw blurRad="38100" dist="38100" dir="2700000" algn="tl">
                    <a:srgbClr val="FFFFFF"/>
                  </a:outerShdw>
                </a:effectLst>
              </a:rPr>
              <a:t>. </a:t>
            </a:r>
            <a:r>
              <a:rPr lang="en-US" sz="4400" dirty="0">
                <a:effectLst>
                  <a:outerShdw blurRad="38100" dist="38100" dir="2700000" algn="tl">
                    <a:srgbClr val="FFFFFF"/>
                  </a:outerShdw>
                </a:effectLst>
              </a:rPr>
              <a:t>Project </a:t>
            </a:r>
            <a:r>
              <a:rPr lang="en-US" sz="4400" dirty="0" smtClean="0">
                <a:effectLst>
                  <a:outerShdw blurRad="38100" dist="38100" dir="2700000" algn="tl">
                    <a:srgbClr val="FFFFFF"/>
                  </a:outerShdw>
                </a:effectLst>
              </a:rPr>
              <a:t>Quality </a:t>
            </a:r>
            <a:r>
              <a:rPr lang="en-US" sz="4400" dirty="0">
                <a:effectLst>
                  <a:outerShdw blurRad="38100" dist="38100" dir="2700000" algn="tl">
                    <a:srgbClr val="FFFFFF"/>
                  </a:outerShdw>
                </a:effectLst>
              </a:rPr>
              <a:t>Management</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4</a:t>
            </a:fld>
            <a:endParaRPr lang="en-US"/>
          </a:p>
        </p:txBody>
      </p:sp>
    </p:spTree>
    <p:extLst>
      <p:ext uri="{BB962C8B-B14F-4D97-AF65-F5344CB8AC3E}">
        <p14:creationId xmlns:p14="http://schemas.microsoft.com/office/powerpoint/2010/main" val="1615816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Six Sigma and Project Management</a:t>
            </a:r>
          </a:p>
        </p:txBody>
      </p:sp>
      <p:sp>
        <p:nvSpPr>
          <p:cNvPr id="3" name="Content Placeholder 2"/>
          <p:cNvSpPr>
            <a:spLocks noGrp="1"/>
          </p:cNvSpPr>
          <p:nvPr>
            <p:ph idx="1"/>
          </p:nvPr>
        </p:nvSpPr>
        <p:spPr>
          <a:xfrm>
            <a:off x="628650" y="1529104"/>
            <a:ext cx="8035290" cy="4947445"/>
          </a:xfrm>
        </p:spPr>
        <p:txBody>
          <a:bodyPr>
            <a:normAutofit fontScale="85000" lnSpcReduction="20000"/>
          </a:bodyPr>
          <a:lstStyle/>
          <a:p>
            <a:r>
              <a:rPr lang="en-US" dirty="0"/>
              <a:t>Joseph M. </a:t>
            </a:r>
            <a:r>
              <a:rPr lang="en-US" dirty="0" err="1"/>
              <a:t>Juran</a:t>
            </a:r>
            <a:r>
              <a:rPr lang="en-US" dirty="0"/>
              <a:t> stated, “All improvement takes place project by project, and in no other way”*</a:t>
            </a:r>
          </a:p>
          <a:p>
            <a:r>
              <a:rPr lang="en-US" dirty="0"/>
              <a:t>It’s important to select projects carefully and apply higher quality where it makes sense; companies that use Six Sigma do not always boost their stock values</a:t>
            </a:r>
          </a:p>
          <a:p>
            <a:r>
              <a:rPr lang="en-US" dirty="0"/>
              <a:t>As Mikel Harry puts it, “I could genetically engineer a Six Sigma goat, but if a rodeo is the marketplace, people are still going to buy a Four Sigma horse”**</a:t>
            </a:r>
          </a:p>
          <a:p>
            <a:r>
              <a:rPr lang="en-US" dirty="0"/>
              <a:t>Six Sigma projects must focus on a quality problem or gap between the current and desired performance and not have a clearly understood problem or a predetermined solution</a:t>
            </a:r>
          </a:p>
          <a:p>
            <a:pPr marL="0" indent="0">
              <a:buNone/>
            </a:pPr>
            <a:endParaRPr lang="en-US" dirty="0" smtClean="0"/>
          </a:p>
          <a:p>
            <a:pPr marL="0" indent="0">
              <a:buNone/>
            </a:pPr>
            <a:r>
              <a:rPr lang="en-US" sz="2100" i="1" dirty="0" smtClean="0"/>
              <a:t>*“</a:t>
            </a:r>
            <a:r>
              <a:rPr lang="en-US" sz="2100" i="1" dirty="0"/>
              <a:t>What You Need to Know About Six Sigma,” Productivity Digest (December 2001), p. 38.</a:t>
            </a:r>
          </a:p>
          <a:p>
            <a:pPr marL="0" indent="0">
              <a:buNone/>
            </a:pPr>
            <a:r>
              <a:rPr lang="en-US" sz="2100" i="1" dirty="0"/>
              <a:t>**Clifford, Lee, “Why You Can Safely Ignore Six Sigma,” Fortune (January 22, 2001), p. 140.</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40</a:t>
            </a:fld>
            <a:endParaRPr lang="en-US"/>
          </a:p>
        </p:txBody>
      </p:sp>
    </p:spTree>
    <p:extLst>
      <p:ext uri="{BB962C8B-B14F-4D97-AF65-F5344CB8AC3E}">
        <p14:creationId xmlns:p14="http://schemas.microsoft.com/office/powerpoint/2010/main" val="1401692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Six Sigma Projects Use </a:t>
            </a:r>
            <a:r>
              <a:rPr lang="en-US" dirty="0" smtClean="0"/>
              <a:t>Project </a:t>
            </a:r>
            <a:r>
              <a:rPr lang="en-US" dirty="0"/>
              <a:t>Management</a:t>
            </a:r>
          </a:p>
        </p:txBody>
      </p:sp>
      <p:sp>
        <p:nvSpPr>
          <p:cNvPr id="3" name="Content Placeholder 2"/>
          <p:cNvSpPr>
            <a:spLocks noGrp="1"/>
          </p:cNvSpPr>
          <p:nvPr>
            <p:ph idx="1"/>
          </p:nvPr>
        </p:nvSpPr>
        <p:spPr/>
        <p:txBody>
          <a:bodyPr/>
          <a:lstStyle/>
          <a:p>
            <a:r>
              <a:rPr lang="en-US" dirty="0"/>
              <a:t>The </a:t>
            </a:r>
            <a:r>
              <a:rPr lang="en-US" dirty="0">
                <a:solidFill>
                  <a:srgbClr val="C00000"/>
                </a:solidFill>
              </a:rPr>
              <a:t>training for Six Sigma </a:t>
            </a:r>
            <a:r>
              <a:rPr lang="en-US" dirty="0"/>
              <a:t>includes many </a:t>
            </a:r>
            <a:r>
              <a:rPr lang="en-US" dirty="0">
                <a:solidFill>
                  <a:srgbClr val="0070C0"/>
                </a:solidFill>
              </a:rPr>
              <a:t>project management concepts, tools, and techniques</a:t>
            </a:r>
          </a:p>
          <a:p>
            <a:r>
              <a:rPr lang="en-US" dirty="0"/>
              <a:t>For example, Six Sigma projects often use </a:t>
            </a:r>
            <a:r>
              <a:rPr lang="en-US" dirty="0">
                <a:solidFill>
                  <a:srgbClr val="C00000"/>
                </a:solidFill>
              </a:rPr>
              <a:t>business cases</a:t>
            </a:r>
            <a:r>
              <a:rPr lang="en-US" dirty="0"/>
              <a:t>, </a:t>
            </a:r>
            <a:r>
              <a:rPr lang="en-US" dirty="0">
                <a:solidFill>
                  <a:srgbClr val="C00000"/>
                </a:solidFill>
              </a:rPr>
              <a:t>project charters</a:t>
            </a:r>
            <a:r>
              <a:rPr lang="en-US" dirty="0"/>
              <a:t>, </a:t>
            </a:r>
            <a:r>
              <a:rPr lang="en-US" dirty="0">
                <a:solidFill>
                  <a:srgbClr val="C00000"/>
                </a:solidFill>
              </a:rPr>
              <a:t>schedules</a:t>
            </a:r>
            <a:r>
              <a:rPr lang="en-US" dirty="0"/>
              <a:t>, </a:t>
            </a:r>
            <a:r>
              <a:rPr lang="en-US" dirty="0">
                <a:solidFill>
                  <a:srgbClr val="C00000"/>
                </a:solidFill>
              </a:rPr>
              <a:t>budgets</a:t>
            </a:r>
            <a:r>
              <a:rPr lang="en-US" dirty="0"/>
              <a:t>, and so on</a:t>
            </a:r>
          </a:p>
          <a:p>
            <a:r>
              <a:rPr lang="en-US" dirty="0"/>
              <a:t>Six Sigma projects are done in teams; the </a:t>
            </a:r>
            <a:r>
              <a:rPr lang="en-US" dirty="0">
                <a:solidFill>
                  <a:srgbClr val="C00000"/>
                </a:solidFill>
              </a:rPr>
              <a:t>project manager is often called the team leader</a:t>
            </a:r>
            <a:r>
              <a:rPr lang="en-US" dirty="0"/>
              <a:t>, and the </a:t>
            </a:r>
            <a:r>
              <a:rPr lang="en-US" dirty="0">
                <a:solidFill>
                  <a:srgbClr val="C00000"/>
                </a:solidFill>
              </a:rPr>
              <a:t>sponsor is called the champion</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41</a:t>
            </a:fld>
            <a:endParaRPr lang="en-US"/>
          </a:p>
        </p:txBody>
      </p:sp>
    </p:spTree>
    <p:extLst>
      <p:ext uri="{BB962C8B-B14F-4D97-AF65-F5344CB8AC3E}">
        <p14:creationId xmlns:p14="http://schemas.microsoft.com/office/powerpoint/2010/main" val="2390998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and Statistics</a:t>
            </a:r>
          </a:p>
        </p:txBody>
      </p:sp>
      <p:sp>
        <p:nvSpPr>
          <p:cNvPr id="3" name="Content Placeholder 2"/>
          <p:cNvSpPr>
            <a:spLocks noGrp="1"/>
          </p:cNvSpPr>
          <p:nvPr>
            <p:ph idx="1"/>
          </p:nvPr>
        </p:nvSpPr>
        <p:spPr/>
        <p:txBody>
          <a:bodyPr/>
          <a:lstStyle/>
          <a:p>
            <a:r>
              <a:rPr lang="en-US" dirty="0"/>
              <a:t>The term </a:t>
            </a:r>
            <a:r>
              <a:rPr lang="en-US" dirty="0">
                <a:solidFill>
                  <a:srgbClr val="C00000"/>
                </a:solidFill>
              </a:rPr>
              <a:t>sigma</a:t>
            </a:r>
            <a:r>
              <a:rPr lang="en-US" dirty="0"/>
              <a:t> means </a:t>
            </a:r>
            <a:r>
              <a:rPr lang="en-US" dirty="0">
                <a:solidFill>
                  <a:srgbClr val="0070C0"/>
                </a:solidFill>
              </a:rPr>
              <a:t>standard deviation</a:t>
            </a:r>
          </a:p>
          <a:p>
            <a:r>
              <a:rPr lang="en-US" dirty="0">
                <a:solidFill>
                  <a:srgbClr val="C00000"/>
                </a:solidFill>
              </a:rPr>
              <a:t>Standard deviation </a:t>
            </a:r>
            <a:r>
              <a:rPr lang="en-US" dirty="0"/>
              <a:t>measures </a:t>
            </a:r>
            <a:r>
              <a:rPr lang="en-US" dirty="0">
                <a:solidFill>
                  <a:srgbClr val="0070C0"/>
                </a:solidFill>
              </a:rPr>
              <a:t>how much variation exists in a distribution </a:t>
            </a:r>
            <a:r>
              <a:rPr lang="en-US" dirty="0"/>
              <a:t>of data</a:t>
            </a:r>
          </a:p>
          <a:p>
            <a:r>
              <a:rPr lang="en-US" dirty="0">
                <a:solidFill>
                  <a:srgbClr val="C00000"/>
                </a:solidFill>
              </a:rPr>
              <a:t>Standard deviation </a:t>
            </a:r>
            <a:r>
              <a:rPr lang="en-US" dirty="0"/>
              <a:t>is a </a:t>
            </a:r>
            <a:r>
              <a:rPr lang="en-US" dirty="0">
                <a:solidFill>
                  <a:srgbClr val="0070C0"/>
                </a:solidFill>
              </a:rPr>
              <a:t>key factor in determining the acceptable number of defective units </a:t>
            </a:r>
            <a:r>
              <a:rPr lang="en-US" dirty="0"/>
              <a:t>found in a population</a:t>
            </a:r>
          </a:p>
          <a:p>
            <a:r>
              <a:rPr lang="en-US" dirty="0"/>
              <a:t>Six Sigma projects strive for </a:t>
            </a:r>
            <a:r>
              <a:rPr lang="en-US" dirty="0">
                <a:solidFill>
                  <a:srgbClr val="C00000"/>
                </a:solidFill>
              </a:rPr>
              <a:t>no more than 3.4 defects per million opportunities</a:t>
            </a:r>
            <a:r>
              <a:rPr lang="en-US" dirty="0"/>
              <a:t>, yet this number is confusing to many statisticians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42</a:t>
            </a:fld>
            <a:endParaRPr lang="en-US"/>
          </a:p>
        </p:txBody>
      </p:sp>
    </p:spTree>
    <p:extLst>
      <p:ext uri="{BB962C8B-B14F-4D97-AF65-F5344CB8AC3E}">
        <p14:creationId xmlns:p14="http://schemas.microsoft.com/office/powerpoint/2010/main" val="9691071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Uses a Conversion Table</a:t>
            </a:r>
          </a:p>
        </p:txBody>
      </p:sp>
      <p:sp>
        <p:nvSpPr>
          <p:cNvPr id="3" name="Content Placeholder 2"/>
          <p:cNvSpPr>
            <a:spLocks noGrp="1"/>
          </p:cNvSpPr>
          <p:nvPr>
            <p:ph idx="1"/>
          </p:nvPr>
        </p:nvSpPr>
        <p:spPr/>
        <p:txBody>
          <a:bodyPr>
            <a:normAutofit lnSpcReduction="10000"/>
          </a:bodyPr>
          <a:lstStyle/>
          <a:p>
            <a:r>
              <a:rPr lang="en-US" dirty="0"/>
              <a:t>Using a normal curve, if a process is at six sigma, there would be </a:t>
            </a:r>
            <a:r>
              <a:rPr lang="en-US" dirty="0">
                <a:solidFill>
                  <a:srgbClr val="C00000"/>
                </a:solidFill>
              </a:rPr>
              <a:t>no more than two defective units per billion produced</a:t>
            </a:r>
          </a:p>
          <a:p>
            <a:r>
              <a:rPr lang="en-US" dirty="0"/>
              <a:t>Six Sigma uses a </a:t>
            </a:r>
            <a:r>
              <a:rPr lang="en-US" dirty="0">
                <a:solidFill>
                  <a:srgbClr val="C00000"/>
                </a:solidFill>
              </a:rPr>
              <a:t>scoring system that accounts for time</a:t>
            </a:r>
            <a:r>
              <a:rPr lang="en-US" dirty="0"/>
              <a:t>, an important factor in determining process variations</a:t>
            </a:r>
          </a:p>
          <a:p>
            <a:r>
              <a:rPr lang="en-US" dirty="0">
                <a:solidFill>
                  <a:srgbClr val="C00000"/>
                </a:solidFill>
              </a:rPr>
              <a:t>Yield</a:t>
            </a:r>
            <a:r>
              <a:rPr lang="en-US" dirty="0"/>
              <a:t> represents the </a:t>
            </a:r>
            <a:r>
              <a:rPr lang="en-US" dirty="0">
                <a:solidFill>
                  <a:srgbClr val="0070C0"/>
                </a:solidFill>
              </a:rPr>
              <a:t>number of units handled correctly through the process </a:t>
            </a:r>
            <a:r>
              <a:rPr lang="en-US" dirty="0"/>
              <a:t>steps</a:t>
            </a:r>
          </a:p>
          <a:p>
            <a:r>
              <a:rPr lang="en-US" dirty="0"/>
              <a:t>A </a:t>
            </a:r>
            <a:r>
              <a:rPr lang="en-US" dirty="0">
                <a:solidFill>
                  <a:srgbClr val="C00000"/>
                </a:solidFill>
              </a:rPr>
              <a:t>defect</a:t>
            </a:r>
            <a:r>
              <a:rPr lang="en-US" dirty="0"/>
              <a:t> is </a:t>
            </a:r>
            <a:r>
              <a:rPr lang="en-US" dirty="0">
                <a:solidFill>
                  <a:srgbClr val="0070C0"/>
                </a:solidFill>
              </a:rPr>
              <a:t>any instance where the product or service fails to meet customer requirements</a:t>
            </a:r>
          </a:p>
          <a:p>
            <a:r>
              <a:rPr lang="en-US" dirty="0"/>
              <a:t>There can be several opportunities to have a defect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43</a:t>
            </a:fld>
            <a:endParaRPr lang="en-US"/>
          </a:p>
        </p:txBody>
      </p:sp>
    </p:spTree>
    <p:extLst>
      <p:ext uri="{BB962C8B-B14F-4D97-AF65-F5344CB8AC3E}">
        <p14:creationId xmlns:p14="http://schemas.microsoft.com/office/powerpoint/2010/main" val="3593726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Normal Distribution and Standard Deviation</a:t>
            </a:r>
          </a:p>
        </p:txBody>
      </p:sp>
      <p:sp>
        <p:nvSpPr>
          <p:cNvPr id="4" name="Slide Number Placeholder 3"/>
          <p:cNvSpPr>
            <a:spLocks noGrp="1"/>
          </p:cNvSpPr>
          <p:nvPr>
            <p:ph type="sldNum" sz="quarter" idx="12"/>
          </p:nvPr>
        </p:nvSpPr>
        <p:spPr/>
        <p:txBody>
          <a:bodyPr/>
          <a:lstStyle/>
          <a:p>
            <a:fld id="{C546E0E4-908A-4724-B308-E4F6AE4FA0DD}" type="slidenum">
              <a:rPr lang="en-US" smtClean="0"/>
              <a:pPr/>
              <a:t>44</a:t>
            </a:fld>
            <a:endParaRPr lang="en-US"/>
          </a:p>
        </p:txBody>
      </p:sp>
      <p:pic>
        <p:nvPicPr>
          <p:cNvPr id="5" name="Picture 6" descr="86921_08_F0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5830" y="1352549"/>
            <a:ext cx="7120890" cy="517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672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Sigma Conversion Table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45</a:t>
            </a:fld>
            <a:endParaRPr lang="en-US"/>
          </a:p>
        </p:txBody>
      </p:sp>
      <p:pic>
        <p:nvPicPr>
          <p:cNvPr id="5" name="Picture 5" descr="Tbl08-04"/>
          <p:cNvPicPr>
            <a:picLocks noChangeAspect="1" noChangeArrowheads="1"/>
          </p:cNvPicPr>
          <p:nvPr/>
        </p:nvPicPr>
        <p:blipFill rotWithShape="1">
          <a:blip r:embed="rId2">
            <a:extLst>
              <a:ext uri="{28A0092B-C50C-407E-A947-70E740481C1C}">
                <a14:useLocalDpi xmlns:a14="http://schemas.microsoft.com/office/drawing/2010/main" val="0"/>
              </a:ext>
            </a:extLst>
          </a:blip>
          <a:srcRect t="8757" r="6756"/>
          <a:stretch/>
        </p:blipFill>
        <p:spPr bwMode="auto">
          <a:xfrm>
            <a:off x="365760" y="1757612"/>
            <a:ext cx="8623536" cy="323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101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9s of Quality</a:t>
            </a:r>
          </a:p>
        </p:txBody>
      </p:sp>
      <p:sp>
        <p:nvSpPr>
          <p:cNvPr id="3" name="Content Placeholder 2"/>
          <p:cNvSpPr>
            <a:spLocks noGrp="1"/>
          </p:cNvSpPr>
          <p:nvPr>
            <p:ph idx="1"/>
          </p:nvPr>
        </p:nvSpPr>
        <p:spPr/>
        <p:txBody>
          <a:bodyPr/>
          <a:lstStyle/>
          <a:p>
            <a:r>
              <a:rPr lang="en-US" dirty="0"/>
              <a:t>Six 9s of quality is a measure of quality control equal to </a:t>
            </a:r>
            <a:r>
              <a:rPr lang="en-US" dirty="0">
                <a:solidFill>
                  <a:srgbClr val="C00000"/>
                </a:solidFill>
              </a:rPr>
              <a:t>1 fault in 1 million opportunities</a:t>
            </a:r>
          </a:p>
          <a:p>
            <a:r>
              <a:rPr lang="en-US" dirty="0"/>
              <a:t>In the telecommunications industry, </a:t>
            </a:r>
            <a:r>
              <a:rPr lang="en-US" dirty="0">
                <a:solidFill>
                  <a:srgbClr val="C00000"/>
                </a:solidFill>
              </a:rPr>
              <a:t>it means 99.9999 percent service availability</a:t>
            </a:r>
            <a:r>
              <a:rPr lang="en-US" dirty="0"/>
              <a:t> or </a:t>
            </a:r>
            <a:r>
              <a:rPr lang="en-US" dirty="0">
                <a:solidFill>
                  <a:srgbClr val="C00000"/>
                </a:solidFill>
              </a:rPr>
              <a:t>30 seconds of down time a year</a:t>
            </a:r>
          </a:p>
          <a:p>
            <a:r>
              <a:rPr lang="en-US" dirty="0"/>
              <a:t>This level of quality has also been stated as the target goal for the number of errors in a communications circuit, system failures, or errors in lines of code </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46</a:t>
            </a:fld>
            <a:endParaRPr lang="en-US"/>
          </a:p>
        </p:txBody>
      </p:sp>
    </p:spTree>
    <p:extLst>
      <p:ext uri="{BB962C8B-B14F-4D97-AF65-F5344CB8AC3E}">
        <p14:creationId xmlns:p14="http://schemas.microsoft.com/office/powerpoint/2010/main" val="39602577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3" name="Content Placeholder 2"/>
          <p:cNvSpPr>
            <a:spLocks noGrp="1"/>
          </p:cNvSpPr>
          <p:nvPr>
            <p:ph idx="1"/>
          </p:nvPr>
        </p:nvSpPr>
        <p:spPr/>
        <p:txBody>
          <a:bodyPr>
            <a:normAutofit/>
          </a:bodyPr>
          <a:lstStyle/>
          <a:p>
            <a:r>
              <a:rPr lang="en-US" sz="3200" dirty="0"/>
              <a:t>Many IT professionals think of testing as a stage that comes near the end of IT product development</a:t>
            </a:r>
          </a:p>
          <a:p>
            <a:r>
              <a:rPr lang="en-US" sz="3200" dirty="0">
                <a:solidFill>
                  <a:srgbClr val="C00000"/>
                </a:solidFill>
              </a:rPr>
              <a:t>Testing should be done during almost every phase of the IT product </a:t>
            </a:r>
            <a:r>
              <a:rPr lang="en-US" sz="3200" dirty="0"/>
              <a:t>development life cycle</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47</a:t>
            </a:fld>
            <a:endParaRPr lang="en-US"/>
          </a:p>
        </p:txBody>
      </p:sp>
    </p:spTree>
    <p:extLst>
      <p:ext uri="{BB962C8B-B14F-4D97-AF65-F5344CB8AC3E}">
        <p14:creationId xmlns:p14="http://schemas.microsoft.com/office/powerpoint/2010/main" val="1044333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Testing Tasks in the Software Development Life Cycle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48</a:t>
            </a:fld>
            <a:endParaRPr lang="en-US"/>
          </a:p>
        </p:txBody>
      </p:sp>
      <p:pic>
        <p:nvPicPr>
          <p:cNvPr id="5" name="Picture 6" descr="86921_08_F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3520" y="1335942"/>
            <a:ext cx="5764530" cy="552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758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Tests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solidFill>
                  <a:srgbClr val="C00000"/>
                </a:solidFill>
              </a:rPr>
              <a:t>Unit testing </a:t>
            </a:r>
            <a:r>
              <a:rPr lang="en-US" dirty="0"/>
              <a:t>tests each </a:t>
            </a:r>
            <a:r>
              <a:rPr lang="en-US" dirty="0">
                <a:solidFill>
                  <a:srgbClr val="0070C0"/>
                </a:solidFill>
              </a:rPr>
              <a:t>individual component </a:t>
            </a:r>
            <a:r>
              <a:rPr lang="en-US" dirty="0"/>
              <a:t>(often a program) to ensure it is as defect-free as possible</a:t>
            </a:r>
          </a:p>
          <a:p>
            <a:pPr marL="514350" indent="-514350">
              <a:buFont typeface="+mj-lt"/>
              <a:buAutoNum type="arabicPeriod"/>
            </a:pPr>
            <a:r>
              <a:rPr lang="en-US" dirty="0">
                <a:solidFill>
                  <a:srgbClr val="C00000"/>
                </a:solidFill>
              </a:rPr>
              <a:t>Integration testing </a:t>
            </a:r>
            <a:r>
              <a:rPr lang="en-US" dirty="0"/>
              <a:t>occurs between unit and system testing to test functionally grouped components</a:t>
            </a:r>
          </a:p>
          <a:p>
            <a:pPr marL="514350" indent="-514350">
              <a:buFont typeface="+mj-lt"/>
              <a:buAutoNum type="arabicPeriod"/>
            </a:pPr>
            <a:r>
              <a:rPr lang="en-US" dirty="0">
                <a:solidFill>
                  <a:srgbClr val="C00000"/>
                </a:solidFill>
              </a:rPr>
              <a:t>System testing </a:t>
            </a:r>
            <a:r>
              <a:rPr lang="en-US" dirty="0"/>
              <a:t>tests the </a:t>
            </a:r>
            <a:r>
              <a:rPr lang="en-US" dirty="0">
                <a:solidFill>
                  <a:srgbClr val="0070C0"/>
                </a:solidFill>
              </a:rPr>
              <a:t>entire system as one entity</a:t>
            </a:r>
          </a:p>
          <a:p>
            <a:pPr marL="514350" indent="-514350">
              <a:buFont typeface="+mj-lt"/>
              <a:buAutoNum type="arabicPeriod"/>
            </a:pPr>
            <a:r>
              <a:rPr lang="en-US" dirty="0">
                <a:solidFill>
                  <a:srgbClr val="C00000"/>
                </a:solidFill>
              </a:rPr>
              <a:t>User acceptance testing </a:t>
            </a:r>
            <a:r>
              <a:rPr lang="en-US" dirty="0"/>
              <a:t>is an independent </a:t>
            </a:r>
            <a:r>
              <a:rPr lang="en-US" dirty="0">
                <a:solidFill>
                  <a:srgbClr val="0070C0"/>
                </a:solidFill>
              </a:rPr>
              <a:t>test performed by end users </a:t>
            </a:r>
            <a:r>
              <a:rPr lang="en-US" dirty="0"/>
              <a:t>prior to accepting the delivered system</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49</a:t>
            </a:fld>
            <a:endParaRPr lang="en-US"/>
          </a:p>
        </p:txBody>
      </p:sp>
    </p:spTree>
    <p:extLst>
      <p:ext uri="{BB962C8B-B14F-4D97-AF65-F5344CB8AC3E}">
        <p14:creationId xmlns:p14="http://schemas.microsoft.com/office/powerpoint/2010/main" val="563274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28650" y="1463040"/>
            <a:ext cx="7886700" cy="5109210"/>
          </a:xfrm>
        </p:spPr>
        <p:txBody>
          <a:bodyPr>
            <a:normAutofit fontScale="70000" lnSpcReduction="20000"/>
          </a:bodyPr>
          <a:lstStyle/>
          <a:p>
            <a:r>
              <a:rPr lang="en-US" dirty="0"/>
              <a:t>Understand the </a:t>
            </a:r>
            <a:r>
              <a:rPr lang="en-US" dirty="0">
                <a:solidFill>
                  <a:srgbClr val="C00000"/>
                </a:solidFill>
              </a:rPr>
              <a:t>importance of project quality management </a:t>
            </a:r>
            <a:r>
              <a:rPr lang="en-US" dirty="0"/>
              <a:t>for information technology products and services</a:t>
            </a:r>
          </a:p>
          <a:p>
            <a:r>
              <a:rPr lang="en-US" dirty="0"/>
              <a:t>Define project quality management and </a:t>
            </a:r>
            <a:r>
              <a:rPr lang="en-US" dirty="0">
                <a:solidFill>
                  <a:srgbClr val="C00000"/>
                </a:solidFill>
              </a:rPr>
              <a:t>understand how quality relates to various aspects </a:t>
            </a:r>
            <a:r>
              <a:rPr lang="en-US" dirty="0"/>
              <a:t>of information technology projects</a:t>
            </a:r>
          </a:p>
          <a:p>
            <a:r>
              <a:rPr lang="en-US" dirty="0"/>
              <a:t>Describe </a:t>
            </a:r>
            <a:r>
              <a:rPr lang="en-US" dirty="0">
                <a:solidFill>
                  <a:srgbClr val="C00000"/>
                </a:solidFill>
              </a:rPr>
              <a:t>quality planning and its relationship to project scope </a:t>
            </a:r>
            <a:r>
              <a:rPr lang="en-US" dirty="0"/>
              <a:t>management</a:t>
            </a:r>
          </a:p>
          <a:p>
            <a:r>
              <a:rPr lang="en-US" dirty="0"/>
              <a:t>Discuss the </a:t>
            </a:r>
            <a:r>
              <a:rPr lang="en-US" dirty="0">
                <a:solidFill>
                  <a:srgbClr val="C00000"/>
                </a:solidFill>
              </a:rPr>
              <a:t>importance of quality assurance</a:t>
            </a:r>
          </a:p>
          <a:p>
            <a:r>
              <a:rPr lang="en-US" dirty="0"/>
              <a:t>Explain the </a:t>
            </a:r>
            <a:r>
              <a:rPr lang="en-US" dirty="0">
                <a:solidFill>
                  <a:srgbClr val="C00000"/>
                </a:solidFill>
              </a:rPr>
              <a:t>main outputs of the quality control process</a:t>
            </a:r>
          </a:p>
          <a:p>
            <a:r>
              <a:rPr lang="en-US" dirty="0"/>
              <a:t>Understand the </a:t>
            </a:r>
            <a:r>
              <a:rPr lang="en-US" dirty="0">
                <a:solidFill>
                  <a:srgbClr val="C00000"/>
                </a:solidFill>
              </a:rPr>
              <a:t>tools and techniques for quality control</a:t>
            </a:r>
            <a:r>
              <a:rPr lang="en-US" dirty="0"/>
              <a:t>, such as the Seven Basic Tools of Quality, statistical sampling, Six Sigma, and testing</a:t>
            </a:r>
          </a:p>
          <a:p>
            <a:r>
              <a:rPr lang="en-US" dirty="0"/>
              <a:t>Summarize the contributions of </a:t>
            </a:r>
            <a:r>
              <a:rPr lang="en-US" dirty="0">
                <a:solidFill>
                  <a:srgbClr val="C00000"/>
                </a:solidFill>
              </a:rPr>
              <a:t>noteworthy quality experts </a:t>
            </a:r>
            <a:r>
              <a:rPr lang="en-US" dirty="0"/>
              <a:t>to modern quality management</a:t>
            </a:r>
          </a:p>
          <a:p>
            <a:r>
              <a:rPr lang="en-US" dirty="0"/>
              <a:t>Describe how </a:t>
            </a:r>
            <a:r>
              <a:rPr lang="en-US" dirty="0">
                <a:solidFill>
                  <a:srgbClr val="C00000"/>
                </a:solidFill>
              </a:rPr>
              <a:t>leadership, the cost of quality, organizational influences, expectations, cultural differences, and maturity models </a:t>
            </a:r>
            <a:r>
              <a:rPr lang="en-US" dirty="0"/>
              <a:t>relate to improving quality in information technology projects</a:t>
            </a:r>
          </a:p>
          <a:p>
            <a:r>
              <a:rPr lang="en-US" dirty="0"/>
              <a:t>Discuss </a:t>
            </a:r>
            <a:r>
              <a:rPr lang="en-US" dirty="0">
                <a:solidFill>
                  <a:srgbClr val="C00000"/>
                </a:solidFill>
              </a:rPr>
              <a:t>how software can assist </a:t>
            </a:r>
            <a:r>
              <a:rPr lang="en-US" dirty="0"/>
              <a:t>in project quality management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a:t>
            </a:fld>
            <a:endParaRPr lang="en-US"/>
          </a:p>
        </p:txBody>
      </p:sp>
    </p:spTree>
    <p:extLst>
      <p:ext uri="{BB962C8B-B14F-4D97-AF65-F5344CB8AC3E}">
        <p14:creationId xmlns:p14="http://schemas.microsoft.com/office/powerpoint/2010/main" val="3577113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Alone Is Not Enough</a:t>
            </a:r>
          </a:p>
        </p:txBody>
      </p:sp>
      <p:sp>
        <p:nvSpPr>
          <p:cNvPr id="3" name="Content Placeholder 2"/>
          <p:cNvSpPr>
            <a:spLocks noGrp="1"/>
          </p:cNvSpPr>
          <p:nvPr>
            <p:ph idx="1"/>
          </p:nvPr>
        </p:nvSpPr>
        <p:spPr/>
        <p:txBody>
          <a:bodyPr>
            <a:normAutofit fontScale="92500" lnSpcReduction="10000"/>
          </a:bodyPr>
          <a:lstStyle/>
          <a:p>
            <a:r>
              <a:rPr lang="en-US" dirty="0"/>
              <a:t>Watts S. Humphrey, a renowned expert on software quality, defines a software defect as anything that must be changed before delivery of the program</a:t>
            </a:r>
          </a:p>
          <a:p>
            <a:r>
              <a:rPr lang="en-US" dirty="0"/>
              <a:t>Testing does not sufficiently prevent software defects because:</a:t>
            </a:r>
          </a:p>
          <a:p>
            <a:pPr lvl="1"/>
            <a:r>
              <a:rPr lang="en-US" dirty="0"/>
              <a:t>The number of ways to test a complex system is huge</a:t>
            </a:r>
          </a:p>
          <a:p>
            <a:pPr lvl="1"/>
            <a:r>
              <a:rPr lang="en-US" dirty="0"/>
              <a:t>Users will continue to invent new ways to use a system that its developers never considered</a:t>
            </a:r>
          </a:p>
          <a:p>
            <a:r>
              <a:rPr lang="en-US" dirty="0"/>
              <a:t>Humphrey suggests that people rethink the software development process to provide no potential defects when you enter system testing; developers must be responsible for providing error-free code at each stage of testing</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50</a:t>
            </a:fld>
            <a:endParaRPr lang="en-US"/>
          </a:p>
        </p:txBody>
      </p:sp>
    </p:spTree>
    <p:extLst>
      <p:ext uri="{BB962C8B-B14F-4D97-AF65-F5344CB8AC3E}">
        <p14:creationId xmlns:p14="http://schemas.microsoft.com/office/powerpoint/2010/main" val="3769206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Quality Management</a:t>
            </a:r>
          </a:p>
        </p:txBody>
      </p:sp>
      <p:sp>
        <p:nvSpPr>
          <p:cNvPr id="3" name="Content Placeholder 2"/>
          <p:cNvSpPr>
            <a:spLocks noGrp="1"/>
          </p:cNvSpPr>
          <p:nvPr>
            <p:ph idx="1"/>
          </p:nvPr>
        </p:nvSpPr>
        <p:spPr/>
        <p:txBody>
          <a:bodyPr/>
          <a:lstStyle/>
          <a:p>
            <a:r>
              <a:rPr lang="en-US" dirty="0"/>
              <a:t>Modern quality management:</a:t>
            </a:r>
          </a:p>
          <a:p>
            <a:pPr lvl="1"/>
            <a:r>
              <a:rPr lang="en-US" dirty="0"/>
              <a:t>Requires customer satisfaction</a:t>
            </a:r>
          </a:p>
          <a:p>
            <a:pPr lvl="1"/>
            <a:r>
              <a:rPr lang="en-US" dirty="0"/>
              <a:t>Prefers prevention to inspection</a:t>
            </a:r>
          </a:p>
          <a:p>
            <a:pPr lvl="1"/>
            <a:r>
              <a:rPr lang="en-US" dirty="0"/>
              <a:t>Recognizes management responsibility for quality</a:t>
            </a:r>
          </a:p>
          <a:p>
            <a:r>
              <a:rPr lang="en-US" dirty="0"/>
              <a:t>Noteworthy quality experts include Deming, </a:t>
            </a:r>
            <a:r>
              <a:rPr lang="en-US" dirty="0" err="1"/>
              <a:t>Juran</a:t>
            </a:r>
            <a:r>
              <a:rPr lang="en-US" dirty="0"/>
              <a:t>, Crosby, Ishikawa, Taguchi, and </a:t>
            </a:r>
            <a:r>
              <a:rPr lang="en-US" dirty="0" err="1"/>
              <a:t>Feigenbaum</a:t>
            </a:r>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51</a:t>
            </a:fld>
            <a:endParaRPr lang="en-US"/>
          </a:p>
        </p:txBody>
      </p:sp>
    </p:spTree>
    <p:extLst>
      <p:ext uri="{BB962C8B-B14F-4D97-AF65-F5344CB8AC3E}">
        <p14:creationId xmlns:p14="http://schemas.microsoft.com/office/powerpoint/2010/main" val="14269383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Experts</a:t>
            </a:r>
          </a:p>
        </p:txBody>
      </p:sp>
      <p:sp>
        <p:nvSpPr>
          <p:cNvPr id="3" name="Content Placeholder 2"/>
          <p:cNvSpPr>
            <a:spLocks noGrp="1"/>
          </p:cNvSpPr>
          <p:nvPr>
            <p:ph idx="1"/>
          </p:nvPr>
        </p:nvSpPr>
        <p:spPr/>
        <p:txBody>
          <a:bodyPr>
            <a:normAutofit fontScale="92500" lnSpcReduction="10000"/>
          </a:bodyPr>
          <a:lstStyle/>
          <a:p>
            <a:r>
              <a:rPr lang="en-US" dirty="0">
                <a:solidFill>
                  <a:srgbClr val="C00000"/>
                </a:solidFill>
              </a:rPr>
              <a:t>Deming</a:t>
            </a:r>
            <a:r>
              <a:rPr lang="en-US" dirty="0"/>
              <a:t> was famous for his work in rebuilding Japan and his 14 Points for Management</a:t>
            </a:r>
          </a:p>
          <a:p>
            <a:r>
              <a:rPr lang="en-US" dirty="0" err="1">
                <a:solidFill>
                  <a:srgbClr val="C00000"/>
                </a:solidFill>
              </a:rPr>
              <a:t>Juran</a:t>
            </a:r>
            <a:r>
              <a:rPr lang="en-US" dirty="0">
                <a:solidFill>
                  <a:srgbClr val="C00000"/>
                </a:solidFill>
              </a:rPr>
              <a:t> </a:t>
            </a:r>
            <a:r>
              <a:rPr lang="en-US" dirty="0"/>
              <a:t>wrote the Quality Control Handbook and ten steps to quality improvement</a:t>
            </a:r>
          </a:p>
          <a:p>
            <a:r>
              <a:rPr lang="en-US" dirty="0">
                <a:solidFill>
                  <a:srgbClr val="C00000"/>
                </a:solidFill>
              </a:rPr>
              <a:t>Crosby</a:t>
            </a:r>
            <a:r>
              <a:rPr lang="en-US" dirty="0"/>
              <a:t> wrote Quality is Free and suggested that organizations strive for zero defects</a:t>
            </a:r>
          </a:p>
          <a:p>
            <a:r>
              <a:rPr lang="en-US" dirty="0">
                <a:solidFill>
                  <a:srgbClr val="C00000"/>
                </a:solidFill>
              </a:rPr>
              <a:t>Ishikawa</a:t>
            </a:r>
            <a:r>
              <a:rPr lang="en-US" dirty="0"/>
              <a:t> developed the concepts of quality circles and fishbone diagrams</a:t>
            </a:r>
          </a:p>
          <a:p>
            <a:r>
              <a:rPr lang="en-US" dirty="0">
                <a:solidFill>
                  <a:srgbClr val="C00000"/>
                </a:solidFill>
              </a:rPr>
              <a:t>Taguchi</a:t>
            </a:r>
            <a:r>
              <a:rPr lang="en-US" dirty="0"/>
              <a:t> developed methods for optimizing the process of engineering experimentation</a:t>
            </a:r>
          </a:p>
          <a:p>
            <a:r>
              <a:rPr lang="en-US" dirty="0" err="1">
                <a:solidFill>
                  <a:srgbClr val="C00000"/>
                </a:solidFill>
              </a:rPr>
              <a:t>Feigenbaum</a:t>
            </a:r>
            <a:r>
              <a:rPr lang="en-US" dirty="0">
                <a:solidFill>
                  <a:srgbClr val="C00000"/>
                </a:solidFill>
              </a:rPr>
              <a:t> </a:t>
            </a:r>
            <a:r>
              <a:rPr lang="en-US" dirty="0"/>
              <a:t>developed the concept of total quality control</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52</a:t>
            </a:fld>
            <a:endParaRPr lang="en-US"/>
          </a:p>
        </p:txBody>
      </p:sp>
    </p:spTree>
    <p:extLst>
      <p:ext uri="{BB962C8B-B14F-4D97-AF65-F5344CB8AC3E}">
        <p14:creationId xmlns:p14="http://schemas.microsoft.com/office/powerpoint/2010/main" val="39518965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Malcolm </a:t>
            </a:r>
            <a:r>
              <a:rPr lang="en-US" dirty="0" err="1"/>
              <a:t>Baldrige</a:t>
            </a:r>
            <a:r>
              <a:rPr lang="en-US" dirty="0"/>
              <a:t> Award</a:t>
            </a:r>
          </a:p>
        </p:txBody>
      </p:sp>
      <p:sp>
        <p:nvSpPr>
          <p:cNvPr id="3" name="Content Placeholder 2"/>
          <p:cNvSpPr>
            <a:spLocks noGrp="1"/>
          </p:cNvSpPr>
          <p:nvPr>
            <p:ph idx="1"/>
          </p:nvPr>
        </p:nvSpPr>
        <p:spPr/>
        <p:txBody>
          <a:bodyPr>
            <a:normAutofit/>
          </a:bodyPr>
          <a:lstStyle/>
          <a:p>
            <a:r>
              <a:rPr lang="en-US" dirty="0"/>
              <a:t>The </a:t>
            </a:r>
            <a:r>
              <a:rPr lang="en-US" dirty="0">
                <a:solidFill>
                  <a:srgbClr val="C00000"/>
                </a:solidFill>
              </a:rPr>
              <a:t>Malcolm </a:t>
            </a:r>
            <a:r>
              <a:rPr lang="en-US" dirty="0" err="1">
                <a:solidFill>
                  <a:srgbClr val="C00000"/>
                </a:solidFill>
              </a:rPr>
              <a:t>Baldrige</a:t>
            </a:r>
            <a:r>
              <a:rPr lang="en-US" dirty="0">
                <a:solidFill>
                  <a:srgbClr val="C00000"/>
                </a:solidFill>
              </a:rPr>
              <a:t> National Quality Award </a:t>
            </a:r>
            <a:r>
              <a:rPr lang="en-US" dirty="0"/>
              <a:t>originated in 1987 to recognize companies that have achieved a level of world-class competition through quality management </a:t>
            </a:r>
          </a:p>
          <a:p>
            <a:r>
              <a:rPr lang="en-US" dirty="0"/>
              <a:t>Given by the President of the United States to U.S. businesses</a:t>
            </a:r>
          </a:p>
          <a:p>
            <a:r>
              <a:rPr lang="en-US" dirty="0"/>
              <a:t>Three awards each year in different categories:</a:t>
            </a:r>
          </a:p>
          <a:p>
            <a:pPr lvl="1"/>
            <a:r>
              <a:rPr lang="en-US" dirty="0"/>
              <a:t>Manufacturing</a:t>
            </a:r>
          </a:p>
          <a:p>
            <a:pPr lvl="1"/>
            <a:r>
              <a:rPr lang="en-US" dirty="0"/>
              <a:t>Service</a:t>
            </a:r>
          </a:p>
          <a:p>
            <a:pPr lvl="1"/>
            <a:r>
              <a:rPr lang="en-US" dirty="0"/>
              <a:t>Small business</a:t>
            </a:r>
          </a:p>
          <a:p>
            <a:pPr lvl="1"/>
            <a:r>
              <a:rPr lang="en-US" dirty="0"/>
              <a:t>Education and health care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53</a:t>
            </a:fld>
            <a:endParaRPr lang="en-US"/>
          </a:p>
        </p:txBody>
      </p:sp>
    </p:spTree>
    <p:extLst>
      <p:ext uri="{BB962C8B-B14F-4D97-AF65-F5344CB8AC3E}">
        <p14:creationId xmlns:p14="http://schemas.microsoft.com/office/powerpoint/2010/main" val="36113694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Standards</a:t>
            </a:r>
          </a:p>
        </p:txBody>
      </p:sp>
      <p:sp>
        <p:nvSpPr>
          <p:cNvPr id="3" name="Content Placeholder 2"/>
          <p:cNvSpPr>
            <a:spLocks noGrp="1"/>
          </p:cNvSpPr>
          <p:nvPr>
            <p:ph idx="1"/>
          </p:nvPr>
        </p:nvSpPr>
        <p:spPr/>
        <p:txBody>
          <a:bodyPr/>
          <a:lstStyle/>
          <a:p>
            <a:r>
              <a:rPr lang="en-US" dirty="0"/>
              <a:t>ISO 9000 is a quality system standard that:</a:t>
            </a:r>
          </a:p>
          <a:p>
            <a:pPr lvl="1"/>
            <a:r>
              <a:rPr lang="en-US" dirty="0"/>
              <a:t>Is a three-part, continuous cycle of planning, controlling, and documenting quality in an organization</a:t>
            </a:r>
          </a:p>
          <a:p>
            <a:pPr lvl="1"/>
            <a:r>
              <a:rPr lang="en-US" dirty="0"/>
              <a:t>Provides minimum requirements needed for an organization to meet its quality certification standards</a:t>
            </a:r>
          </a:p>
          <a:p>
            <a:pPr lvl="1"/>
            <a:r>
              <a:rPr lang="en-US" dirty="0"/>
              <a:t>Helps organizations around the world reduce costs and improve customer satisfaction</a:t>
            </a:r>
          </a:p>
          <a:p>
            <a:r>
              <a:rPr lang="en-US" dirty="0"/>
              <a:t>See www.iso.org for more information</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54</a:t>
            </a:fld>
            <a:endParaRPr lang="en-US"/>
          </a:p>
        </p:txBody>
      </p:sp>
    </p:spTree>
    <p:extLst>
      <p:ext uri="{BB962C8B-B14F-4D97-AF65-F5344CB8AC3E}">
        <p14:creationId xmlns:p14="http://schemas.microsoft.com/office/powerpoint/2010/main" val="17225340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Improving Information Technology Project Quality</a:t>
            </a:r>
          </a:p>
        </p:txBody>
      </p:sp>
      <p:sp>
        <p:nvSpPr>
          <p:cNvPr id="3" name="Content Placeholder 2"/>
          <p:cNvSpPr>
            <a:spLocks noGrp="1"/>
          </p:cNvSpPr>
          <p:nvPr>
            <p:ph idx="1"/>
          </p:nvPr>
        </p:nvSpPr>
        <p:spPr/>
        <p:txBody>
          <a:bodyPr/>
          <a:lstStyle/>
          <a:p>
            <a:r>
              <a:rPr lang="en-US" dirty="0"/>
              <a:t>Suggestions for improving quality for IT projects include:</a:t>
            </a:r>
          </a:p>
          <a:p>
            <a:pPr lvl="1"/>
            <a:r>
              <a:rPr lang="en-US" dirty="0"/>
              <a:t>Establish leadership that promotes quality</a:t>
            </a:r>
          </a:p>
          <a:p>
            <a:pPr lvl="1"/>
            <a:r>
              <a:rPr lang="en-US" dirty="0"/>
              <a:t>Understand the cost of quality</a:t>
            </a:r>
          </a:p>
          <a:p>
            <a:pPr lvl="1"/>
            <a:r>
              <a:rPr lang="en-US" dirty="0"/>
              <a:t>Focus on organizational influences and workplace factors that affect quality</a:t>
            </a:r>
          </a:p>
          <a:p>
            <a:pPr lvl="1"/>
            <a:r>
              <a:rPr lang="en-US" dirty="0"/>
              <a:t>Follow maturity models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55</a:t>
            </a:fld>
            <a:endParaRPr lang="en-US"/>
          </a:p>
        </p:txBody>
      </p:sp>
    </p:spTree>
    <p:extLst>
      <p:ext uri="{BB962C8B-B14F-4D97-AF65-F5344CB8AC3E}">
        <p14:creationId xmlns:p14="http://schemas.microsoft.com/office/powerpoint/2010/main" val="29915680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a:t>
            </a:r>
          </a:p>
        </p:txBody>
      </p:sp>
      <p:sp>
        <p:nvSpPr>
          <p:cNvPr id="3" name="Content Placeholder 2"/>
          <p:cNvSpPr>
            <a:spLocks noGrp="1"/>
          </p:cNvSpPr>
          <p:nvPr>
            <p:ph idx="1"/>
          </p:nvPr>
        </p:nvSpPr>
        <p:spPr/>
        <p:txBody>
          <a:bodyPr/>
          <a:lstStyle/>
          <a:p>
            <a:r>
              <a:rPr lang="en-US" dirty="0"/>
              <a:t>As Joseph M. </a:t>
            </a:r>
            <a:r>
              <a:rPr lang="en-US" dirty="0" err="1"/>
              <a:t>Juran</a:t>
            </a:r>
            <a:r>
              <a:rPr lang="en-US" dirty="0"/>
              <a:t> said in 1945, “It is most important that top management be quality-minded. In the absence of sincere manifestation of interest at the top, little will happen below.”*</a:t>
            </a:r>
          </a:p>
          <a:p>
            <a:r>
              <a:rPr lang="en-US" dirty="0"/>
              <a:t>A large percentage of quality problems are associated with management, not technical issues</a:t>
            </a:r>
          </a:p>
          <a:p>
            <a:endParaRPr lang="en-US" dirty="0"/>
          </a:p>
          <a:p>
            <a:pPr marL="0" indent="0">
              <a:buNone/>
            </a:pPr>
            <a:r>
              <a:rPr lang="en-US" sz="1800" i="1" dirty="0"/>
              <a:t>*American Society for Quality (ASQ), (www.asqc.org/about/history/juran.html</a:t>
            </a:r>
            <a:r>
              <a:rPr lang="en-US" sz="1800" i="1" dirty="0" smtClean="0"/>
              <a:t>)</a:t>
            </a:r>
            <a:endParaRPr lang="en-US" sz="1800" i="1"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56</a:t>
            </a:fld>
            <a:endParaRPr lang="en-US"/>
          </a:p>
        </p:txBody>
      </p:sp>
    </p:spTree>
    <p:extLst>
      <p:ext uri="{BB962C8B-B14F-4D97-AF65-F5344CB8AC3E}">
        <p14:creationId xmlns:p14="http://schemas.microsoft.com/office/powerpoint/2010/main" val="1928459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 of Quality</a:t>
            </a:r>
          </a:p>
        </p:txBody>
      </p:sp>
      <p:sp>
        <p:nvSpPr>
          <p:cNvPr id="3" name="Content Placeholder 2"/>
          <p:cNvSpPr>
            <a:spLocks noGrp="1"/>
          </p:cNvSpPr>
          <p:nvPr>
            <p:ph idx="1"/>
          </p:nvPr>
        </p:nvSpPr>
        <p:spPr/>
        <p:txBody>
          <a:bodyPr>
            <a:normAutofit/>
          </a:bodyPr>
          <a:lstStyle/>
          <a:p>
            <a:r>
              <a:rPr lang="en-US" dirty="0"/>
              <a:t>The cost of quality is the cost of conformance plus the cost of nonconformance</a:t>
            </a:r>
          </a:p>
          <a:p>
            <a:pPr lvl="1"/>
            <a:r>
              <a:rPr lang="en-US" dirty="0"/>
              <a:t>Conformance means delivering products that meet requirements and fitness for use</a:t>
            </a:r>
          </a:p>
          <a:p>
            <a:pPr lvl="1"/>
            <a:r>
              <a:rPr lang="en-US" dirty="0"/>
              <a:t>Cost of nonconformance means taking responsibility for failures or not meeting quality expectations</a:t>
            </a:r>
          </a:p>
          <a:p>
            <a:r>
              <a:rPr lang="en-US" dirty="0"/>
              <a:t>A study reported that software bugs cost the U.S. economy $59.6 billion each year and that one third of the bugs could be eliminated by an improved testing infrastructure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57</a:t>
            </a:fld>
            <a:endParaRPr lang="en-US"/>
          </a:p>
        </p:txBody>
      </p:sp>
    </p:spTree>
    <p:extLst>
      <p:ext uri="{BB962C8B-B14F-4D97-AF65-F5344CB8AC3E}">
        <p14:creationId xmlns:p14="http://schemas.microsoft.com/office/powerpoint/2010/main" val="14233091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Five Cost Categories Related to Quality</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solidFill>
                  <a:srgbClr val="C00000"/>
                </a:solidFill>
              </a:rPr>
              <a:t>Prevention cost</a:t>
            </a:r>
            <a:r>
              <a:rPr lang="en-US" dirty="0"/>
              <a:t>: cost of planning and executing a project so it is error-free or within an acceptable error range</a:t>
            </a:r>
          </a:p>
          <a:p>
            <a:pPr marL="514350" indent="-514350">
              <a:buFont typeface="+mj-lt"/>
              <a:buAutoNum type="arabicPeriod"/>
            </a:pPr>
            <a:r>
              <a:rPr lang="en-US" dirty="0">
                <a:solidFill>
                  <a:srgbClr val="C00000"/>
                </a:solidFill>
              </a:rPr>
              <a:t>Appraisal cost</a:t>
            </a:r>
            <a:r>
              <a:rPr lang="en-US" dirty="0"/>
              <a:t>: cost of evaluating processes and their outputs to ensure quality</a:t>
            </a:r>
          </a:p>
          <a:p>
            <a:pPr marL="514350" indent="-514350">
              <a:buFont typeface="+mj-lt"/>
              <a:buAutoNum type="arabicPeriod"/>
            </a:pPr>
            <a:r>
              <a:rPr lang="en-US" dirty="0">
                <a:solidFill>
                  <a:srgbClr val="C00000"/>
                </a:solidFill>
              </a:rPr>
              <a:t>Internal failure cost</a:t>
            </a:r>
            <a:r>
              <a:rPr lang="en-US" dirty="0"/>
              <a:t>: cost incurred to correct an identified defect before the customer receives the product</a:t>
            </a:r>
          </a:p>
          <a:p>
            <a:pPr marL="514350" indent="-514350">
              <a:buFont typeface="+mj-lt"/>
              <a:buAutoNum type="arabicPeriod"/>
            </a:pPr>
            <a:r>
              <a:rPr lang="en-US" dirty="0">
                <a:solidFill>
                  <a:srgbClr val="C00000"/>
                </a:solidFill>
              </a:rPr>
              <a:t>External failure cost</a:t>
            </a:r>
            <a:r>
              <a:rPr lang="en-US" dirty="0"/>
              <a:t>: cost that relates to all errors not detected and corrected before delivery to the customer</a:t>
            </a:r>
          </a:p>
          <a:p>
            <a:pPr marL="514350" indent="-514350">
              <a:buFont typeface="+mj-lt"/>
              <a:buAutoNum type="arabicPeriod"/>
            </a:pPr>
            <a:r>
              <a:rPr lang="en-US" dirty="0">
                <a:solidFill>
                  <a:srgbClr val="C00000"/>
                </a:solidFill>
              </a:rPr>
              <a:t>Measurement and test equipment costs</a:t>
            </a:r>
            <a:r>
              <a:rPr lang="en-US" dirty="0"/>
              <a:t>: capital cost of equipment used to perform prevention and appraisal activities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58</a:t>
            </a:fld>
            <a:endParaRPr lang="en-US"/>
          </a:p>
        </p:txBody>
      </p:sp>
    </p:spTree>
    <p:extLst>
      <p:ext uri="{BB962C8B-B14F-4D97-AF65-F5344CB8AC3E}">
        <p14:creationId xmlns:p14="http://schemas.microsoft.com/office/powerpoint/2010/main" val="11897814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Snapshot</a:t>
            </a:r>
          </a:p>
        </p:txBody>
      </p:sp>
      <p:sp>
        <p:nvSpPr>
          <p:cNvPr id="3" name="Content Placeholder 2"/>
          <p:cNvSpPr>
            <a:spLocks noGrp="1"/>
          </p:cNvSpPr>
          <p:nvPr>
            <p:ph idx="1"/>
          </p:nvPr>
        </p:nvSpPr>
        <p:spPr/>
        <p:txBody>
          <a:bodyPr/>
          <a:lstStyle/>
          <a:p>
            <a:r>
              <a:rPr lang="en-US" dirty="0"/>
              <a:t>A 2007 study by Nucleus Research Inc. estimated that spam management costs U.S. businesses more than $71 billion annually in lost productivity or $712 per employee</a:t>
            </a:r>
          </a:p>
          <a:p>
            <a:r>
              <a:rPr lang="en-US" dirty="0"/>
              <a:t>One e-mail security firm estimated that spam accounts for 95 percent of total e-mail volume worldwide</a:t>
            </a:r>
          </a:p>
          <a:p>
            <a:r>
              <a:rPr lang="en-US" dirty="0"/>
              <a:t>In 2008, Reuters reported that spyware and phishing cost consumers $7.1 billion in 2007, up from $2 billion the previous year</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59</a:t>
            </a:fld>
            <a:endParaRPr lang="en-US"/>
          </a:p>
        </p:txBody>
      </p:sp>
    </p:spTree>
    <p:extLst>
      <p:ext uri="{BB962C8B-B14F-4D97-AF65-F5344CB8AC3E}">
        <p14:creationId xmlns:p14="http://schemas.microsoft.com/office/powerpoint/2010/main" val="2921111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of Project Quality Management</a:t>
            </a:r>
          </a:p>
        </p:txBody>
      </p:sp>
      <p:sp>
        <p:nvSpPr>
          <p:cNvPr id="3" name="Content Placeholder 2"/>
          <p:cNvSpPr>
            <a:spLocks noGrp="1"/>
          </p:cNvSpPr>
          <p:nvPr>
            <p:ph idx="1"/>
          </p:nvPr>
        </p:nvSpPr>
        <p:spPr/>
        <p:txBody>
          <a:bodyPr/>
          <a:lstStyle/>
          <a:p>
            <a:r>
              <a:rPr lang="en-US" dirty="0"/>
              <a:t>Many </a:t>
            </a:r>
            <a:r>
              <a:rPr lang="en-US" dirty="0">
                <a:solidFill>
                  <a:srgbClr val="C00000"/>
                </a:solidFill>
              </a:rPr>
              <a:t>people joke about the poor quality of IT products </a:t>
            </a:r>
            <a:r>
              <a:rPr lang="en-US" dirty="0"/>
              <a:t>(see cars and computers joke on pages 292-293)</a:t>
            </a:r>
          </a:p>
          <a:p>
            <a:r>
              <a:rPr lang="en-US" dirty="0">
                <a:solidFill>
                  <a:srgbClr val="C00000"/>
                </a:solidFill>
              </a:rPr>
              <a:t>People seem to accept systems being down occasionally </a:t>
            </a:r>
            <a:r>
              <a:rPr lang="en-US" dirty="0"/>
              <a:t>or needing to reboot their PCs</a:t>
            </a:r>
          </a:p>
          <a:p>
            <a:r>
              <a:rPr lang="en-US" dirty="0"/>
              <a:t>But quality is very important in many IT projects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a:t>
            </a:fld>
            <a:endParaRPr lang="en-US"/>
          </a:p>
        </p:txBody>
      </p:sp>
    </p:spTree>
    <p:extLst>
      <p:ext uri="{BB962C8B-B14F-4D97-AF65-F5344CB8AC3E}">
        <p14:creationId xmlns:p14="http://schemas.microsoft.com/office/powerpoint/2010/main" val="21395318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Organizational Influences, Workplace Factors, and Quality</a:t>
            </a:r>
          </a:p>
        </p:txBody>
      </p:sp>
      <p:sp>
        <p:nvSpPr>
          <p:cNvPr id="3" name="Content Placeholder 2"/>
          <p:cNvSpPr>
            <a:spLocks noGrp="1"/>
          </p:cNvSpPr>
          <p:nvPr>
            <p:ph idx="1"/>
          </p:nvPr>
        </p:nvSpPr>
        <p:spPr/>
        <p:txBody>
          <a:bodyPr>
            <a:normAutofit fontScale="92500"/>
          </a:bodyPr>
          <a:lstStyle/>
          <a:p>
            <a:r>
              <a:rPr lang="en-US" dirty="0"/>
              <a:t>Study by DeMarco and Lister showed that organizational issues had a much greater influence on programmer productivity than the technical environment or programming languages</a:t>
            </a:r>
          </a:p>
          <a:p>
            <a:r>
              <a:rPr lang="en-US" dirty="0"/>
              <a:t>Programmer productivity varied by a factor of one to ten across organizations, but only by 21 percent within the same organization</a:t>
            </a:r>
          </a:p>
          <a:p>
            <a:r>
              <a:rPr lang="en-US" dirty="0"/>
              <a:t>Study found no correlation between productivity and programming language, years of experience, or salary</a:t>
            </a:r>
          </a:p>
          <a:p>
            <a:r>
              <a:rPr lang="en-US" dirty="0"/>
              <a:t>A dedicated workspace and a quiet work environment were key factors to improving programmer productivity</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60</a:t>
            </a:fld>
            <a:endParaRPr lang="en-US"/>
          </a:p>
        </p:txBody>
      </p:sp>
    </p:spTree>
    <p:extLst>
      <p:ext uri="{BB962C8B-B14F-4D97-AF65-F5344CB8AC3E}">
        <p14:creationId xmlns:p14="http://schemas.microsoft.com/office/powerpoint/2010/main" val="24078770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Expectations and Cultural Differences in Quality</a:t>
            </a:r>
          </a:p>
        </p:txBody>
      </p:sp>
      <p:sp>
        <p:nvSpPr>
          <p:cNvPr id="3" name="Content Placeholder 2"/>
          <p:cNvSpPr>
            <a:spLocks noGrp="1"/>
          </p:cNvSpPr>
          <p:nvPr>
            <p:ph idx="1"/>
          </p:nvPr>
        </p:nvSpPr>
        <p:spPr/>
        <p:txBody>
          <a:bodyPr/>
          <a:lstStyle/>
          <a:p>
            <a:r>
              <a:rPr lang="en-US" dirty="0"/>
              <a:t>Project managers must understand and manage stakeholder expectations</a:t>
            </a:r>
          </a:p>
          <a:p>
            <a:r>
              <a:rPr lang="en-US" dirty="0"/>
              <a:t>Expectations also vary by:</a:t>
            </a:r>
          </a:p>
          <a:p>
            <a:pPr lvl="1"/>
            <a:r>
              <a:rPr lang="en-US" dirty="0"/>
              <a:t>Organization’s culture</a:t>
            </a:r>
          </a:p>
          <a:p>
            <a:pPr lvl="1"/>
            <a:r>
              <a:rPr lang="en-US" dirty="0"/>
              <a:t>Geographic regions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61</a:t>
            </a:fld>
            <a:endParaRPr lang="en-US"/>
          </a:p>
        </p:txBody>
      </p:sp>
    </p:spTree>
    <p:extLst>
      <p:ext uri="{BB962C8B-B14F-4D97-AF65-F5344CB8AC3E}">
        <p14:creationId xmlns:p14="http://schemas.microsoft.com/office/powerpoint/2010/main" val="38845824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Maturity Models</a:t>
            </a:r>
          </a:p>
        </p:txBody>
      </p:sp>
      <p:sp>
        <p:nvSpPr>
          <p:cNvPr id="3" name="Content Placeholder 2"/>
          <p:cNvSpPr>
            <a:spLocks noGrp="1"/>
          </p:cNvSpPr>
          <p:nvPr>
            <p:ph idx="1"/>
          </p:nvPr>
        </p:nvSpPr>
        <p:spPr/>
        <p:txBody>
          <a:bodyPr/>
          <a:lstStyle/>
          <a:p>
            <a:r>
              <a:rPr lang="en-US" dirty="0">
                <a:solidFill>
                  <a:srgbClr val="C00000"/>
                </a:solidFill>
              </a:rPr>
              <a:t>Maturity models </a:t>
            </a:r>
            <a:r>
              <a:rPr lang="en-US" dirty="0"/>
              <a:t>are </a:t>
            </a:r>
            <a:r>
              <a:rPr lang="en-US" dirty="0">
                <a:solidFill>
                  <a:srgbClr val="0070C0"/>
                </a:solidFill>
              </a:rPr>
              <a:t>frameworks for helping organizations improve their processes and systems</a:t>
            </a:r>
          </a:p>
          <a:p>
            <a:pPr lvl="1"/>
            <a:r>
              <a:rPr lang="en-US" dirty="0"/>
              <a:t>The Software Quality Function Deployment Model focuses on defining user requirements and planning software projects</a:t>
            </a:r>
          </a:p>
          <a:p>
            <a:pPr lvl="1"/>
            <a:r>
              <a:rPr lang="en-US" dirty="0"/>
              <a:t>The Software Engineering Institute’s Capability Maturity Model Integration is a process improvement approach that provides organizations with the essential elements of effective processes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62</a:t>
            </a:fld>
            <a:endParaRPr lang="en-US"/>
          </a:p>
        </p:txBody>
      </p:sp>
    </p:spTree>
    <p:extLst>
      <p:ext uri="{BB962C8B-B14F-4D97-AF65-F5344CB8AC3E}">
        <p14:creationId xmlns:p14="http://schemas.microsoft.com/office/powerpoint/2010/main" val="21865283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CMMI Levels</a:t>
            </a:r>
          </a:p>
        </p:txBody>
      </p:sp>
      <p:sp>
        <p:nvSpPr>
          <p:cNvPr id="3" name="Content Placeholder 2"/>
          <p:cNvSpPr>
            <a:spLocks noGrp="1"/>
          </p:cNvSpPr>
          <p:nvPr>
            <p:ph idx="1"/>
          </p:nvPr>
        </p:nvSpPr>
        <p:spPr/>
        <p:txBody>
          <a:bodyPr/>
          <a:lstStyle/>
          <a:p>
            <a:r>
              <a:rPr lang="en-US" dirty="0"/>
              <a:t>CMMI levels, from lowest to highest, are:</a:t>
            </a:r>
          </a:p>
          <a:p>
            <a:pPr marL="914400" lvl="1" indent="-457200">
              <a:buFont typeface="+mj-lt"/>
              <a:buAutoNum type="arabicPeriod"/>
            </a:pPr>
            <a:r>
              <a:rPr lang="en-US" dirty="0"/>
              <a:t>Incomplete</a:t>
            </a:r>
          </a:p>
          <a:p>
            <a:pPr marL="914400" lvl="1" indent="-457200">
              <a:buFont typeface="+mj-lt"/>
              <a:buAutoNum type="arabicPeriod"/>
            </a:pPr>
            <a:r>
              <a:rPr lang="en-US" dirty="0"/>
              <a:t>Performed</a:t>
            </a:r>
          </a:p>
          <a:p>
            <a:pPr marL="914400" lvl="1" indent="-457200">
              <a:buFont typeface="+mj-lt"/>
              <a:buAutoNum type="arabicPeriod"/>
            </a:pPr>
            <a:r>
              <a:rPr lang="en-US" dirty="0"/>
              <a:t>Managed</a:t>
            </a:r>
          </a:p>
          <a:p>
            <a:pPr marL="914400" lvl="1" indent="-457200">
              <a:buFont typeface="+mj-lt"/>
              <a:buAutoNum type="arabicPeriod"/>
            </a:pPr>
            <a:r>
              <a:rPr lang="en-US" dirty="0" smtClean="0"/>
              <a:t>Quantitatively </a:t>
            </a:r>
            <a:r>
              <a:rPr lang="en-US" dirty="0"/>
              <a:t>Managed</a:t>
            </a:r>
          </a:p>
          <a:p>
            <a:pPr marL="914400" lvl="1" indent="-457200">
              <a:buFont typeface="+mj-lt"/>
              <a:buAutoNum type="arabicPeriod"/>
            </a:pPr>
            <a:r>
              <a:rPr lang="en-US" dirty="0"/>
              <a:t>Optimizing</a:t>
            </a:r>
          </a:p>
          <a:p>
            <a:r>
              <a:rPr lang="en-US" dirty="0"/>
              <a:t>Companies may not get to bid on government projects unless they have a CMMI Level 3</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63</a:t>
            </a:fld>
            <a:endParaRPr lang="en-US"/>
          </a:p>
        </p:txBody>
      </p:sp>
    </p:spTree>
    <p:extLst>
      <p:ext uri="{BB962C8B-B14F-4D97-AF65-F5344CB8AC3E}">
        <p14:creationId xmlns:p14="http://schemas.microsoft.com/office/powerpoint/2010/main" val="5309137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PMI’s Maturity Model</a:t>
            </a:r>
          </a:p>
        </p:txBody>
      </p:sp>
      <p:sp>
        <p:nvSpPr>
          <p:cNvPr id="3" name="Content Placeholder 2"/>
          <p:cNvSpPr>
            <a:spLocks noGrp="1"/>
          </p:cNvSpPr>
          <p:nvPr>
            <p:ph idx="1"/>
          </p:nvPr>
        </p:nvSpPr>
        <p:spPr/>
        <p:txBody>
          <a:bodyPr>
            <a:normAutofit lnSpcReduction="10000"/>
          </a:bodyPr>
          <a:lstStyle/>
          <a:p>
            <a:r>
              <a:rPr lang="en-US" dirty="0"/>
              <a:t>PMI released the </a:t>
            </a:r>
            <a:r>
              <a:rPr lang="en-US" dirty="0">
                <a:solidFill>
                  <a:srgbClr val="C00000"/>
                </a:solidFill>
              </a:rPr>
              <a:t>Organizational Project Management Maturity Model (OPM3) </a:t>
            </a:r>
            <a:r>
              <a:rPr lang="en-US" dirty="0"/>
              <a:t>in December 2003</a:t>
            </a:r>
          </a:p>
          <a:p>
            <a:r>
              <a:rPr lang="en-US" dirty="0"/>
              <a:t>Model is based on </a:t>
            </a:r>
            <a:r>
              <a:rPr lang="en-US" dirty="0">
                <a:solidFill>
                  <a:srgbClr val="C00000"/>
                </a:solidFill>
              </a:rPr>
              <a:t>market research surveys sent to more than 30,000 project management professional</a:t>
            </a:r>
            <a:r>
              <a:rPr lang="en-US" dirty="0"/>
              <a:t>s and incorporates </a:t>
            </a:r>
            <a:r>
              <a:rPr lang="en-US" dirty="0">
                <a:solidFill>
                  <a:srgbClr val="C00000"/>
                </a:solidFill>
              </a:rPr>
              <a:t>180 best practices </a:t>
            </a:r>
            <a:r>
              <a:rPr lang="en-US" dirty="0"/>
              <a:t>and more than 2,400 capabilities, outcomes, and key performance indicators</a:t>
            </a:r>
          </a:p>
          <a:p>
            <a:r>
              <a:rPr lang="en-US" dirty="0"/>
              <a:t>Addresses standards for excellence in project, program, and portfolio management best practices and explains the capabilities necessary to achieve those best practices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64</a:t>
            </a:fld>
            <a:endParaRPr lang="en-US"/>
          </a:p>
        </p:txBody>
      </p:sp>
    </p:spTree>
    <p:extLst>
      <p:ext uri="{BB962C8B-B14F-4D97-AF65-F5344CB8AC3E}">
        <p14:creationId xmlns:p14="http://schemas.microsoft.com/office/powerpoint/2010/main" val="9582315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a:t>
            </a:r>
          </a:p>
        </p:txBody>
      </p:sp>
      <p:sp>
        <p:nvSpPr>
          <p:cNvPr id="3" name="Content Placeholder 2"/>
          <p:cNvSpPr>
            <a:spLocks noGrp="1"/>
          </p:cNvSpPr>
          <p:nvPr>
            <p:ph idx="1"/>
          </p:nvPr>
        </p:nvSpPr>
        <p:spPr/>
        <p:txBody>
          <a:bodyPr>
            <a:normAutofit/>
          </a:bodyPr>
          <a:lstStyle/>
          <a:p>
            <a:r>
              <a:rPr lang="en-US" dirty="0">
                <a:solidFill>
                  <a:srgbClr val="C00000"/>
                </a:solidFill>
              </a:rPr>
              <a:t>OPM3</a:t>
            </a:r>
            <a:r>
              <a:rPr lang="en-US" dirty="0"/>
              <a:t> provides the following example to illustrate a best practice, capability, outcome, and key performance indicator:</a:t>
            </a:r>
          </a:p>
          <a:p>
            <a:pPr marL="914400" lvl="1" indent="-457200">
              <a:buFont typeface="+mj-lt"/>
              <a:buAutoNum type="arabicPeriod"/>
            </a:pPr>
            <a:r>
              <a:rPr lang="en-US" dirty="0">
                <a:solidFill>
                  <a:srgbClr val="C00000"/>
                </a:solidFill>
              </a:rPr>
              <a:t>Best practice</a:t>
            </a:r>
            <a:r>
              <a:rPr lang="en-US" dirty="0"/>
              <a:t>: establish internal project management communities</a:t>
            </a:r>
          </a:p>
          <a:p>
            <a:pPr marL="914400" lvl="1" indent="-457200">
              <a:buFont typeface="+mj-lt"/>
              <a:buAutoNum type="arabicPeriod"/>
            </a:pPr>
            <a:r>
              <a:rPr lang="en-US" dirty="0">
                <a:solidFill>
                  <a:srgbClr val="C00000"/>
                </a:solidFill>
              </a:rPr>
              <a:t>Capability</a:t>
            </a:r>
            <a:r>
              <a:rPr lang="en-US" dirty="0"/>
              <a:t>: facilitate project management activities</a:t>
            </a:r>
          </a:p>
          <a:p>
            <a:pPr marL="914400" lvl="1" indent="-457200">
              <a:buFont typeface="+mj-lt"/>
              <a:buAutoNum type="arabicPeriod"/>
            </a:pPr>
            <a:r>
              <a:rPr lang="en-US" dirty="0">
                <a:solidFill>
                  <a:srgbClr val="C00000"/>
                </a:solidFill>
              </a:rPr>
              <a:t>Outcome</a:t>
            </a:r>
            <a:r>
              <a:rPr lang="en-US" dirty="0"/>
              <a:t>: local initiatives, meaning the organization develops pockets of consensus around areas of special interest</a:t>
            </a:r>
          </a:p>
          <a:p>
            <a:pPr marL="914400" lvl="1" indent="-457200">
              <a:buFont typeface="+mj-lt"/>
              <a:buAutoNum type="arabicPeriod"/>
            </a:pPr>
            <a:r>
              <a:rPr lang="en-US" dirty="0">
                <a:solidFill>
                  <a:srgbClr val="C00000"/>
                </a:solidFill>
              </a:rPr>
              <a:t>Key performance indicator</a:t>
            </a:r>
            <a:r>
              <a:rPr lang="en-US" dirty="0"/>
              <a:t>: community addresses local issues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65</a:t>
            </a:fld>
            <a:endParaRPr lang="en-US"/>
          </a:p>
        </p:txBody>
      </p:sp>
    </p:spTree>
    <p:extLst>
      <p:ext uri="{BB962C8B-B14F-4D97-AF65-F5344CB8AC3E}">
        <p14:creationId xmlns:p14="http://schemas.microsoft.com/office/powerpoint/2010/main" val="36791677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Software to Assist in Project Quality Management</a:t>
            </a:r>
          </a:p>
        </p:txBody>
      </p:sp>
      <p:sp>
        <p:nvSpPr>
          <p:cNvPr id="3" name="Content Placeholder 2"/>
          <p:cNvSpPr>
            <a:spLocks noGrp="1"/>
          </p:cNvSpPr>
          <p:nvPr>
            <p:ph idx="1"/>
          </p:nvPr>
        </p:nvSpPr>
        <p:spPr/>
        <p:txBody>
          <a:bodyPr/>
          <a:lstStyle/>
          <a:p>
            <a:r>
              <a:rPr lang="en-US" dirty="0"/>
              <a:t>Spreadsheet and charting software helps create Pareto diagrams, fishbone diagrams, and so on</a:t>
            </a:r>
          </a:p>
          <a:p>
            <a:r>
              <a:rPr lang="en-US" dirty="0"/>
              <a:t>Statistical software packages help perform statistical analysis</a:t>
            </a:r>
          </a:p>
          <a:p>
            <a:r>
              <a:rPr lang="en-US" dirty="0"/>
              <a:t>Specialized software products help manage Six Sigma projects or create quality control charts</a:t>
            </a:r>
          </a:p>
          <a:p>
            <a:r>
              <a:rPr lang="en-US" dirty="0"/>
              <a:t>Project management software helps create Gantt charts and other tools to help plan and track work related to quality management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66</a:t>
            </a:fld>
            <a:endParaRPr lang="en-US"/>
          </a:p>
        </p:txBody>
      </p:sp>
    </p:spTree>
    <p:extLst>
      <p:ext uri="{BB962C8B-B14F-4D97-AF65-F5344CB8AC3E}">
        <p14:creationId xmlns:p14="http://schemas.microsoft.com/office/powerpoint/2010/main" val="24006609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sz="3200" dirty="0">
                <a:solidFill>
                  <a:srgbClr val="C00000"/>
                </a:solidFill>
              </a:rPr>
              <a:t>Project quality management ensures </a:t>
            </a:r>
            <a:r>
              <a:rPr lang="en-US" sz="3200" dirty="0"/>
              <a:t>that the </a:t>
            </a:r>
            <a:r>
              <a:rPr lang="en-US" sz="3200" dirty="0">
                <a:solidFill>
                  <a:srgbClr val="0070C0"/>
                </a:solidFill>
              </a:rPr>
              <a:t>project will satisfy the needs </a:t>
            </a:r>
            <a:r>
              <a:rPr lang="en-US" sz="3200" dirty="0"/>
              <a:t>for which it was undertaken</a:t>
            </a:r>
          </a:p>
          <a:p>
            <a:r>
              <a:rPr lang="en-US" sz="3200" dirty="0"/>
              <a:t>Main processes include:</a:t>
            </a:r>
          </a:p>
          <a:p>
            <a:pPr marL="971550" lvl="1" indent="-514350">
              <a:buFont typeface="+mj-lt"/>
              <a:buAutoNum type="arabicPeriod"/>
            </a:pPr>
            <a:r>
              <a:rPr lang="en-US" sz="2800" dirty="0"/>
              <a:t>Plan quality</a:t>
            </a:r>
          </a:p>
          <a:p>
            <a:pPr marL="971550" lvl="1" indent="-514350">
              <a:buFont typeface="+mj-lt"/>
              <a:buAutoNum type="arabicPeriod"/>
            </a:pPr>
            <a:r>
              <a:rPr lang="en-US" sz="2800" dirty="0"/>
              <a:t>Perform quality assurance</a:t>
            </a:r>
          </a:p>
          <a:p>
            <a:pPr marL="971550" lvl="1" indent="-514350">
              <a:buFont typeface="+mj-lt"/>
              <a:buAutoNum type="arabicPeriod"/>
            </a:pPr>
            <a:r>
              <a:rPr lang="en-US" sz="2800" dirty="0"/>
              <a:t>Perform quality control</a:t>
            </a:r>
          </a:p>
        </p:txBody>
      </p:sp>
      <p:sp>
        <p:nvSpPr>
          <p:cNvPr id="4" name="Slide Number Placeholder 3"/>
          <p:cNvSpPr>
            <a:spLocks noGrp="1"/>
          </p:cNvSpPr>
          <p:nvPr>
            <p:ph type="sldNum" sz="quarter" idx="12"/>
          </p:nvPr>
        </p:nvSpPr>
        <p:spPr/>
        <p:txBody>
          <a:bodyPr/>
          <a:lstStyle/>
          <a:p>
            <a:fld id="{C546E0E4-908A-4724-B308-E4F6AE4FA0DD}" type="slidenum">
              <a:rPr lang="en-US" smtClean="0"/>
              <a:pPr/>
              <a:t>67</a:t>
            </a:fld>
            <a:endParaRPr lang="en-US"/>
          </a:p>
        </p:txBody>
      </p:sp>
    </p:spTree>
    <p:extLst>
      <p:ext uri="{BB962C8B-B14F-4D97-AF65-F5344CB8AC3E}">
        <p14:creationId xmlns:p14="http://schemas.microsoft.com/office/powerpoint/2010/main" val="18092473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Kathy </a:t>
            </a:r>
            <a:r>
              <a:rPr lang="en-US" dirty="0" err="1" smtClean="0"/>
              <a:t>Schwalbe</a:t>
            </a:r>
            <a:r>
              <a:rPr lang="en-US" dirty="0" smtClean="0"/>
              <a:t>, </a:t>
            </a:r>
            <a:r>
              <a:rPr lang="en-US" dirty="0" smtClean="0">
                <a:solidFill>
                  <a:srgbClr val="C00000"/>
                </a:solidFill>
              </a:rPr>
              <a:t>Managing Information Technology Projects 6</a:t>
            </a:r>
            <a:r>
              <a:rPr lang="en-US" baseline="30000" dirty="0" smtClean="0">
                <a:solidFill>
                  <a:srgbClr val="C00000"/>
                </a:solidFill>
              </a:rPr>
              <a:t>th</a:t>
            </a:r>
            <a:r>
              <a:rPr lang="en-US" dirty="0" smtClean="0">
                <a:solidFill>
                  <a:srgbClr val="C00000"/>
                </a:solidFill>
              </a:rPr>
              <a:t> Edition</a:t>
            </a:r>
            <a:r>
              <a:rPr lang="en-US" dirty="0" smtClean="0"/>
              <a:t>, </a:t>
            </a:r>
            <a:r>
              <a:rPr lang="en-US" i="1" dirty="0" smtClean="0"/>
              <a:t>Course Technology, </a:t>
            </a:r>
            <a:r>
              <a:rPr lang="en-US" i="1" dirty="0" err="1" smtClean="0"/>
              <a:t>Cengage</a:t>
            </a:r>
            <a:r>
              <a:rPr lang="en-US" i="1" dirty="0" smtClean="0"/>
              <a:t> Learning</a:t>
            </a:r>
            <a:r>
              <a:rPr lang="en-US" dirty="0" smtClean="0"/>
              <a:t>, 2010</a:t>
            </a:r>
          </a:p>
          <a:p>
            <a:pPr marL="514350" indent="-514350">
              <a:buFont typeface="+mj-lt"/>
              <a:buAutoNum type="arabicPeriod"/>
            </a:pPr>
            <a:r>
              <a:rPr lang="en-US" dirty="0" smtClean="0"/>
              <a:t>A Guide to the Project Management Body of Knowledge: </a:t>
            </a:r>
            <a:r>
              <a:rPr lang="en-US" dirty="0" smtClean="0">
                <a:solidFill>
                  <a:srgbClr val="C00000"/>
                </a:solidFill>
              </a:rPr>
              <a:t>PMBOK Guide 4</a:t>
            </a:r>
            <a:r>
              <a:rPr lang="en-US" baseline="30000" dirty="0" smtClean="0">
                <a:solidFill>
                  <a:srgbClr val="C00000"/>
                </a:solidFill>
              </a:rPr>
              <a:t>th</a:t>
            </a:r>
            <a:r>
              <a:rPr lang="en-US" dirty="0" smtClean="0">
                <a:solidFill>
                  <a:srgbClr val="C00000"/>
                </a:solidFill>
              </a:rPr>
              <a:t> Edition</a:t>
            </a:r>
            <a:r>
              <a:rPr lang="en-US" dirty="0" smtClean="0"/>
              <a:t>, </a:t>
            </a:r>
            <a:r>
              <a:rPr lang="en-US" i="1" dirty="0" smtClean="0"/>
              <a:t>Project Management Institute</a:t>
            </a:r>
            <a:r>
              <a:rPr lang="en-US" dirty="0" smtClean="0"/>
              <a:t>, 2008</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68</a:t>
            </a:fld>
            <a:endParaRPr lang="en-US"/>
          </a:p>
        </p:txBody>
      </p:sp>
    </p:spTree>
    <p:extLst>
      <p:ext uri="{BB962C8B-B14F-4D97-AF65-F5344CB8AC3E}">
        <p14:creationId xmlns:p14="http://schemas.microsoft.com/office/powerpoint/2010/main" val="1333235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Wrong?</a:t>
            </a:r>
          </a:p>
        </p:txBody>
      </p:sp>
      <p:sp>
        <p:nvSpPr>
          <p:cNvPr id="3" name="Content Placeholder 2"/>
          <p:cNvSpPr>
            <a:spLocks noGrp="1"/>
          </p:cNvSpPr>
          <p:nvPr>
            <p:ph idx="1"/>
          </p:nvPr>
        </p:nvSpPr>
        <p:spPr/>
        <p:txBody>
          <a:bodyPr>
            <a:normAutofit lnSpcReduction="10000"/>
          </a:bodyPr>
          <a:lstStyle/>
          <a:p>
            <a:r>
              <a:rPr lang="en-US" dirty="0"/>
              <a:t>In 1986, </a:t>
            </a:r>
            <a:r>
              <a:rPr lang="en-US" dirty="0">
                <a:solidFill>
                  <a:srgbClr val="C00000"/>
                </a:solidFill>
              </a:rPr>
              <a:t>two hospital patients died </a:t>
            </a:r>
            <a:r>
              <a:rPr lang="en-US" dirty="0"/>
              <a:t>after receiving fatal doses of radiation from a </a:t>
            </a:r>
            <a:r>
              <a:rPr lang="en-US" dirty="0" err="1"/>
              <a:t>Therac</a:t>
            </a:r>
            <a:r>
              <a:rPr lang="en-US" dirty="0"/>
              <a:t> 25 machine after a </a:t>
            </a:r>
            <a:r>
              <a:rPr lang="en-US" dirty="0">
                <a:solidFill>
                  <a:srgbClr val="C00000"/>
                </a:solidFill>
              </a:rPr>
              <a:t>software problem caused the machine to ignore calibration data</a:t>
            </a:r>
          </a:p>
          <a:p>
            <a:r>
              <a:rPr lang="en-US" dirty="0"/>
              <a:t>In one of the biggest software errors in banking history, </a:t>
            </a:r>
            <a:r>
              <a:rPr lang="en-US" dirty="0">
                <a:solidFill>
                  <a:srgbClr val="C00000"/>
                </a:solidFill>
              </a:rPr>
              <a:t>Chemical Bank mistakenly deducted about $15 million from more than 100,000 customer accounts</a:t>
            </a:r>
          </a:p>
          <a:p>
            <a:r>
              <a:rPr lang="en-US" dirty="0"/>
              <a:t>In August 2008, the Privacy Rights Clearinghouse stated that more than 236 million data records of U.S. residents have been exposed due to security breaches since January 2005</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7</a:t>
            </a:fld>
            <a:endParaRPr lang="en-US"/>
          </a:p>
        </p:txBody>
      </p:sp>
    </p:spTree>
    <p:extLst>
      <p:ext uri="{BB962C8B-B14F-4D97-AF65-F5344CB8AC3E}">
        <p14:creationId xmlns:p14="http://schemas.microsoft.com/office/powerpoint/2010/main" val="3440248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Project Quality?</a:t>
            </a:r>
          </a:p>
        </p:txBody>
      </p:sp>
      <p:sp>
        <p:nvSpPr>
          <p:cNvPr id="3" name="Content Placeholder 2"/>
          <p:cNvSpPr>
            <a:spLocks noGrp="1"/>
          </p:cNvSpPr>
          <p:nvPr>
            <p:ph idx="1"/>
          </p:nvPr>
        </p:nvSpPr>
        <p:spPr/>
        <p:txBody>
          <a:bodyPr/>
          <a:lstStyle/>
          <a:p>
            <a:r>
              <a:rPr lang="en-US" dirty="0"/>
              <a:t>The International Organization for Standardization (ISO) defines </a:t>
            </a:r>
            <a:r>
              <a:rPr lang="en-US" dirty="0">
                <a:solidFill>
                  <a:srgbClr val="C00000"/>
                </a:solidFill>
              </a:rPr>
              <a:t>quality</a:t>
            </a:r>
            <a:r>
              <a:rPr lang="en-US" dirty="0"/>
              <a:t> as “</a:t>
            </a:r>
            <a:r>
              <a:rPr lang="en-US" dirty="0">
                <a:solidFill>
                  <a:srgbClr val="0070C0"/>
                </a:solidFill>
              </a:rPr>
              <a:t>the degree to which a set of inherent characteristics fulfils requirements</a:t>
            </a:r>
            <a:r>
              <a:rPr lang="en-US" dirty="0"/>
              <a:t>” (ISO9000:2000)</a:t>
            </a:r>
          </a:p>
          <a:p>
            <a:r>
              <a:rPr lang="en-US" dirty="0"/>
              <a:t>Other </a:t>
            </a:r>
            <a:r>
              <a:rPr lang="en-US" dirty="0">
                <a:solidFill>
                  <a:srgbClr val="C00000"/>
                </a:solidFill>
              </a:rPr>
              <a:t>experts define quality based on</a:t>
            </a:r>
            <a:r>
              <a:rPr lang="en-US" dirty="0"/>
              <a:t>:</a:t>
            </a:r>
          </a:p>
          <a:p>
            <a:pPr lvl="1"/>
            <a:r>
              <a:rPr lang="en-US" dirty="0">
                <a:solidFill>
                  <a:srgbClr val="0070C0"/>
                </a:solidFill>
              </a:rPr>
              <a:t>Conformance to requirements</a:t>
            </a:r>
            <a:r>
              <a:rPr lang="en-US" dirty="0"/>
              <a:t>: the project’s processes and products meet written specifications</a:t>
            </a:r>
          </a:p>
          <a:p>
            <a:pPr lvl="1"/>
            <a:r>
              <a:rPr lang="en-US" dirty="0">
                <a:solidFill>
                  <a:srgbClr val="0070C0"/>
                </a:solidFill>
              </a:rPr>
              <a:t>Fitness for use</a:t>
            </a:r>
            <a:r>
              <a:rPr lang="en-US" dirty="0"/>
              <a:t>: a product can be used as it was intended</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8</a:t>
            </a:fld>
            <a:endParaRPr lang="en-US"/>
          </a:p>
        </p:txBody>
      </p:sp>
    </p:spTree>
    <p:extLst>
      <p:ext uri="{BB962C8B-B14F-4D97-AF65-F5344CB8AC3E}">
        <p14:creationId xmlns:p14="http://schemas.microsoft.com/office/powerpoint/2010/main" val="853132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Project Quality Management?</a:t>
            </a:r>
          </a:p>
        </p:txBody>
      </p:sp>
      <p:sp>
        <p:nvSpPr>
          <p:cNvPr id="3" name="Content Placeholder 2"/>
          <p:cNvSpPr>
            <a:spLocks noGrp="1"/>
          </p:cNvSpPr>
          <p:nvPr>
            <p:ph idx="1"/>
          </p:nvPr>
        </p:nvSpPr>
        <p:spPr/>
        <p:txBody>
          <a:bodyPr>
            <a:normAutofit lnSpcReduction="10000"/>
          </a:bodyPr>
          <a:lstStyle/>
          <a:p>
            <a:r>
              <a:rPr lang="en-US" dirty="0">
                <a:solidFill>
                  <a:srgbClr val="C00000"/>
                </a:solidFill>
              </a:rPr>
              <a:t>Project quality management ensures </a:t>
            </a:r>
            <a:r>
              <a:rPr lang="en-US" dirty="0"/>
              <a:t>that the </a:t>
            </a:r>
            <a:r>
              <a:rPr lang="en-US" dirty="0">
                <a:solidFill>
                  <a:srgbClr val="0070C0"/>
                </a:solidFill>
              </a:rPr>
              <a:t>project will satisfy the needs</a:t>
            </a:r>
            <a:r>
              <a:rPr lang="en-US" dirty="0">
                <a:solidFill>
                  <a:srgbClr val="C00000"/>
                </a:solidFill>
              </a:rPr>
              <a:t> </a:t>
            </a:r>
            <a:r>
              <a:rPr lang="en-US" dirty="0"/>
              <a:t>for which it was undertaken</a:t>
            </a:r>
          </a:p>
          <a:p>
            <a:r>
              <a:rPr lang="en-US" dirty="0"/>
              <a:t>Processes include:</a:t>
            </a:r>
          </a:p>
          <a:p>
            <a:pPr marL="914400" lvl="1" indent="-457200">
              <a:buFont typeface="+mj-lt"/>
              <a:buAutoNum type="arabicPeriod"/>
            </a:pPr>
            <a:r>
              <a:rPr lang="en-US" b="1" dirty="0">
                <a:solidFill>
                  <a:srgbClr val="C00000"/>
                </a:solidFill>
              </a:rPr>
              <a:t>Planning quality</a:t>
            </a:r>
            <a:r>
              <a:rPr lang="en-US" dirty="0"/>
              <a:t>: identifying </a:t>
            </a:r>
            <a:r>
              <a:rPr lang="en-US" dirty="0">
                <a:solidFill>
                  <a:srgbClr val="0070C0"/>
                </a:solidFill>
              </a:rPr>
              <a:t>which quality standards are relevant to the project</a:t>
            </a:r>
            <a:r>
              <a:rPr lang="en-US" dirty="0"/>
              <a:t> and how to satisfy them; a metric is a standard of measurement</a:t>
            </a:r>
          </a:p>
          <a:p>
            <a:pPr marL="914400" lvl="1" indent="-457200">
              <a:buFont typeface="+mj-lt"/>
              <a:buAutoNum type="arabicPeriod"/>
            </a:pPr>
            <a:r>
              <a:rPr lang="en-US" b="1" dirty="0">
                <a:solidFill>
                  <a:srgbClr val="C00000"/>
                </a:solidFill>
              </a:rPr>
              <a:t>Performing quality assurance</a:t>
            </a:r>
            <a:r>
              <a:rPr lang="en-US" dirty="0"/>
              <a:t>: </a:t>
            </a:r>
            <a:r>
              <a:rPr lang="en-US" dirty="0">
                <a:solidFill>
                  <a:srgbClr val="0070C0"/>
                </a:solidFill>
              </a:rPr>
              <a:t>periodically evaluating overall project performance</a:t>
            </a:r>
            <a:r>
              <a:rPr lang="en-US" dirty="0"/>
              <a:t> to ensure the project will satisfy the relevant quality standards</a:t>
            </a:r>
          </a:p>
          <a:p>
            <a:pPr marL="914400" lvl="1" indent="-457200">
              <a:buFont typeface="+mj-lt"/>
              <a:buAutoNum type="arabicPeriod"/>
            </a:pPr>
            <a:r>
              <a:rPr lang="en-US" b="1" dirty="0">
                <a:solidFill>
                  <a:srgbClr val="C00000"/>
                </a:solidFill>
              </a:rPr>
              <a:t>Performing quality control</a:t>
            </a:r>
            <a:r>
              <a:rPr lang="en-US" dirty="0"/>
              <a:t>: monitoring specific project results to </a:t>
            </a:r>
            <a:r>
              <a:rPr lang="en-US" dirty="0">
                <a:solidFill>
                  <a:srgbClr val="0070C0"/>
                </a:solidFill>
              </a:rPr>
              <a:t>ensure that they comply with the relevant quality standards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9</a:t>
            </a:fld>
            <a:endParaRPr lang="en-US"/>
          </a:p>
        </p:txBody>
      </p:sp>
    </p:spTree>
    <p:extLst>
      <p:ext uri="{BB962C8B-B14F-4D97-AF65-F5344CB8AC3E}">
        <p14:creationId xmlns:p14="http://schemas.microsoft.com/office/powerpoint/2010/main" val="1396056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638</TotalTime>
  <Words>3502</Words>
  <Application>Microsoft Office PowerPoint</Application>
  <PresentationFormat>On-screen Show (4:3)</PresentationFormat>
  <Paragraphs>372</Paragraphs>
  <Slides>68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Constantia</vt:lpstr>
      <vt:lpstr>1_Office Theme</vt:lpstr>
      <vt:lpstr>Project Management</vt:lpstr>
      <vt:lpstr>Romi Satria Wahono</vt:lpstr>
      <vt:lpstr>Project Management Course Outline</vt:lpstr>
      <vt:lpstr>8. Project Quality Management</vt:lpstr>
      <vt:lpstr>Learning Objectives</vt:lpstr>
      <vt:lpstr>The Importance of Project Quality Management</vt:lpstr>
      <vt:lpstr>What Went Wrong?</vt:lpstr>
      <vt:lpstr>What Is Project Quality?</vt:lpstr>
      <vt:lpstr>What Is Project Quality Management?</vt:lpstr>
      <vt:lpstr>Project Management Process Groups and Knowledge Area Mapping</vt:lpstr>
      <vt:lpstr>Project Quality Management Summary</vt:lpstr>
      <vt:lpstr>1. Planning Quality</vt:lpstr>
      <vt:lpstr>Design of Experiments</vt:lpstr>
      <vt:lpstr>Scope Aspects of IT Projects</vt:lpstr>
      <vt:lpstr>Who’s Responsible for the Quality  of Projects?</vt:lpstr>
      <vt:lpstr>2. Performing Quality Assurance</vt:lpstr>
      <vt:lpstr>3. Performing Quality Control</vt:lpstr>
      <vt:lpstr>Cause-and-Effect Diagrams</vt:lpstr>
      <vt:lpstr>Sample Cause-and-Effect Diagram</vt:lpstr>
      <vt:lpstr>Quality Control Charts</vt:lpstr>
      <vt:lpstr>The Seven Run Rule</vt:lpstr>
      <vt:lpstr>Sample Quality Control Chart</vt:lpstr>
      <vt:lpstr>Run Chart</vt:lpstr>
      <vt:lpstr>Sample Run Chart</vt:lpstr>
      <vt:lpstr>Scatter Diagram</vt:lpstr>
      <vt:lpstr>Sample Scatter Diagram</vt:lpstr>
      <vt:lpstr>Histograms</vt:lpstr>
      <vt:lpstr>Sample Histogram</vt:lpstr>
      <vt:lpstr>Pareto Charts</vt:lpstr>
      <vt:lpstr>Sample Pareto Chart</vt:lpstr>
      <vt:lpstr>Flowcharts</vt:lpstr>
      <vt:lpstr>Sample Flowchart</vt:lpstr>
      <vt:lpstr>Statistical Sampling</vt:lpstr>
      <vt:lpstr>Commonly Used Certainty Factors</vt:lpstr>
      <vt:lpstr>Six Sigma</vt:lpstr>
      <vt:lpstr>Basic Information on Six Sigma</vt:lpstr>
      <vt:lpstr>DMAIC</vt:lpstr>
      <vt:lpstr>How Is Six Sigma Quality Control Unique?</vt:lpstr>
      <vt:lpstr>What Went Right?</vt:lpstr>
      <vt:lpstr>Six Sigma and Project Management</vt:lpstr>
      <vt:lpstr>Six Sigma Projects Use Project Management</vt:lpstr>
      <vt:lpstr>Six Sigma and Statistics</vt:lpstr>
      <vt:lpstr>Six Sigma Uses a Conversion Table</vt:lpstr>
      <vt:lpstr>Normal Distribution and Standard Deviation</vt:lpstr>
      <vt:lpstr>Sigma Conversion Table</vt:lpstr>
      <vt:lpstr>Six 9s of Quality</vt:lpstr>
      <vt:lpstr>Testing</vt:lpstr>
      <vt:lpstr>Testing Tasks in the Software Development Life Cycle</vt:lpstr>
      <vt:lpstr>Types of Tests</vt:lpstr>
      <vt:lpstr>Testing Alone Is Not Enough</vt:lpstr>
      <vt:lpstr>Modern Quality Management</vt:lpstr>
      <vt:lpstr>Quality Experts</vt:lpstr>
      <vt:lpstr>Malcolm Baldrige Award</vt:lpstr>
      <vt:lpstr>ISO Standards</vt:lpstr>
      <vt:lpstr>Improving Information Technology Project Quality</vt:lpstr>
      <vt:lpstr>Leadership</vt:lpstr>
      <vt:lpstr>The Cost of Quality</vt:lpstr>
      <vt:lpstr>Five Cost Categories Related to Quality</vt:lpstr>
      <vt:lpstr>Media Snapshot</vt:lpstr>
      <vt:lpstr>Organizational Influences, Workplace Factors, and Quality</vt:lpstr>
      <vt:lpstr>Expectations and Cultural Differences in Quality</vt:lpstr>
      <vt:lpstr>Maturity Models</vt:lpstr>
      <vt:lpstr>CMMI Levels</vt:lpstr>
      <vt:lpstr>PMI’s Maturity Model</vt:lpstr>
      <vt:lpstr>Best Practice</vt:lpstr>
      <vt:lpstr>Using Software to Assist in Project Quality Management</vt:lpstr>
      <vt:lpstr>Summary</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Romi Satria Wahono</dc:creator>
  <cp:lastModifiedBy>Romi Satria Wahono</cp:lastModifiedBy>
  <cp:revision>139</cp:revision>
  <dcterms:created xsi:type="dcterms:W3CDTF">2013-03-15T17:55:11Z</dcterms:created>
  <dcterms:modified xsi:type="dcterms:W3CDTF">2013-07-25T13:13:22Z</dcterms:modified>
</cp:coreProperties>
</file>