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1"/>
  </p:notesMasterIdLst>
  <p:sldIdLst>
    <p:sldId id="313" r:id="rId2"/>
    <p:sldId id="257" r:id="rId3"/>
    <p:sldId id="261" r:id="rId4"/>
    <p:sldId id="314" r:id="rId5"/>
    <p:sldId id="315" r:id="rId6"/>
    <p:sldId id="352" r:id="rId7"/>
    <p:sldId id="353" r:id="rId8"/>
    <p:sldId id="354" r:id="rId9"/>
    <p:sldId id="355" r:id="rId10"/>
    <p:sldId id="403"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350" r:id="rId59"/>
    <p:sldId id="35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6082C-2B4F-4620-96D8-B8FEF5B50C76}" type="datetimeFigureOut">
              <a:rPr lang="en-US" smtClean="0"/>
              <a:t>7/25/2013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4DE5D-4095-4917-B3BC-EA2D7883FF60}" type="slidenum">
              <a:rPr lang="en-US" smtClean="0"/>
              <a:t>‹#›</a:t>
            </a:fld>
            <a:endParaRPr lang="en-US"/>
          </a:p>
        </p:txBody>
      </p:sp>
    </p:spTree>
    <p:extLst>
      <p:ext uri="{BB962C8B-B14F-4D97-AF65-F5344CB8AC3E}">
        <p14:creationId xmlns:p14="http://schemas.microsoft.com/office/powerpoint/2010/main" val="382789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t>2</a:t>
            </a:fld>
            <a:endParaRPr lang="en-US"/>
          </a:p>
        </p:txBody>
      </p:sp>
    </p:spTree>
    <p:extLst>
      <p:ext uri="{BB962C8B-B14F-4D97-AF65-F5344CB8AC3E}">
        <p14:creationId xmlns:p14="http://schemas.microsoft.com/office/powerpoint/2010/main" val="410660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pPr/>
              <a:t>‹#›</a:t>
            </a:fld>
            <a:endParaRPr lang="en-US"/>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072797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40603109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241761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C546E0E4-908A-4724-B308-E4F6AE4FA0DD}" type="slidenum">
              <a:rPr lang="en-US" smtClean="0"/>
              <a:pPr/>
              <a:t>‹#›</a:t>
            </a:fld>
            <a:endParaRPr lang="en-US"/>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393835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lgn="l">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t>‹#›</a:t>
            </a:fld>
            <a:endParaRPr lang="en-US"/>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14462215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36588838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t>‹#›</a:t>
            </a:fld>
            <a:endParaRPr lang="en-US"/>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27757889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a:t>
            </a:fld>
            <a:endParaRPr lang="en-US"/>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smtClean="0">
                <a:ln>
                  <a:noFill/>
                </a:ln>
                <a:solidFill>
                  <a:prstClr val="white"/>
                </a:solidFill>
                <a:effectLst/>
                <a:uLnTx/>
                <a:uFillTx/>
                <a:latin typeface="Constantia"/>
              </a:endParaRPr>
            </a:p>
          </p:txBody>
        </p:sp>
      </p:grpSp>
    </p:spTree>
    <p:extLst>
      <p:ext uri="{BB962C8B-B14F-4D97-AF65-F5344CB8AC3E}">
        <p14:creationId xmlns:p14="http://schemas.microsoft.com/office/powerpoint/2010/main" val="42694572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7625049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19293675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C546E0E4-908A-4724-B308-E4F6AE4FA0DD}" type="slidenum">
              <a:rPr lang="en-US" smtClean="0"/>
              <a:t>‹#›</a:t>
            </a:fld>
            <a:endParaRPr lang="en-US"/>
          </a:p>
        </p:txBody>
      </p:sp>
    </p:spTree>
    <p:extLst>
      <p:ext uri="{BB962C8B-B14F-4D97-AF65-F5344CB8AC3E}">
        <p14:creationId xmlns:p14="http://schemas.microsoft.com/office/powerpoint/2010/main" val="30543508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546E0E4-908A-4724-B308-E4F6AE4FA0DD}" type="slidenum">
              <a:rPr lang="en-US" smtClean="0"/>
              <a:pPr/>
              <a:t>‹#›</a:t>
            </a:fld>
            <a:endParaRPr lang="en-US" dirty="0"/>
          </a:p>
        </p:txBody>
      </p:sp>
      <p:pic>
        <p:nvPicPr>
          <p:cNvPr id="17" name="Picture 1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1855326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solidFill>
                  <a:schemeClr val="bg1">
                    <a:lumMod val="65000"/>
                  </a:schemeClr>
                </a:solidFill>
              </a:rPr>
              <a:t>Project Management</a:t>
            </a:r>
          </a:p>
        </p:txBody>
      </p:sp>
      <p:sp>
        <p:nvSpPr>
          <p:cNvPr id="3" name="Subtitle 2"/>
          <p:cNvSpPr>
            <a:spLocks noGrp="1"/>
          </p:cNvSpPr>
          <p:nvPr>
            <p:ph type="subTitle" idx="1"/>
          </p:nvPr>
        </p:nvSpPr>
        <p:spPr>
          <a:xfrm>
            <a:off x="1143000" y="4686300"/>
            <a:ext cx="6858000" cy="1062990"/>
          </a:xfrm>
        </p:spPr>
        <p:txBody>
          <a:bodyPr/>
          <a:lstStyle/>
          <a:p>
            <a:r>
              <a:rPr lang="en-US" sz="2475" dirty="0">
                <a:solidFill>
                  <a:schemeClr val="tx1">
                    <a:lumMod val="65000"/>
                    <a:lumOff val="35000"/>
                  </a:schemeClr>
                </a:solidFill>
              </a:rPr>
              <a:t>Romi Satria Wahono</a:t>
            </a:r>
            <a:r>
              <a:rPr lang="en-US" sz="2400" dirty="0"/>
              <a:t/>
            </a:r>
            <a:br>
              <a:rPr lang="en-US" sz="2400" dirty="0"/>
            </a:br>
            <a:r>
              <a:rPr lang="en-US" sz="1725" dirty="0">
                <a:solidFill>
                  <a:schemeClr val="bg1">
                    <a:lumMod val="50000"/>
                  </a:schemeClr>
                </a:solidFill>
              </a:rPr>
              <a:t>romi@romisatriawahono.net</a:t>
            </a:r>
            <a:br>
              <a:rPr lang="en-US" sz="1725" dirty="0">
                <a:solidFill>
                  <a:schemeClr val="bg1">
                    <a:lumMod val="50000"/>
                  </a:schemeClr>
                </a:solidFill>
              </a:rPr>
            </a:br>
            <a:r>
              <a:rPr lang="en-US" sz="1725" dirty="0">
                <a:solidFill>
                  <a:schemeClr val="bg1">
                    <a:lumMod val="50000"/>
                  </a:schemeClr>
                </a:solidFill>
              </a:rPr>
              <a:t>http://romisatriawahono.net</a:t>
            </a:r>
            <a:endParaRPr lang="en-US" sz="1725" dirty="0"/>
          </a:p>
        </p:txBody>
      </p:sp>
      <p:sp>
        <p:nvSpPr>
          <p:cNvPr id="4" name="Rectangle 3"/>
          <p:cNvSpPr/>
          <p:nvPr/>
        </p:nvSpPr>
        <p:spPr>
          <a:xfrm>
            <a:off x="1143000" y="3138872"/>
            <a:ext cx="6858000" cy="707886"/>
          </a:xfrm>
          <a:prstGeom prst="rect">
            <a:avLst/>
          </a:prstGeom>
        </p:spPr>
        <p:txBody>
          <a:bodyPr wrap="square" anchor="ctr">
            <a:spAutoFit/>
          </a:bodyPr>
          <a:lstStyle/>
          <a:p>
            <a:pPr algn="ctr"/>
            <a:r>
              <a:rPr lang="en-US" sz="4000" dirty="0">
                <a:effectLst>
                  <a:outerShdw blurRad="38100" dist="38100" dir="2700000" algn="tl">
                    <a:srgbClr val="FFFFFF"/>
                  </a:outerShdw>
                </a:effectLst>
                <a:latin typeface="+mj-lt"/>
              </a:rPr>
              <a:t>6</a:t>
            </a:r>
            <a:r>
              <a:rPr lang="en-US" sz="4000" dirty="0" smtClean="0">
                <a:effectLst>
                  <a:outerShdw blurRad="38100" dist="38100" dir="2700000" algn="tl">
                    <a:srgbClr val="FFFFFF"/>
                  </a:outerShdw>
                </a:effectLst>
                <a:latin typeface="+mj-lt"/>
              </a:rPr>
              <a:t>. </a:t>
            </a:r>
            <a:r>
              <a:rPr lang="en-US" sz="4000" dirty="0">
                <a:effectLst>
                  <a:outerShdw blurRad="38100" dist="38100" dir="2700000" algn="tl">
                    <a:srgbClr val="FFFFFF"/>
                  </a:outerShdw>
                </a:effectLst>
                <a:latin typeface="+mj-lt"/>
              </a:rPr>
              <a:t>Project Time Management</a:t>
            </a:r>
            <a:endParaRPr lang="en-US" sz="4000" dirty="0">
              <a:latin typeface="+mj-lt"/>
            </a:endParaRPr>
          </a:p>
        </p:txBody>
      </p:sp>
    </p:spTree>
    <p:extLst>
      <p:ext uri="{BB962C8B-B14F-4D97-AF65-F5344CB8AC3E}">
        <p14:creationId xmlns:p14="http://schemas.microsoft.com/office/powerpoint/2010/main" val="3416581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Management Process Groups and Knowledge Area </a:t>
            </a:r>
            <a:r>
              <a:rPr lang="en-US" dirty="0" smtClean="0"/>
              <a:t>Mapping</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10</a:t>
            </a:fld>
            <a:endParaRPr lang="en-US"/>
          </a:p>
        </p:txBody>
      </p:sp>
      <p:sp>
        <p:nvSpPr>
          <p:cNvPr id="6" name="TextBox 10"/>
          <p:cNvSpPr txBox="1">
            <a:spLocks noChangeArrowheads="1"/>
          </p:cNvSpPr>
          <p:nvPr/>
        </p:nvSpPr>
        <p:spPr bwMode="auto">
          <a:xfrm>
            <a:off x="1881820" y="6303424"/>
            <a:ext cx="538035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sz="1650" i="1" dirty="0">
                <a:cs typeface="Arial" panose="020B0604020202020204" pitchFamily="34" charset="0"/>
              </a:rPr>
              <a:t>Source: PMBOK® Guide, Fourth Edition, 2008</a:t>
            </a:r>
          </a:p>
        </p:txBody>
      </p:sp>
      <p:grpSp>
        <p:nvGrpSpPr>
          <p:cNvPr id="10" name="Group 9"/>
          <p:cNvGrpSpPr/>
          <p:nvPr/>
        </p:nvGrpSpPr>
        <p:grpSpPr>
          <a:xfrm>
            <a:off x="628650" y="1525674"/>
            <a:ext cx="7792405" cy="4488181"/>
            <a:chOff x="628650" y="1525674"/>
            <a:chExt cx="7792405" cy="4488181"/>
          </a:xfrm>
        </p:grpSpPr>
        <p:grpSp>
          <p:nvGrpSpPr>
            <p:cNvPr id="3" name="Group 2"/>
            <p:cNvGrpSpPr/>
            <p:nvPr/>
          </p:nvGrpSpPr>
          <p:grpSpPr>
            <a:xfrm>
              <a:off x="628650" y="1525674"/>
              <a:ext cx="7792405" cy="4488181"/>
              <a:chOff x="882965" y="1501139"/>
              <a:chExt cx="7080886" cy="3868302"/>
            </a:xfrm>
          </p:grpSpPr>
          <p:pic>
            <p:nvPicPr>
              <p:cNvPr id="5"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7500" t="16000" r="22501" b="68299"/>
              <a:stretch/>
            </p:blipFill>
            <p:spPr bwMode="auto">
              <a:xfrm>
                <a:off x="928685" y="1501139"/>
                <a:ext cx="7035166" cy="115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7500" t="70431" r="22501" b="16000"/>
              <a:stretch/>
            </p:blipFill>
            <p:spPr bwMode="auto">
              <a:xfrm>
                <a:off x="928685" y="2651760"/>
                <a:ext cx="7035166"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76" t="23615" r="28125" b="60707"/>
              <a:stretch/>
            </p:blipFill>
            <p:spPr bwMode="auto">
              <a:xfrm>
                <a:off x="882965" y="3634740"/>
                <a:ext cx="7080886" cy="173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949" t="23615" r="28125" b="60707"/>
            <a:stretch/>
          </p:blipFill>
          <p:spPr bwMode="auto">
            <a:xfrm>
              <a:off x="781834" y="4014437"/>
              <a:ext cx="1893372" cy="15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6129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Time Management Summary</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11</a:t>
            </a:fld>
            <a:endParaRPr lang="en-US"/>
          </a:p>
        </p:txBody>
      </p:sp>
      <p:pic>
        <p:nvPicPr>
          <p:cNvPr id="5" name="Picture 5" descr="86921_06_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352549"/>
            <a:ext cx="7886700" cy="507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251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Defining </a:t>
            </a:r>
            <a:r>
              <a:rPr lang="en-US" dirty="0"/>
              <a:t>Activities</a:t>
            </a:r>
          </a:p>
        </p:txBody>
      </p:sp>
      <p:sp>
        <p:nvSpPr>
          <p:cNvPr id="3" name="Content Placeholder 2"/>
          <p:cNvSpPr>
            <a:spLocks noGrp="1"/>
          </p:cNvSpPr>
          <p:nvPr>
            <p:ph idx="1"/>
          </p:nvPr>
        </p:nvSpPr>
        <p:spPr/>
        <p:txBody>
          <a:bodyPr/>
          <a:lstStyle/>
          <a:p>
            <a:r>
              <a:rPr lang="en-US" dirty="0"/>
              <a:t>An </a:t>
            </a:r>
            <a:r>
              <a:rPr lang="en-US" dirty="0">
                <a:solidFill>
                  <a:srgbClr val="C00000"/>
                </a:solidFill>
              </a:rPr>
              <a:t>activity or task </a:t>
            </a:r>
            <a:r>
              <a:rPr lang="en-US" dirty="0"/>
              <a:t>is </a:t>
            </a:r>
            <a:r>
              <a:rPr lang="en-US" dirty="0">
                <a:solidFill>
                  <a:srgbClr val="0070C0"/>
                </a:solidFill>
              </a:rPr>
              <a:t>an element of work normally found on the work breakdown structure (WBS) </a:t>
            </a:r>
            <a:r>
              <a:rPr lang="en-US" dirty="0"/>
              <a:t>that has an expected duration, a cost, and resource requirements</a:t>
            </a:r>
          </a:p>
          <a:p>
            <a:r>
              <a:rPr lang="en-US" dirty="0">
                <a:solidFill>
                  <a:srgbClr val="C00000"/>
                </a:solidFill>
              </a:rPr>
              <a:t>Activity definition </a:t>
            </a:r>
            <a:r>
              <a:rPr lang="en-US" dirty="0"/>
              <a:t>involves </a:t>
            </a:r>
            <a:r>
              <a:rPr lang="en-US" dirty="0">
                <a:solidFill>
                  <a:srgbClr val="0070C0"/>
                </a:solidFill>
              </a:rPr>
              <a:t>developing a more detailed WBS and supporting explanations </a:t>
            </a:r>
            <a:r>
              <a:rPr lang="en-US" dirty="0"/>
              <a:t>to understand all the work to be done so you can develop realistic cost and duration estimates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12</a:t>
            </a:fld>
            <a:endParaRPr lang="en-US"/>
          </a:p>
        </p:txBody>
      </p:sp>
    </p:spTree>
    <p:extLst>
      <p:ext uri="{BB962C8B-B14F-4D97-AF65-F5344CB8AC3E}">
        <p14:creationId xmlns:p14="http://schemas.microsoft.com/office/powerpoint/2010/main" val="4089731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Lists and Attributes</a:t>
            </a:r>
          </a:p>
        </p:txBody>
      </p:sp>
      <p:sp>
        <p:nvSpPr>
          <p:cNvPr id="3" name="Content Placeholder 2"/>
          <p:cNvSpPr>
            <a:spLocks noGrp="1"/>
          </p:cNvSpPr>
          <p:nvPr>
            <p:ph idx="1"/>
          </p:nvPr>
        </p:nvSpPr>
        <p:spPr/>
        <p:txBody>
          <a:bodyPr/>
          <a:lstStyle/>
          <a:p>
            <a:r>
              <a:rPr lang="en-US" dirty="0"/>
              <a:t>An </a:t>
            </a:r>
            <a:r>
              <a:rPr lang="en-US" dirty="0">
                <a:solidFill>
                  <a:srgbClr val="C00000"/>
                </a:solidFill>
              </a:rPr>
              <a:t>activity list </a:t>
            </a:r>
            <a:r>
              <a:rPr lang="en-US" dirty="0"/>
              <a:t>is </a:t>
            </a:r>
            <a:r>
              <a:rPr lang="en-US" dirty="0">
                <a:solidFill>
                  <a:srgbClr val="0070C0"/>
                </a:solidFill>
              </a:rPr>
              <a:t>a tabulation of activities to be included on a project schedule </a:t>
            </a:r>
            <a:r>
              <a:rPr lang="en-US" dirty="0"/>
              <a:t>that includes:</a:t>
            </a:r>
          </a:p>
          <a:p>
            <a:pPr lvl="1"/>
            <a:r>
              <a:rPr lang="en-US" dirty="0"/>
              <a:t>The </a:t>
            </a:r>
            <a:r>
              <a:rPr lang="en-US" dirty="0">
                <a:solidFill>
                  <a:srgbClr val="00B050"/>
                </a:solidFill>
              </a:rPr>
              <a:t>activity name</a:t>
            </a:r>
          </a:p>
          <a:p>
            <a:pPr lvl="1"/>
            <a:r>
              <a:rPr lang="en-US" dirty="0"/>
              <a:t>An </a:t>
            </a:r>
            <a:r>
              <a:rPr lang="en-US" dirty="0">
                <a:solidFill>
                  <a:srgbClr val="00B050"/>
                </a:solidFill>
              </a:rPr>
              <a:t>activity identifier </a:t>
            </a:r>
            <a:r>
              <a:rPr lang="en-US" dirty="0"/>
              <a:t>or number</a:t>
            </a:r>
          </a:p>
          <a:p>
            <a:pPr lvl="1"/>
            <a:r>
              <a:rPr lang="en-US" dirty="0"/>
              <a:t>A </a:t>
            </a:r>
            <a:r>
              <a:rPr lang="en-US" dirty="0">
                <a:solidFill>
                  <a:srgbClr val="00B050"/>
                </a:solidFill>
              </a:rPr>
              <a:t>brief description </a:t>
            </a:r>
            <a:r>
              <a:rPr lang="en-US" dirty="0"/>
              <a:t>of the activity</a:t>
            </a:r>
          </a:p>
          <a:p>
            <a:r>
              <a:rPr lang="en-US" dirty="0">
                <a:solidFill>
                  <a:srgbClr val="C00000"/>
                </a:solidFill>
              </a:rPr>
              <a:t>Activity attributes </a:t>
            </a:r>
            <a:r>
              <a:rPr lang="en-US" dirty="0"/>
              <a:t>provide more information such as </a:t>
            </a:r>
            <a:r>
              <a:rPr lang="en-US" dirty="0">
                <a:solidFill>
                  <a:srgbClr val="0070C0"/>
                </a:solidFill>
              </a:rPr>
              <a:t>predecessors</a:t>
            </a:r>
            <a:r>
              <a:rPr lang="en-US" dirty="0"/>
              <a:t>, </a:t>
            </a:r>
            <a:r>
              <a:rPr lang="en-US" dirty="0">
                <a:solidFill>
                  <a:srgbClr val="0070C0"/>
                </a:solidFill>
              </a:rPr>
              <a:t>successors</a:t>
            </a:r>
            <a:r>
              <a:rPr lang="en-US" dirty="0"/>
              <a:t>, </a:t>
            </a:r>
            <a:r>
              <a:rPr lang="en-US" dirty="0">
                <a:solidFill>
                  <a:srgbClr val="0070C0"/>
                </a:solidFill>
              </a:rPr>
              <a:t>logical relationships</a:t>
            </a:r>
            <a:r>
              <a:rPr lang="en-US" dirty="0"/>
              <a:t>, </a:t>
            </a:r>
            <a:r>
              <a:rPr lang="en-US" dirty="0">
                <a:solidFill>
                  <a:srgbClr val="0070C0"/>
                </a:solidFill>
              </a:rPr>
              <a:t>leads and lags</a:t>
            </a:r>
            <a:r>
              <a:rPr lang="en-US" dirty="0"/>
              <a:t>, </a:t>
            </a:r>
            <a:r>
              <a:rPr lang="en-US" dirty="0">
                <a:solidFill>
                  <a:srgbClr val="0070C0"/>
                </a:solidFill>
              </a:rPr>
              <a:t>resource requirements</a:t>
            </a:r>
            <a:r>
              <a:rPr lang="en-US" dirty="0"/>
              <a:t>, </a:t>
            </a:r>
            <a:r>
              <a:rPr lang="en-US" dirty="0">
                <a:solidFill>
                  <a:srgbClr val="0070C0"/>
                </a:solidFill>
              </a:rPr>
              <a:t>constraints</a:t>
            </a:r>
            <a:r>
              <a:rPr lang="en-US" dirty="0"/>
              <a:t>, </a:t>
            </a:r>
            <a:r>
              <a:rPr lang="en-US" dirty="0">
                <a:solidFill>
                  <a:srgbClr val="0070C0"/>
                </a:solidFill>
              </a:rPr>
              <a:t>imposed dates</a:t>
            </a:r>
            <a:r>
              <a:rPr lang="en-US" dirty="0"/>
              <a:t>, and assumptions related to the activity</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13</a:t>
            </a:fld>
            <a:endParaRPr lang="en-US"/>
          </a:p>
        </p:txBody>
      </p:sp>
    </p:spTree>
    <p:extLst>
      <p:ext uri="{BB962C8B-B14F-4D97-AF65-F5344CB8AC3E}">
        <p14:creationId xmlns:p14="http://schemas.microsoft.com/office/powerpoint/2010/main" val="2177013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a:t>
            </a:r>
          </a:p>
        </p:txBody>
      </p:sp>
      <p:sp>
        <p:nvSpPr>
          <p:cNvPr id="3" name="Content Placeholder 2"/>
          <p:cNvSpPr>
            <a:spLocks noGrp="1"/>
          </p:cNvSpPr>
          <p:nvPr>
            <p:ph idx="1"/>
          </p:nvPr>
        </p:nvSpPr>
        <p:spPr/>
        <p:txBody>
          <a:bodyPr>
            <a:normAutofit/>
          </a:bodyPr>
          <a:lstStyle/>
          <a:p>
            <a:r>
              <a:rPr lang="en-US" sz="3200" dirty="0"/>
              <a:t>A </a:t>
            </a:r>
            <a:r>
              <a:rPr lang="en-US" sz="3200" dirty="0">
                <a:solidFill>
                  <a:srgbClr val="C00000"/>
                </a:solidFill>
              </a:rPr>
              <a:t>milestone</a:t>
            </a:r>
            <a:r>
              <a:rPr lang="en-US" sz="3200" dirty="0"/>
              <a:t> is </a:t>
            </a:r>
            <a:r>
              <a:rPr lang="en-US" sz="3200" dirty="0">
                <a:solidFill>
                  <a:srgbClr val="0070C0"/>
                </a:solidFill>
              </a:rPr>
              <a:t>a significant event that normally has no duration</a:t>
            </a:r>
          </a:p>
          <a:p>
            <a:r>
              <a:rPr lang="en-US" sz="3200" dirty="0"/>
              <a:t>It </a:t>
            </a:r>
            <a:r>
              <a:rPr lang="en-US" sz="3200" dirty="0">
                <a:solidFill>
                  <a:srgbClr val="C00000"/>
                </a:solidFill>
              </a:rPr>
              <a:t>often takes several activities</a:t>
            </a:r>
            <a:r>
              <a:rPr lang="en-US" sz="3200" dirty="0"/>
              <a:t> and a lot of work </a:t>
            </a:r>
            <a:r>
              <a:rPr lang="en-US" sz="3200" dirty="0">
                <a:solidFill>
                  <a:srgbClr val="C00000"/>
                </a:solidFill>
              </a:rPr>
              <a:t>to complete a milestone</a:t>
            </a:r>
          </a:p>
          <a:p>
            <a:r>
              <a:rPr lang="en-US" sz="3200" dirty="0"/>
              <a:t>They’re </a:t>
            </a:r>
            <a:r>
              <a:rPr lang="en-US" sz="3200" dirty="0">
                <a:solidFill>
                  <a:srgbClr val="C00000"/>
                </a:solidFill>
              </a:rPr>
              <a:t>useful tools for setting schedule goals </a:t>
            </a:r>
            <a:r>
              <a:rPr lang="en-US" sz="3200" dirty="0"/>
              <a:t>and monitoring progress</a:t>
            </a:r>
          </a:p>
          <a:p>
            <a:r>
              <a:rPr lang="en-US" sz="3200" dirty="0"/>
              <a:t>Examples include obtaining customer sign-off on key documents or completion of specific products</a:t>
            </a:r>
          </a:p>
          <a:p>
            <a:endParaRPr lang="en-US" sz="3200" dirty="0"/>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14</a:t>
            </a:fld>
            <a:endParaRPr lang="en-US"/>
          </a:p>
        </p:txBody>
      </p:sp>
    </p:spTree>
    <p:extLst>
      <p:ext uri="{BB962C8B-B14F-4D97-AF65-F5344CB8AC3E}">
        <p14:creationId xmlns:p14="http://schemas.microsoft.com/office/powerpoint/2010/main" val="366428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Wrong?</a:t>
            </a:r>
          </a:p>
        </p:txBody>
      </p:sp>
      <p:sp>
        <p:nvSpPr>
          <p:cNvPr id="3" name="Content Placeholder 2"/>
          <p:cNvSpPr>
            <a:spLocks noGrp="1"/>
          </p:cNvSpPr>
          <p:nvPr>
            <p:ph idx="1"/>
          </p:nvPr>
        </p:nvSpPr>
        <p:spPr/>
        <p:txBody>
          <a:bodyPr>
            <a:normAutofit fontScale="92500"/>
          </a:bodyPr>
          <a:lstStyle/>
          <a:p>
            <a:r>
              <a:rPr lang="en-US" dirty="0"/>
              <a:t>At the U.S. Federal Bureau of Investigation (FBI), </a:t>
            </a:r>
            <a:r>
              <a:rPr lang="en-US" dirty="0">
                <a:solidFill>
                  <a:srgbClr val="C00000"/>
                </a:solidFill>
              </a:rPr>
              <a:t>poor time management was one of the reasons behind the failure of Trilogy</a:t>
            </a:r>
            <a:r>
              <a:rPr lang="en-US" dirty="0"/>
              <a:t>, a “disastrous, unbelievably expensive piece of vaporware, which was more than four years in the (un)making. The system was supposed to enable FBI agents to integrate intelligence from isolated information silos within the Bureau.”*</a:t>
            </a:r>
          </a:p>
          <a:p>
            <a:r>
              <a:rPr lang="en-US" dirty="0"/>
              <a:t>In May 2006, the Government Accounting Agency said that the </a:t>
            </a:r>
            <a:r>
              <a:rPr lang="en-US" dirty="0">
                <a:solidFill>
                  <a:srgbClr val="C00000"/>
                </a:solidFill>
              </a:rPr>
              <a:t>Trilogy project failed </a:t>
            </a:r>
            <a:r>
              <a:rPr lang="en-US" dirty="0"/>
              <a:t>at its core mission of improving the FBI’s investigative abilities and was plagued with missed milestones and escalating costs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15</a:t>
            </a:fld>
            <a:endParaRPr lang="en-US"/>
          </a:p>
        </p:txBody>
      </p:sp>
      <p:sp>
        <p:nvSpPr>
          <p:cNvPr id="5" name="Rectangle 4"/>
          <p:cNvSpPr/>
          <p:nvPr/>
        </p:nvSpPr>
        <p:spPr>
          <a:xfrm>
            <a:off x="1005840" y="5782432"/>
            <a:ext cx="7886700" cy="646331"/>
          </a:xfrm>
          <a:prstGeom prst="rect">
            <a:avLst/>
          </a:prstGeom>
        </p:spPr>
        <p:txBody>
          <a:bodyPr wrap="square">
            <a:spAutoFit/>
          </a:bodyPr>
          <a:lstStyle/>
          <a:p>
            <a:r>
              <a:rPr lang="en-US" i="1" dirty="0"/>
              <a:t>*Roberts, Paul, “Frustrated contractor sentenced for hacking FBI to speed deployment</a:t>
            </a:r>
            <a:r>
              <a:rPr lang="en-US" i="1" dirty="0" smtClean="0"/>
              <a:t>,” InfoWorld </a:t>
            </a:r>
            <a:r>
              <a:rPr lang="en-US" i="1" dirty="0"/>
              <a:t>Tech Watch, (July 6, 2006</a:t>
            </a:r>
            <a:r>
              <a:rPr lang="en-US" i="1" dirty="0" smtClean="0"/>
              <a:t>).</a:t>
            </a:r>
            <a:endParaRPr lang="en-US" i="1" dirty="0"/>
          </a:p>
        </p:txBody>
      </p:sp>
    </p:spTree>
    <p:extLst>
      <p:ext uri="{BB962C8B-B14F-4D97-AF65-F5344CB8AC3E}">
        <p14:creationId xmlns:p14="http://schemas.microsoft.com/office/powerpoint/2010/main" val="2201371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Sequencing </a:t>
            </a:r>
            <a:r>
              <a:rPr lang="en-US" dirty="0"/>
              <a:t>Activities</a:t>
            </a:r>
          </a:p>
        </p:txBody>
      </p:sp>
      <p:sp>
        <p:nvSpPr>
          <p:cNvPr id="3" name="Content Placeholder 2"/>
          <p:cNvSpPr>
            <a:spLocks noGrp="1"/>
          </p:cNvSpPr>
          <p:nvPr>
            <p:ph idx="1"/>
          </p:nvPr>
        </p:nvSpPr>
        <p:spPr/>
        <p:txBody>
          <a:bodyPr>
            <a:normAutofit/>
          </a:bodyPr>
          <a:lstStyle/>
          <a:p>
            <a:r>
              <a:rPr lang="en-US" sz="3200" dirty="0"/>
              <a:t>Involves </a:t>
            </a:r>
            <a:r>
              <a:rPr lang="en-US" sz="3200" dirty="0">
                <a:solidFill>
                  <a:srgbClr val="C00000"/>
                </a:solidFill>
              </a:rPr>
              <a:t>reviewing activities </a:t>
            </a:r>
            <a:r>
              <a:rPr lang="en-US" sz="3200" dirty="0"/>
              <a:t>and </a:t>
            </a:r>
            <a:r>
              <a:rPr lang="en-US" sz="3200" dirty="0">
                <a:solidFill>
                  <a:srgbClr val="C00000"/>
                </a:solidFill>
              </a:rPr>
              <a:t>determining dependencies</a:t>
            </a:r>
          </a:p>
          <a:p>
            <a:r>
              <a:rPr lang="en-US" sz="3200" dirty="0"/>
              <a:t>A </a:t>
            </a:r>
            <a:r>
              <a:rPr lang="en-US" sz="3200" dirty="0">
                <a:solidFill>
                  <a:srgbClr val="C00000"/>
                </a:solidFill>
              </a:rPr>
              <a:t>dependency or relationship </a:t>
            </a:r>
            <a:r>
              <a:rPr lang="en-US" sz="3200" dirty="0"/>
              <a:t>is the </a:t>
            </a:r>
            <a:r>
              <a:rPr lang="en-US" sz="3200" dirty="0">
                <a:solidFill>
                  <a:srgbClr val="0070C0"/>
                </a:solidFill>
              </a:rPr>
              <a:t>sequencing of project activities or tasks</a:t>
            </a:r>
            <a:r>
              <a:rPr lang="en-US" sz="3200" dirty="0"/>
              <a:t>	</a:t>
            </a:r>
          </a:p>
          <a:p>
            <a:r>
              <a:rPr lang="en-US" sz="3200" dirty="0"/>
              <a:t>You </a:t>
            </a:r>
            <a:r>
              <a:rPr lang="en-US" sz="3200" dirty="0">
                <a:solidFill>
                  <a:srgbClr val="C00000"/>
                </a:solidFill>
              </a:rPr>
              <a:t>must determine dependencies </a:t>
            </a:r>
            <a:r>
              <a:rPr lang="en-US" sz="3200" dirty="0"/>
              <a:t>in order to use critical path analysis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16</a:t>
            </a:fld>
            <a:endParaRPr lang="en-US"/>
          </a:p>
        </p:txBody>
      </p:sp>
    </p:spTree>
    <p:extLst>
      <p:ext uri="{BB962C8B-B14F-4D97-AF65-F5344CB8AC3E}">
        <p14:creationId xmlns:p14="http://schemas.microsoft.com/office/powerpoint/2010/main" val="601487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types of Dependencies</a:t>
            </a:r>
          </a:p>
        </p:txBody>
      </p:sp>
      <p:sp>
        <p:nvSpPr>
          <p:cNvPr id="3" name="Content Placeholder 2"/>
          <p:cNvSpPr>
            <a:spLocks noGrp="1"/>
          </p:cNvSpPr>
          <p:nvPr>
            <p:ph idx="1"/>
          </p:nvPr>
        </p:nvSpPr>
        <p:spPr/>
        <p:txBody>
          <a:bodyPr/>
          <a:lstStyle/>
          <a:p>
            <a:pPr marL="514350" indent="-514350">
              <a:buFont typeface="+mj-lt"/>
              <a:buAutoNum type="arabicPeriod"/>
            </a:pPr>
            <a:r>
              <a:rPr lang="en-US" dirty="0">
                <a:solidFill>
                  <a:srgbClr val="C00000"/>
                </a:solidFill>
              </a:rPr>
              <a:t>Mandatory dependencies</a:t>
            </a:r>
            <a:r>
              <a:rPr lang="en-US" dirty="0"/>
              <a:t>: inherent in the nature of the work being performed on a project, sometimes referred to as </a:t>
            </a:r>
            <a:r>
              <a:rPr lang="en-US" dirty="0">
                <a:solidFill>
                  <a:srgbClr val="0070C0"/>
                </a:solidFill>
              </a:rPr>
              <a:t>hard logic</a:t>
            </a:r>
          </a:p>
          <a:p>
            <a:pPr marL="514350" indent="-514350">
              <a:buFont typeface="+mj-lt"/>
              <a:buAutoNum type="arabicPeriod"/>
            </a:pPr>
            <a:r>
              <a:rPr lang="en-US" dirty="0">
                <a:solidFill>
                  <a:srgbClr val="C00000"/>
                </a:solidFill>
              </a:rPr>
              <a:t>Discretionary dependencies</a:t>
            </a:r>
            <a:r>
              <a:rPr lang="en-US" dirty="0"/>
              <a:t>: defined by the project team; sometimes referred to as </a:t>
            </a:r>
            <a:r>
              <a:rPr lang="en-US" dirty="0">
                <a:solidFill>
                  <a:srgbClr val="0070C0"/>
                </a:solidFill>
              </a:rPr>
              <a:t>soft logic </a:t>
            </a:r>
            <a:r>
              <a:rPr lang="en-US" dirty="0"/>
              <a:t>and should be used with care since they may limit later scheduling options</a:t>
            </a:r>
          </a:p>
          <a:p>
            <a:pPr marL="514350" indent="-514350">
              <a:buFont typeface="+mj-lt"/>
              <a:buAutoNum type="arabicPeriod"/>
            </a:pPr>
            <a:r>
              <a:rPr lang="en-US" dirty="0">
                <a:solidFill>
                  <a:srgbClr val="C00000"/>
                </a:solidFill>
              </a:rPr>
              <a:t>External dependencies</a:t>
            </a:r>
            <a:r>
              <a:rPr lang="en-US" dirty="0"/>
              <a:t>: involve </a:t>
            </a:r>
            <a:r>
              <a:rPr lang="en-US" dirty="0">
                <a:solidFill>
                  <a:srgbClr val="0070C0"/>
                </a:solidFill>
              </a:rPr>
              <a:t>relationships between project and non-project activities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17</a:t>
            </a:fld>
            <a:endParaRPr lang="en-US"/>
          </a:p>
        </p:txBody>
      </p:sp>
    </p:spTree>
    <p:extLst>
      <p:ext uri="{BB962C8B-B14F-4D97-AF65-F5344CB8AC3E}">
        <p14:creationId xmlns:p14="http://schemas.microsoft.com/office/powerpoint/2010/main" val="1988946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Diagrams</a:t>
            </a:r>
          </a:p>
        </p:txBody>
      </p:sp>
      <p:sp>
        <p:nvSpPr>
          <p:cNvPr id="3" name="Content Placeholder 2"/>
          <p:cNvSpPr>
            <a:spLocks noGrp="1"/>
          </p:cNvSpPr>
          <p:nvPr>
            <p:ph idx="1"/>
          </p:nvPr>
        </p:nvSpPr>
        <p:spPr/>
        <p:txBody>
          <a:bodyPr/>
          <a:lstStyle/>
          <a:p>
            <a:r>
              <a:rPr lang="en-US" dirty="0">
                <a:solidFill>
                  <a:srgbClr val="C00000"/>
                </a:solidFill>
              </a:rPr>
              <a:t>Network diagrams </a:t>
            </a:r>
            <a:r>
              <a:rPr lang="en-US" dirty="0"/>
              <a:t>are the </a:t>
            </a:r>
            <a:r>
              <a:rPr lang="en-US" dirty="0">
                <a:solidFill>
                  <a:srgbClr val="0070C0"/>
                </a:solidFill>
              </a:rPr>
              <a:t>preferred technique for showing activity sequencing</a:t>
            </a:r>
          </a:p>
          <a:p>
            <a:r>
              <a:rPr lang="en-US" dirty="0"/>
              <a:t>A </a:t>
            </a:r>
            <a:r>
              <a:rPr lang="en-US" dirty="0">
                <a:solidFill>
                  <a:srgbClr val="C00000"/>
                </a:solidFill>
              </a:rPr>
              <a:t>network diagram </a:t>
            </a:r>
            <a:r>
              <a:rPr lang="en-US" dirty="0"/>
              <a:t>is a </a:t>
            </a:r>
            <a:r>
              <a:rPr lang="en-US" dirty="0">
                <a:solidFill>
                  <a:srgbClr val="0070C0"/>
                </a:solidFill>
              </a:rPr>
              <a:t>schematic display of the logical relationships among</a:t>
            </a:r>
            <a:r>
              <a:rPr lang="en-US" dirty="0"/>
              <a:t>, or sequencing of, project activities</a:t>
            </a:r>
          </a:p>
          <a:p>
            <a:r>
              <a:rPr lang="en-US" dirty="0">
                <a:solidFill>
                  <a:srgbClr val="C00000"/>
                </a:solidFill>
              </a:rPr>
              <a:t>Two main formats </a:t>
            </a:r>
            <a:r>
              <a:rPr lang="en-US" dirty="0"/>
              <a:t>are </a:t>
            </a:r>
            <a:r>
              <a:rPr lang="en-US" dirty="0">
                <a:solidFill>
                  <a:srgbClr val="0070C0"/>
                </a:solidFill>
              </a:rPr>
              <a:t>the arrow </a:t>
            </a:r>
            <a:r>
              <a:rPr lang="en-US" dirty="0"/>
              <a:t>and </a:t>
            </a:r>
            <a:r>
              <a:rPr lang="en-US" dirty="0">
                <a:solidFill>
                  <a:srgbClr val="0070C0"/>
                </a:solidFill>
              </a:rPr>
              <a:t>precedence diagramming methods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18</a:t>
            </a:fld>
            <a:endParaRPr lang="en-US"/>
          </a:p>
        </p:txBody>
      </p:sp>
    </p:spTree>
    <p:extLst>
      <p:ext uri="{BB962C8B-B14F-4D97-AF65-F5344CB8AC3E}">
        <p14:creationId xmlns:p14="http://schemas.microsoft.com/office/powerpoint/2010/main" val="3841274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a:t>
            </a:r>
            <a:r>
              <a:rPr lang="en-US" dirty="0">
                <a:solidFill>
                  <a:srgbClr val="C00000"/>
                </a:solidFill>
              </a:rPr>
              <a:t>Activity-on-Arrow (AOA) </a:t>
            </a:r>
            <a:r>
              <a:rPr lang="en-US" dirty="0"/>
              <a:t>Network Diagram for Project X</a:t>
            </a:r>
          </a:p>
        </p:txBody>
      </p:sp>
      <p:sp>
        <p:nvSpPr>
          <p:cNvPr id="4" name="Slide Number Placeholder 3"/>
          <p:cNvSpPr>
            <a:spLocks noGrp="1"/>
          </p:cNvSpPr>
          <p:nvPr>
            <p:ph type="sldNum" sz="quarter" idx="12"/>
          </p:nvPr>
        </p:nvSpPr>
        <p:spPr/>
        <p:txBody>
          <a:bodyPr/>
          <a:lstStyle/>
          <a:p>
            <a:fld id="{C546E0E4-908A-4724-B308-E4F6AE4FA0DD}" type="slidenum">
              <a:rPr lang="en-US" smtClean="0"/>
              <a:pPr/>
              <a:t>19</a:t>
            </a:fld>
            <a:endParaRPr lang="en-US"/>
          </a:p>
        </p:txBody>
      </p:sp>
      <p:pic>
        <p:nvPicPr>
          <p:cNvPr id="5" name="Picture 4" descr="86921_06_F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289" y="1846908"/>
            <a:ext cx="8525421" cy="408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165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t>2</a:t>
            </a:fld>
            <a:endParaRPr lang="en-US"/>
          </a:p>
        </p:txBody>
      </p:sp>
      <p:pic>
        <p:nvPicPr>
          <p:cNvPr id="4" name="Picture 3"/>
          <p:cNvPicPr>
            <a:picLocks noChangeAspect="1" noChangeArrowheads="1"/>
          </p:cNvPicPr>
          <p:nvPr/>
        </p:nvPicPr>
        <p:blipFill>
          <a:blip r:embed="rId3" cstate="print">
            <a:lum bright="30000"/>
          </a:blip>
          <a:srcRect l="4478" t="3448" r="8186" b="6897"/>
          <a:stretch>
            <a:fillRect/>
          </a:stretch>
        </p:blipFill>
        <p:spPr bwMode="auto">
          <a:xfrm>
            <a:off x="5347606" y="1020537"/>
            <a:ext cx="3208565" cy="4278086"/>
          </a:xfrm>
          <a:prstGeom prst="rect">
            <a:avLst/>
          </a:prstGeom>
          <a:noFill/>
          <a:ln w="9525">
            <a:noFill/>
            <a:miter lim="800000"/>
            <a:headEnd/>
            <a:tailEnd/>
          </a:ln>
        </p:spPr>
      </p:pic>
      <p:sp>
        <p:nvSpPr>
          <p:cNvPr id="3" name="Content Placeholder 2"/>
          <p:cNvSpPr>
            <a:spLocks noGrp="1"/>
          </p:cNvSpPr>
          <p:nvPr>
            <p:ph idx="1"/>
          </p:nvPr>
        </p:nvSpPr>
        <p:spPr/>
        <p:txBody>
          <a:bodyPr>
            <a:normAutofit fontScale="92500" lnSpcReduction="10000"/>
          </a:bodyPr>
          <a:lstStyle/>
          <a:p>
            <a:r>
              <a:rPr lang="en-US" dirty="0" smtClean="0">
                <a:solidFill>
                  <a:srgbClr val="C00000"/>
                </a:solidFill>
              </a:rPr>
              <a:t>SD </a:t>
            </a:r>
            <a:r>
              <a:rPr lang="en-US" dirty="0" err="1" smtClean="0">
                <a:solidFill>
                  <a:srgbClr val="C00000"/>
                </a:solidFill>
              </a:rPr>
              <a:t>Sompok</a:t>
            </a:r>
            <a:r>
              <a:rPr lang="en-US" dirty="0" smtClean="0">
                <a:solidFill>
                  <a:srgbClr val="C00000"/>
                </a:solidFill>
              </a:rPr>
              <a:t> </a:t>
            </a:r>
            <a:r>
              <a:rPr lang="en-US" dirty="0" smtClean="0"/>
              <a:t>Semarang (1987)</a:t>
            </a:r>
          </a:p>
          <a:p>
            <a:r>
              <a:rPr lang="en-US" dirty="0" smtClean="0">
                <a:solidFill>
                  <a:srgbClr val="C00000"/>
                </a:solidFill>
              </a:rPr>
              <a:t>SMPN 8</a:t>
            </a:r>
            <a:r>
              <a:rPr lang="en-US" dirty="0" smtClean="0"/>
              <a:t> Semarang (1990)</a:t>
            </a:r>
          </a:p>
          <a:p>
            <a:r>
              <a:rPr lang="en-US" dirty="0" smtClean="0">
                <a:solidFill>
                  <a:srgbClr val="C00000"/>
                </a:solidFill>
              </a:rPr>
              <a:t>SMA </a:t>
            </a:r>
            <a:r>
              <a:rPr lang="en-US" dirty="0" err="1" smtClean="0">
                <a:solidFill>
                  <a:srgbClr val="C00000"/>
                </a:solidFill>
              </a:rPr>
              <a:t>Taruna</a:t>
            </a:r>
            <a:r>
              <a:rPr lang="en-US" dirty="0" smtClean="0">
                <a:solidFill>
                  <a:srgbClr val="C00000"/>
                </a:solidFill>
              </a:rPr>
              <a:t> Nusantara</a:t>
            </a:r>
            <a:r>
              <a:rPr lang="en-US" dirty="0" smtClean="0"/>
              <a:t>, </a:t>
            </a:r>
            <a:r>
              <a:rPr lang="en-US" dirty="0" err="1" smtClean="0"/>
              <a:t>Magelang</a:t>
            </a:r>
            <a:r>
              <a:rPr lang="en-US" dirty="0" smtClean="0"/>
              <a:t> (1993)</a:t>
            </a:r>
          </a:p>
          <a:p>
            <a:r>
              <a:rPr lang="en-US" dirty="0" err="1" smtClean="0"/>
              <a:t>B.Eng</a:t>
            </a:r>
            <a:r>
              <a:rPr lang="en-US" dirty="0" smtClean="0"/>
              <a:t>, </a:t>
            </a:r>
            <a:r>
              <a:rPr lang="en-US" dirty="0" err="1" smtClean="0"/>
              <a:t>M.Eng</a:t>
            </a:r>
            <a:r>
              <a:rPr lang="en-US" dirty="0" smtClean="0"/>
              <a:t> and </a:t>
            </a:r>
            <a:r>
              <a:rPr lang="en-US" dirty="0" err="1" smtClean="0"/>
              <a:t>Dr.Eng</a:t>
            </a:r>
            <a:r>
              <a:rPr lang="en-US" sz="1275" i="1" dirty="0"/>
              <a:t> (on-leave)</a:t>
            </a:r>
            <a:r>
              <a:rPr lang="en-US" dirty="0" smtClean="0"/>
              <a:t/>
            </a:r>
            <a:br>
              <a:rPr lang="en-US" dirty="0" smtClean="0"/>
            </a:br>
            <a:r>
              <a:rPr lang="en-US" dirty="0" smtClean="0"/>
              <a:t>Department of Computer Science</a:t>
            </a:r>
            <a:br>
              <a:rPr lang="en-US" dirty="0" smtClean="0"/>
            </a:br>
            <a:r>
              <a:rPr lang="en-US" dirty="0" smtClean="0">
                <a:solidFill>
                  <a:srgbClr val="C00000"/>
                </a:solidFill>
              </a:rPr>
              <a:t>Saitama University</a:t>
            </a:r>
            <a:r>
              <a:rPr lang="en-US" dirty="0" smtClean="0"/>
              <a:t>, Japan (1994-2004)</a:t>
            </a:r>
          </a:p>
          <a:p>
            <a:r>
              <a:rPr lang="en-US" dirty="0" smtClean="0"/>
              <a:t>Research Interests: </a:t>
            </a:r>
            <a:r>
              <a:rPr lang="en-US" dirty="0" smtClean="0">
                <a:solidFill>
                  <a:srgbClr val="C00000"/>
                </a:solidFill>
              </a:rPr>
              <a:t>Software Engineering </a:t>
            </a:r>
            <a:r>
              <a:rPr lang="en-US" dirty="0" smtClean="0"/>
              <a:t>and </a:t>
            </a:r>
            <a:br>
              <a:rPr lang="en-US" dirty="0" smtClean="0"/>
            </a:br>
            <a:r>
              <a:rPr lang="en-US" dirty="0" smtClean="0"/>
              <a:t>Intelligent Systems</a:t>
            </a:r>
          </a:p>
          <a:p>
            <a:r>
              <a:rPr lang="en-US" dirty="0" smtClean="0"/>
              <a:t>Founder </a:t>
            </a:r>
            <a:r>
              <a:rPr lang="en-US" dirty="0" err="1" smtClean="0">
                <a:solidFill>
                  <a:srgbClr val="C00000"/>
                </a:solidFill>
              </a:rPr>
              <a:t>IlmuKomputer.Com</a:t>
            </a:r>
            <a:r>
              <a:rPr lang="en-US" dirty="0" smtClean="0"/>
              <a:t> </a:t>
            </a:r>
          </a:p>
          <a:p>
            <a:r>
              <a:rPr lang="en-US" dirty="0" smtClean="0">
                <a:solidFill>
                  <a:srgbClr val="C00000"/>
                </a:solidFill>
              </a:rPr>
              <a:t>LIPI</a:t>
            </a:r>
            <a:r>
              <a:rPr lang="en-US" dirty="0" smtClean="0"/>
              <a:t> Researcher (2004-2007)</a:t>
            </a:r>
          </a:p>
          <a:p>
            <a:r>
              <a:rPr lang="en-US" dirty="0" smtClean="0"/>
              <a:t>Founder and CEO PT </a:t>
            </a:r>
            <a:r>
              <a:rPr lang="en-US" dirty="0" err="1" smtClean="0">
                <a:solidFill>
                  <a:srgbClr val="C00000"/>
                </a:solidFill>
              </a:rPr>
              <a:t>Brainmatics</a:t>
            </a:r>
            <a:r>
              <a:rPr lang="en-US" dirty="0" smtClean="0">
                <a:solidFill>
                  <a:srgbClr val="C00000"/>
                </a:solidFill>
              </a:rPr>
              <a:t> </a:t>
            </a:r>
            <a:r>
              <a:rPr lang="en-US" dirty="0" err="1" smtClean="0">
                <a:solidFill>
                  <a:srgbClr val="C00000"/>
                </a:solidFill>
              </a:rPr>
              <a:t>Cipta</a:t>
            </a:r>
            <a:r>
              <a:rPr lang="en-US" dirty="0" smtClean="0">
                <a:solidFill>
                  <a:srgbClr val="C00000"/>
                </a:solidFill>
              </a:rPr>
              <a:t> </a:t>
            </a:r>
            <a:r>
              <a:rPr lang="en-US" dirty="0" err="1" smtClean="0">
                <a:solidFill>
                  <a:srgbClr val="C00000"/>
                </a:solidFill>
              </a:rPr>
              <a:t>Informatika</a:t>
            </a:r>
            <a:endParaRPr lang="en-US" dirty="0" smtClean="0">
              <a:solidFill>
                <a:srgbClr val="C00000"/>
              </a:solidFill>
            </a:endParaRPr>
          </a:p>
        </p:txBody>
      </p:sp>
    </p:spTree>
    <p:extLst>
      <p:ext uri="{BB962C8B-B14F-4D97-AF65-F5344CB8AC3E}">
        <p14:creationId xmlns:p14="http://schemas.microsoft.com/office/powerpoint/2010/main" val="1254884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Arrow Diagramming Method (ADM)</a:t>
            </a:r>
          </a:p>
        </p:txBody>
      </p:sp>
      <p:sp>
        <p:nvSpPr>
          <p:cNvPr id="3" name="Content Placeholder 2"/>
          <p:cNvSpPr>
            <a:spLocks noGrp="1"/>
          </p:cNvSpPr>
          <p:nvPr>
            <p:ph idx="1"/>
          </p:nvPr>
        </p:nvSpPr>
        <p:spPr/>
        <p:txBody>
          <a:bodyPr>
            <a:normAutofit/>
          </a:bodyPr>
          <a:lstStyle/>
          <a:p>
            <a:r>
              <a:rPr lang="en-US" sz="3200" dirty="0"/>
              <a:t>Also called </a:t>
            </a:r>
            <a:r>
              <a:rPr lang="en-US" sz="3200" dirty="0">
                <a:solidFill>
                  <a:srgbClr val="C00000"/>
                </a:solidFill>
              </a:rPr>
              <a:t>activity-on-arrow (AOA)</a:t>
            </a:r>
            <a:r>
              <a:rPr lang="en-US" sz="3200" dirty="0"/>
              <a:t> network diagrams</a:t>
            </a:r>
          </a:p>
          <a:p>
            <a:r>
              <a:rPr lang="en-US" sz="3200" dirty="0">
                <a:solidFill>
                  <a:srgbClr val="C00000"/>
                </a:solidFill>
              </a:rPr>
              <a:t>Activities</a:t>
            </a:r>
            <a:r>
              <a:rPr lang="en-US" sz="3200" dirty="0"/>
              <a:t> are </a:t>
            </a:r>
            <a:r>
              <a:rPr lang="en-US" sz="3200" dirty="0">
                <a:solidFill>
                  <a:srgbClr val="0070C0"/>
                </a:solidFill>
              </a:rPr>
              <a:t>represented by arrows</a:t>
            </a:r>
          </a:p>
          <a:p>
            <a:r>
              <a:rPr lang="en-US" sz="3200" dirty="0">
                <a:solidFill>
                  <a:srgbClr val="C00000"/>
                </a:solidFill>
              </a:rPr>
              <a:t>Nodes or circles </a:t>
            </a:r>
            <a:r>
              <a:rPr lang="en-US" sz="3200" dirty="0"/>
              <a:t>are </a:t>
            </a:r>
            <a:r>
              <a:rPr lang="en-US" sz="3200" dirty="0">
                <a:solidFill>
                  <a:srgbClr val="0070C0"/>
                </a:solidFill>
              </a:rPr>
              <a:t>the starting and ending points of activities</a:t>
            </a:r>
          </a:p>
          <a:p>
            <a:r>
              <a:rPr lang="en-US" sz="3200" dirty="0"/>
              <a:t>Can </a:t>
            </a:r>
            <a:r>
              <a:rPr lang="en-US" sz="3200" dirty="0">
                <a:solidFill>
                  <a:srgbClr val="C00000"/>
                </a:solidFill>
              </a:rPr>
              <a:t>only show finish-to-start</a:t>
            </a:r>
            <a:r>
              <a:rPr lang="en-US" sz="3200" dirty="0"/>
              <a:t> dependencies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20</a:t>
            </a:fld>
            <a:endParaRPr lang="en-US"/>
          </a:p>
        </p:txBody>
      </p:sp>
    </p:spTree>
    <p:extLst>
      <p:ext uri="{BB962C8B-B14F-4D97-AF65-F5344CB8AC3E}">
        <p14:creationId xmlns:p14="http://schemas.microsoft.com/office/powerpoint/2010/main" val="685541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Process for Creating AOA Diagrams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solidFill>
                  <a:srgbClr val="C00000"/>
                </a:solidFill>
              </a:rPr>
              <a:t>Find </a:t>
            </a:r>
            <a:r>
              <a:rPr lang="en-US" dirty="0">
                <a:solidFill>
                  <a:srgbClr val="C00000"/>
                </a:solidFill>
              </a:rPr>
              <a:t>all of the activities that start at node 1</a:t>
            </a:r>
            <a:r>
              <a:rPr lang="en-US" dirty="0"/>
              <a:t>. Draw their finish nodes and draw arrows between node 1 and those finish nodes. Put the activity letter or name and duration estimate on the associated arrow. </a:t>
            </a:r>
          </a:p>
          <a:p>
            <a:pPr marL="514350" indent="-514350">
              <a:buFont typeface="+mj-lt"/>
              <a:buAutoNum type="arabicPeriod"/>
            </a:pPr>
            <a:r>
              <a:rPr lang="en-US" dirty="0" smtClean="0">
                <a:solidFill>
                  <a:srgbClr val="C00000"/>
                </a:solidFill>
              </a:rPr>
              <a:t>Continue </a:t>
            </a:r>
            <a:r>
              <a:rPr lang="en-US" dirty="0">
                <a:solidFill>
                  <a:srgbClr val="C00000"/>
                </a:solidFill>
              </a:rPr>
              <a:t>drawing the network diagram, working from left to right</a:t>
            </a:r>
            <a:r>
              <a:rPr lang="en-US" dirty="0"/>
              <a:t>. Look for bursts and merges. Bursts occur when a single node is followed by two or more activities. A merge occurs when two or more nodes precede a single node.</a:t>
            </a:r>
          </a:p>
          <a:p>
            <a:pPr marL="514350" indent="-514350">
              <a:buFont typeface="+mj-lt"/>
              <a:buAutoNum type="arabicPeriod"/>
            </a:pPr>
            <a:r>
              <a:rPr lang="en-US" dirty="0" smtClean="0">
                <a:solidFill>
                  <a:srgbClr val="C00000"/>
                </a:solidFill>
              </a:rPr>
              <a:t>Continue </a:t>
            </a:r>
            <a:r>
              <a:rPr lang="en-US" dirty="0">
                <a:solidFill>
                  <a:srgbClr val="C00000"/>
                </a:solidFill>
              </a:rPr>
              <a:t>drawing the project network diagram until all activities are included </a:t>
            </a:r>
            <a:r>
              <a:rPr lang="en-US" dirty="0"/>
              <a:t>on the diagram that have dependencies.</a:t>
            </a:r>
          </a:p>
          <a:p>
            <a:pPr marL="514350" indent="-514350">
              <a:buFont typeface="+mj-lt"/>
              <a:buAutoNum type="arabicPeriod"/>
            </a:pPr>
            <a:r>
              <a:rPr lang="en-US" dirty="0" smtClean="0"/>
              <a:t>As </a:t>
            </a:r>
            <a:r>
              <a:rPr lang="en-US" dirty="0"/>
              <a:t>a rule of thumb, </a:t>
            </a:r>
            <a:r>
              <a:rPr lang="en-US" dirty="0">
                <a:solidFill>
                  <a:srgbClr val="C00000"/>
                </a:solidFill>
              </a:rPr>
              <a:t>all arrowheads should face toward the righ</a:t>
            </a:r>
            <a:r>
              <a:rPr lang="en-US" dirty="0"/>
              <a:t>t, and no arrows should cross on an AOA network diagram.</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21</a:t>
            </a:fld>
            <a:endParaRPr lang="en-US"/>
          </a:p>
        </p:txBody>
      </p:sp>
    </p:spTree>
    <p:extLst>
      <p:ext uri="{BB962C8B-B14F-4D97-AF65-F5344CB8AC3E}">
        <p14:creationId xmlns:p14="http://schemas.microsoft.com/office/powerpoint/2010/main" val="1157690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Precedence Diagramming Method (PDM)</a:t>
            </a:r>
          </a:p>
        </p:txBody>
      </p:sp>
      <p:sp>
        <p:nvSpPr>
          <p:cNvPr id="3" name="Content Placeholder 2"/>
          <p:cNvSpPr>
            <a:spLocks noGrp="1"/>
          </p:cNvSpPr>
          <p:nvPr>
            <p:ph idx="1"/>
          </p:nvPr>
        </p:nvSpPr>
        <p:spPr/>
        <p:txBody>
          <a:bodyPr>
            <a:normAutofit/>
          </a:bodyPr>
          <a:lstStyle/>
          <a:p>
            <a:r>
              <a:rPr lang="en-US" sz="3200" dirty="0">
                <a:solidFill>
                  <a:srgbClr val="C00000"/>
                </a:solidFill>
              </a:rPr>
              <a:t>Activities</a:t>
            </a:r>
            <a:r>
              <a:rPr lang="en-US" sz="3200" dirty="0"/>
              <a:t> are </a:t>
            </a:r>
            <a:r>
              <a:rPr lang="en-US" sz="3200" dirty="0">
                <a:solidFill>
                  <a:srgbClr val="0070C0"/>
                </a:solidFill>
              </a:rPr>
              <a:t>represented by boxes</a:t>
            </a:r>
          </a:p>
          <a:p>
            <a:r>
              <a:rPr lang="en-US" sz="3200" dirty="0">
                <a:solidFill>
                  <a:srgbClr val="C00000"/>
                </a:solidFill>
              </a:rPr>
              <a:t>Arrows</a:t>
            </a:r>
            <a:r>
              <a:rPr lang="en-US" sz="3200" dirty="0"/>
              <a:t> show </a:t>
            </a:r>
            <a:r>
              <a:rPr lang="en-US" sz="3200" dirty="0">
                <a:solidFill>
                  <a:srgbClr val="0070C0"/>
                </a:solidFill>
              </a:rPr>
              <a:t>relationships between activities</a:t>
            </a:r>
          </a:p>
          <a:p>
            <a:r>
              <a:rPr lang="en-US" sz="3200" dirty="0">
                <a:solidFill>
                  <a:srgbClr val="C00000"/>
                </a:solidFill>
              </a:rPr>
              <a:t>More popular than ADM method </a:t>
            </a:r>
            <a:r>
              <a:rPr lang="en-US" sz="3200" dirty="0"/>
              <a:t>and used by project management software</a:t>
            </a:r>
          </a:p>
          <a:p>
            <a:r>
              <a:rPr lang="en-US" sz="3200" dirty="0">
                <a:solidFill>
                  <a:srgbClr val="C00000"/>
                </a:solidFill>
              </a:rPr>
              <a:t>Better at showing different types of dependencies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22</a:t>
            </a:fld>
            <a:endParaRPr lang="en-US"/>
          </a:p>
        </p:txBody>
      </p:sp>
    </p:spTree>
    <p:extLst>
      <p:ext uri="{BB962C8B-B14F-4D97-AF65-F5344CB8AC3E}">
        <p14:creationId xmlns:p14="http://schemas.microsoft.com/office/powerpoint/2010/main" val="1777087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Dependency Types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23</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l="1709" t="15079" r="1709"/>
          <a:stretch>
            <a:fillRect/>
          </a:stretch>
        </p:blipFill>
        <p:spPr bwMode="auto">
          <a:xfrm>
            <a:off x="149382" y="1656899"/>
            <a:ext cx="8845236" cy="396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632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PDM Network Diagram</a:t>
            </a:r>
          </a:p>
        </p:txBody>
      </p:sp>
      <p:sp>
        <p:nvSpPr>
          <p:cNvPr id="4" name="Slide Number Placeholder 3"/>
          <p:cNvSpPr>
            <a:spLocks noGrp="1"/>
          </p:cNvSpPr>
          <p:nvPr>
            <p:ph type="sldNum" sz="quarter" idx="12"/>
          </p:nvPr>
        </p:nvSpPr>
        <p:spPr/>
        <p:txBody>
          <a:bodyPr/>
          <a:lstStyle/>
          <a:p>
            <a:fld id="{C546E0E4-908A-4724-B308-E4F6AE4FA0DD}" type="slidenum">
              <a:rPr lang="en-US" smtClean="0"/>
              <a:pPr/>
              <a:t>24</a:t>
            </a:fld>
            <a:endParaRPr lang="en-US"/>
          </a:p>
        </p:txBody>
      </p:sp>
      <p:pic>
        <p:nvPicPr>
          <p:cNvPr id="5" name="Picture 4" descr="86921_06_F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851" y="1454293"/>
            <a:ext cx="8375238" cy="472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027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Estimating </a:t>
            </a:r>
            <a:r>
              <a:rPr lang="en-US" dirty="0"/>
              <a:t>Activity Resources</a:t>
            </a:r>
          </a:p>
        </p:txBody>
      </p:sp>
      <p:sp>
        <p:nvSpPr>
          <p:cNvPr id="3" name="Content Placeholder 2"/>
          <p:cNvSpPr>
            <a:spLocks noGrp="1"/>
          </p:cNvSpPr>
          <p:nvPr>
            <p:ph idx="1"/>
          </p:nvPr>
        </p:nvSpPr>
        <p:spPr/>
        <p:txBody>
          <a:bodyPr>
            <a:normAutofit fontScale="92500"/>
          </a:bodyPr>
          <a:lstStyle/>
          <a:p>
            <a:r>
              <a:rPr lang="en-US" dirty="0"/>
              <a:t>Before estimating activity durations, you must have a good idea of the </a:t>
            </a:r>
            <a:r>
              <a:rPr lang="en-US" dirty="0">
                <a:solidFill>
                  <a:srgbClr val="C00000"/>
                </a:solidFill>
              </a:rPr>
              <a:t>quantity and type of resources that will be assigned to each </a:t>
            </a:r>
            <a:r>
              <a:rPr lang="en-US" dirty="0" smtClean="0">
                <a:solidFill>
                  <a:srgbClr val="C00000"/>
                </a:solidFill>
              </a:rPr>
              <a:t>activity</a:t>
            </a:r>
          </a:p>
          <a:p>
            <a:pPr lvl="1"/>
            <a:r>
              <a:rPr lang="en-US" dirty="0" smtClean="0">
                <a:solidFill>
                  <a:srgbClr val="C00000"/>
                </a:solidFill>
              </a:rPr>
              <a:t>resources</a:t>
            </a:r>
            <a:r>
              <a:rPr lang="en-US" dirty="0" smtClean="0"/>
              <a:t> </a:t>
            </a:r>
            <a:r>
              <a:rPr lang="en-US" dirty="0"/>
              <a:t>are </a:t>
            </a:r>
            <a:r>
              <a:rPr lang="en-US" dirty="0">
                <a:solidFill>
                  <a:srgbClr val="0070C0"/>
                </a:solidFill>
              </a:rPr>
              <a:t>people</a:t>
            </a:r>
            <a:r>
              <a:rPr lang="en-US" dirty="0"/>
              <a:t>, </a:t>
            </a:r>
            <a:r>
              <a:rPr lang="en-US" dirty="0">
                <a:solidFill>
                  <a:srgbClr val="0070C0"/>
                </a:solidFill>
              </a:rPr>
              <a:t>equipment</a:t>
            </a:r>
            <a:r>
              <a:rPr lang="en-US" dirty="0"/>
              <a:t>, and </a:t>
            </a:r>
            <a:r>
              <a:rPr lang="en-US" dirty="0">
                <a:solidFill>
                  <a:srgbClr val="0070C0"/>
                </a:solidFill>
              </a:rPr>
              <a:t>materials</a:t>
            </a:r>
          </a:p>
          <a:p>
            <a:r>
              <a:rPr lang="en-US" dirty="0"/>
              <a:t>Consider </a:t>
            </a:r>
            <a:r>
              <a:rPr lang="en-US" dirty="0">
                <a:solidFill>
                  <a:srgbClr val="C00000"/>
                </a:solidFill>
              </a:rPr>
              <a:t>important issues </a:t>
            </a:r>
            <a:r>
              <a:rPr lang="en-US" dirty="0"/>
              <a:t>in estimating resources</a:t>
            </a:r>
          </a:p>
          <a:p>
            <a:pPr lvl="1"/>
            <a:r>
              <a:rPr lang="en-US" dirty="0">
                <a:solidFill>
                  <a:srgbClr val="0070C0"/>
                </a:solidFill>
              </a:rPr>
              <a:t>How difficult will it be </a:t>
            </a:r>
            <a:r>
              <a:rPr lang="en-US" dirty="0"/>
              <a:t>to do specific activities on this project?</a:t>
            </a:r>
          </a:p>
          <a:p>
            <a:pPr lvl="1"/>
            <a:r>
              <a:rPr lang="en-US" dirty="0">
                <a:solidFill>
                  <a:srgbClr val="0070C0"/>
                </a:solidFill>
              </a:rPr>
              <a:t>What is the organization’s history </a:t>
            </a:r>
            <a:r>
              <a:rPr lang="en-US" dirty="0"/>
              <a:t>in doing similar activities?</a:t>
            </a:r>
          </a:p>
          <a:p>
            <a:pPr lvl="1"/>
            <a:r>
              <a:rPr lang="en-US" dirty="0"/>
              <a:t>Are the </a:t>
            </a:r>
            <a:r>
              <a:rPr lang="en-US" dirty="0">
                <a:solidFill>
                  <a:srgbClr val="0070C0"/>
                </a:solidFill>
              </a:rPr>
              <a:t>required resources available</a:t>
            </a:r>
            <a:r>
              <a:rPr lang="en-US" dirty="0"/>
              <a:t>?</a:t>
            </a:r>
          </a:p>
          <a:p>
            <a:r>
              <a:rPr lang="en-US" dirty="0"/>
              <a:t>A </a:t>
            </a:r>
            <a:r>
              <a:rPr lang="en-US" dirty="0">
                <a:solidFill>
                  <a:srgbClr val="C00000"/>
                </a:solidFill>
              </a:rPr>
              <a:t>resource breakdown structure </a:t>
            </a:r>
            <a:r>
              <a:rPr lang="en-US" dirty="0"/>
              <a:t>is a </a:t>
            </a:r>
            <a:r>
              <a:rPr lang="en-US" dirty="0">
                <a:solidFill>
                  <a:srgbClr val="0070C0"/>
                </a:solidFill>
              </a:rPr>
              <a:t>hierarchical structure that identifies the project’s resources by category and type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25</a:t>
            </a:fld>
            <a:endParaRPr lang="en-US"/>
          </a:p>
        </p:txBody>
      </p:sp>
    </p:spTree>
    <p:extLst>
      <p:ext uri="{BB962C8B-B14F-4D97-AF65-F5344CB8AC3E}">
        <p14:creationId xmlns:p14="http://schemas.microsoft.com/office/powerpoint/2010/main" val="2338239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Activity </a:t>
            </a:r>
            <a:r>
              <a:rPr lang="en-US" dirty="0"/>
              <a:t>Duration Estimating</a:t>
            </a:r>
          </a:p>
        </p:txBody>
      </p:sp>
      <p:sp>
        <p:nvSpPr>
          <p:cNvPr id="3" name="Content Placeholder 2"/>
          <p:cNvSpPr>
            <a:spLocks noGrp="1"/>
          </p:cNvSpPr>
          <p:nvPr>
            <p:ph idx="1"/>
          </p:nvPr>
        </p:nvSpPr>
        <p:spPr/>
        <p:txBody>
          <a:bodyPr/>
          <a:lstStyle/>
          <a:p>
            <a:r>
              <a:rPr lang="en-US" dirty="0">
                <a:solidFill>
                  <a:srgbClr val="C00000"/>
                </a:solidFill>
              </a:rPr>
              <a:t>Duration</a:t>
            </a:r>
            <a:r>
              <a:rPr lang="en-US" dirty="0"/>
              <a:t> includes the </a:t>
            </a:r>
            <a:r>
              <a:rPr lang="en-US" dirty="0">
                <a:solidFill>
                  <a:srgbClr val="0070C0"/>
                </a:solidFill>
              </a:rPr>
              <a:t>actual amount of time worked </a:t>
            </a:r>
            <a:r>
              <a:rPr lang="en-US" dirty="0"/>
              <a:t>on an activity plus elapsed time</a:t>
            </a:r>
          </a:p>
          <a:p>
            <a:r>
              <a:rPr lang="en-US" dirty="0">
                <a:solidFill>
                  <a:srgbClr val="C00000"/>
                </a:solidFill>
              </a:rPr>
              <a:t>Effort</a:t>
            </a:r>
            <a:r>
              <a:rPr lang="en-US" dirty="0"/>
              <a:t> is the </a:t>
            </a:r>
            <a:r>
              <a:rPr lang="en-US" dirty="0">
                <a:solidFill>
                  <a:srgbClr val="0070C0"/>
                </a:solidFill>
              </a:rPr>
              <a:t>number of workdays or work hours </a:t>
            </a:r>
            <a:r>
              <a:rPr lang="en-US" dirty="0"/>
              <a:t>required to complete a task</a:t>
            </a:r>
          </a:p>
          <a:p>
            <a:r>
              <a:rPr lang="en-US" dirty="0">
                <a:solidFill>
                  <a:srgbClr val="C00000"/>
                </a:solidFill>
              </a:rPr>
              <a:t>Effort does not </a:t>
            </a:r>
            <a:r>
              <a:rPr lang="en-US" dirty="0"/>
              <a:t>normally </a:t>
            </a:r>
            <a:r>
              <a:rPr lang="en-US" dirty="0">
                <a:solidFill>
                  <a:srgbClr val="C00000"/>
                </a:solidFill>
              </a:rPr>
              <a:t>equal duration</a:t>
            </a:r>
          </a:p>
          <a:p>
            <a:r>
              <a:rPr lang="en-US" dirty="0"/>
              <a:t>People doing the work should </a:t>
            </a:r>
            <a:r>
              <a:rPr lang="en-US" dirty="0">
                <a:solidFill>
                  <a:srgbClr val="C00000"/>
                </a:solidFill>
              </a:rPr>
              <a:t>help create estimates</a:t>
            </a:r>
            <a:r>
              <a:rPr lang="en-US" dirty="0"/>
              <a:t>, and an </a:t>
            </a:r>
            <a:r>
              <a:rPr lang="en-US" dirty="0">
                <a:solidFill>
                  <a:srgbClr val="C00000"/>
                </a:solidFill>
              </a:rPr>
              <a:t>expert should review them</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26</a:t>
            </a:fld>
            <a:endParaRPr lang="en-US"/>
          </a:p>
        </p:txBody>
      </p:sp>
    </p:spTree>
    <p:extLst>
      <p:ext uri="{BB962C8B-B14F-4D97-AF65-F5344CB8AC3E}">
        <p14:creationId xmlns:p14="http://schemas.microsoft.com/office/powerpoint/2010/main" val="3108400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Three-Point Estimates</a:t>
            </a:r>
          </a:p>
        </p:txBody>
      </p:sp>
      <p:sp>
        <p:nvSpPr>
          <p:cNvPr id="3" name="Content Placeholder 2"/>
          <p:cNvSpPr>
            <a:spLocks noGrp="1"/>
          </p:cNvSpPr>
          <p:nvPr>
            <p:ph idx="1"/>
          </p:nvPr>
        </p:nvSpPr>
        <p:spPr/>
        <p:txBody>
          <a:bodyPr/>
          <a:lstStyle/>
          <a:p>
            <a:r>
              <a:rPr lang="en-US" dirty="0"/>
              <a:t>Instead of providing activity estimates as a discrete number, such as four weeks, it’s often helpful to create a </a:t>
            </a:r>
            <a:r>
              <a:rPr lang="en-US" dirty="0">
                <a:solidFill>
                  <a:srgbClr val="C00000"/>
                </a:solidFill>
              </a:rPr>
              <a:t>three-point estimate</a:t>
            </a:r>
          </a:p>
          <a:p>
            <a:pPr lvl="1"/>
            <a:r>
              <a:rPr lang="en-US" dirty="0"/>
              <a:t>An estimate that includes an </a:t>
            </a:r>
            <a:r>
              <a:rPr lang="en-US" dirty="0">
                <a:solidFill>
                  <a:srgbClr val="0070C0"/>
                </a:solidFill>
              </a:rPr>
              <a:t>optimistic</a:t>
            </a:r>
            <a:r>
              <a:rPr lang="en-US" dirty="0"/>
              <a:t>, </a:t>
            </a:r>
            <a:r>
              <a:rPr lang="en-US" dirty="0">
                <a:solidFill>
                  <a:srgbClr val="0070C0"/>
                </a:solidFill>
              </a:rPr>
              <a:t>most likely</a:t>
            </a:r>
            <a:r>
              <a:rPr lang="en-US" dirty="0"/>
              <a:t>, and </a:t>
            </a:r>
            <a:r>
              <a:rPr lang="en-US" dirty="0">
                <a:solidFill>
                  <a:srgbClr val="0070C0"/>
                </a:solidFill>
              </a:rPr>
              <a:t>pessimistic estimate</a:t>
            </a:r>
            <a:r>
              <a:rPr lang="en-US" dirty="0"/>
              <a:t>, such as </a:t>
            </a:r>
            <a:r>
              <a:rPr lang="en-US" dirty="0">
                <a:solidFill>
                  <a:srgbClr val="00B050"/>
                </a:solidFill>
              </a:rPr>
              <a:t>three weeks for the optimistic</a:t>
            </a:r>
            <a:r>
              <a:rPr lang="en-US" dirty="0"/>
              <a:t>, </a:t>
            </a:r>
            <a:r>
              <a:rPr lang="en-US" dirty="0">
                <a:solidFill>
                  <a:srgbClr val="00B050"/>
                </a:solidFill>
              </a:rPr>
              <a:t>four weeks for the most likely</a:t>
            </a:r>
            <a:r>
              <a:rPr lang="en-US" dirty="0"/>
              <a:t>, and </a:t>
            </a:r>
            <a:r>
              <a:rPr lang="en-US" dirty="0">
                <a:solidFill>
                  <a:srgbClr val="00B050"/>
                </a:solidFill>
              </a:rPr>
              <a:t>five weeks for the pessimistic estimate</a:t>
            </a:r>
          </a:p>
          <a:p>
            <a:r>
              <a:rPr lang="en-US" dirty="0">
                <a:solidFill>
                  <a:srgbClr val="C00000"/>
                </a:solidFill>
              </a:rPr>
              <a:t>Three-point estimates are needed</a:t>
            </a:r>
            <a:r>
              <a:rPr lang="en-US" dirty="0"/>
              <a:t> for </a:t>
            </a:r>
            <a:r>
              <a:rPr lang="en-US" dirty="0">
                <a:solidFill>
                  <a:srgbClr val="0070C0"/>
                </a:solidFill>
              </a:rPr>
              <a:t>PERT and Monte Carlo simulations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27</a:t>
            </a:fld>
            <a:endParaRPr lang="en-US"/>
          </a:p>
        </p:txBody>
      </p:sp>
    </p:spTree>
    <p:extLst>
      <p:ext uri="{BB962C8B-B14F-4D97-AF65-F5344CB8AC3E}">
        <p14:creationId xmlns:p14="http://schemas.microsoft.com/office/powerpoint/2010/main" val="453319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Developing </a:t>
            </a:r>
            <a:r>
              <a:rPr lang="en-US" dirty="0"/>
              <a:t>the Schedule</a:t>
            </a:r>
          </a:p>
        </p:txBody>
      </p:sp>
      <p:sp>
        <p:nvSpPr>
          <p:cNvPr id="3" name="Content Placeholder 2"/>
          <p:cNvSpPr>
            <a:spLocks noGrp="1"/>
          </p:cNvSpPr>
          <p:nvPr>
            <p:ph idx="1"/>
          </p:nvPr>
        </p:nvSpPr>
        <p:spPr/>
        <p:txBody>
          <a:bodyPr/>
          <a:lstStyle/>
          <a:p>
            <a:r>
              <a:rPr lang="en-US" dirty="0"/>
              <a:t>Uses results of the other time management processes to </a:t>
            </a:r>
            <a:r>
              <a:rPr lang="en-US" dirty="0">
                <a:solidFill>
                  <a:srgbClr val="C00000"/>
                </a:solidFill>
              </a:rPr>
              <a:t>determine the start and end date </a:t>
            </a:r>
            <a:r>
              <a:rPr lang="en-US" dirty="0"/>
              <a:t>of the project</a:t>
            </a:r>
          </a:p>
          <a:p>
            <a:r>
              <a:rPr lang="en-US" dirty="0">
                <a:solidFill>
                  <a:srgbClr val="C00000"/>
                </a:solidFill>
              </a:rPr>
              <a:t>Ultimate goal </a:t>
            </a:r>
            <a:r>
              <a:rPr lang="en-US" dirty="0"/>
              <a:t>is to </a:t>
            </a:r>
            <a:r>
              <a:rPr lang="en-US" dirty="0">
                <a:solidFill>
                  <a:srgbClr val="0070C0"/>
                </a:solidFill>
              </a:rPr>
              <a:t>create a realistic project schedule</a:t>
            </a:r>
            <a:r>
              <a:rPr lang="en-US" dirty="0"/>
              <a:t> that provides a basis for monitoring project progress for the time dimension of the project</a:t>
            </a:r>
          </a:p>
          <a:p>
            <a:r>
              <a:rPr lang="en-US" dirty="0">
                <a:solidFill>
                  <a:srgbClr val="C00000"/>
                </a:solidFill>
              </a:rPr>
              <a:t>Important tools </a:t>
            </a:r>
            <a:r>
              <a:rPr lang="en-US" dirty="0"/>
              <a:t>and techniques include </a:t>
            </a:r>
            <a:r>
              <a:rPr lang="en-US" dirty="0">
                <a:solidFill>
                  <a:srgbClr val="0070C0"/>
                </a:solidFill>
              </a:rPr>
              <a:t>Gantt charts</a:t>
            </a:r>
            <a:r>
              <a:rPr lang="en-US" dirty="0"/>
              <a:t>, </a:t>
            </a:r>
            <a:r>
              <a:rPr lang="en-US" dirty="0">
                <a:solidFill>
                  <a:srgbClr val="0070C0"/>
                </a:solidFill>
              </a:rPr>
              <a:t>critical path analysis</a:t>
            </a:r>
            <a:r>
              <a:rPr lang="en-US" dirty="0"/>
              <a:t>, and </a:t>
            </a:r>
            <a:r>
              <a:rPr lang="en-US" dirty="0">
                <a:solidFill>
                  <a:srgbClr val="0070C0"/>
                </a:solidFill>
              </a:rPr>
              <a:t>critical chain scheduling</a:t>
            </a:r>
            <a:r>
              <a:rPr lang="en-US" dirty="0"/>
              <a:t>, and </a:t>
            </a:r>
            <a:r>
              <a:rPr lang="en-US" dirty="0">
                <a:solidFill>
                  <a:srgbClr val="0070C0"/>
                </a:solidFill>
              </a:rPr>
              <a:t>PERT analysis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28</a:t>
            </a:fld>
            <a:endParaRPr lang="en-US"/>
          </a:p>
        </p:txBody>
      </p:sp>
    </p:spTree>
    <p:extLst>
      <p:ext uri="{BB962C8B-B14F-4D97-AF65-F5344CB8AC3E}">
        <p14:creationId xmlns:p14="http://schemas.microsoft.com/office/powerpoint/2010/main" val="14186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Gantt Charts</a:t>
            </a:r>
          </a:p>
        </p:txBody>
      </p:sp>
      <p:sp>
        <p:nvSpPr>
          <p:cNvPr id="3" name="Content Placeholder 2"/>
          <p:cNvSpPr>
            <a:spLocks noGrp="1"/>
          </p:cNvSpPr>
          <p:nvPr>
            <p:ph idx="1"/>
          </p:nvPr>
        </p:nvSpPr>
        <p:spPr/>
        <p:txBody>
          <a:bodyPr/>
          <a:lstStyle/>
          <a:p>
            <a:r>
              <a:rPr lang="en-US" dirty="0">
                <a:solidFill>
                  <a:srgbClr val="C00000"/>
                </a:solidFill>
              </a:rPr>
              <a:t>Gantt charts </a:t>
            </a:r>
            <a:r>
              <a:rPr lang="en-US" dirty="0"/>
              <a:t>provide a </a:t>
            </a:r>
            <a:r>
              <a:rPr lang="en-US" dirty="0">
                <a:solidFill>
                  <a:srgbClr val="0070C0"/>
                </a:solidFill>
              </a:rPr>
              <a:t>standard format for displaying project schedule information </a:t>
            </a:r>
            <a:r>
              <a:rPr lang="en-US" dirty="0"/>
              <a:t>by listing project activities and their corresponding start and finish dates in a calendar format</a:t>
            </a:r>
          </a:p>
          <a:p>
            <a:r>
              <a:rPr lang="en-US" dirty="0"/>
              <a:t>Symbols include:</a:t>
            </a:r>
          </a:p>
          <a:p>
            <a:pPr lvl="1"/>
            <a:r>
              <a:rPr lang="en-US" dirty="0">
                <a:solidFill>
                  <a:srgbClr val="C00000"/>
                </a:solidFill>
              </a:rPr>
              <a:t>Black diamonds</a:t>
            </a:r>
            <a:r>
              <a:rPr lang="en-US" dirty="0"/>
              <a:t>: </a:t>
            </a:r>
            <a:r>
              <a:rPr lang="en-US" dirty="0">
                <a:solidFill>
                  <a:srgbClr val="0070C0"/>
                </a:solidFill>
              </a:rPr>
              <a:t>milestones </a:t>
            </a:r>
          </a:p>
          <a:p>
            <a:pPr lvl="1"/>
            <a:r>
              <a:rPr lang="en-US" dirty="0">
                <a:solidFill>
                  <a:srgbClr val="C00000"/>
                </a:solidFill>
              </a:rPr>
              <a:t>Thick black bars</a:t>
            </a:r>
            <a:r>
              <a:rPr lang="en-US" dirty="0"/>
              <a:t>: </a:t>
            </a:r>
            <a:r>
              <a:rPr lang="en-US" dirty="0">
                <a:solidFill>
                  <a:srgbClr val="0070C0"/>
                </a:solidFill>
              </a:rPr>
              <a:t>summary tasks</a:t>
            </a:r>
          </a:p>
          <a:p>
            <a:pPr lvl="1"/>
            <a:r>
              <a:rPr lang="en-US" dirty="0">
                <a:solidFill>
                  <a:srgbClr val="C00000"/>
                </a:solidFill>
              </a:rPr>
              <a:t>Lighter horizontal bars</a:t>
            </a:r>
            <a:r>
              <a:rPr lang="en-US" dirty="0"/>
              <a:t>: </a:t>
            </a:r>
            <a:r>
              <a:rPr lang="en-US" dirty="0">
                <a:solidFill>
                  <a:srgbClr val="0070C0"/>
                </a:solidFill>
              </a:rPr>
              <a:t>durations of tasks</a:t>
            </a:r>
          </a:p>
          <a:p>
            <a:pPr lvl="1"/>
            <a:r>
              <a:rPr lang="en-US" dirty="0">
                <a:solidFill>
                  <a:srgbClr val="C00000"/>
                </a:solidFill>
              </a:rPr>
              <a:t>Arrows</a:t>
            </a:r>
            <a:r>
              <a:rPr lang="en-US" dirty="0"/>
              <a:t>: </a:t>
            </a:r>
            <a:r>
              <a:rPr lang="en-US" dirty="0">
                <a:solidFill>
                  <a:srgbClr val="0070C0"/>
                </a:solidFill>
              </a:rPr>
              <a:t>dependencies between tasks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29</a:t>
            </a:fld>
            <a:endParaRPr lang="en-US"/>
          </a:p>
        </p:txBody>
      </p:sp>
    </p:spTree>
    <p:extLst>
      <p:ext uri="{BB962C8B-B14F-4D97-AF65-F5344CB8AC3E}">
        <p14:creationId xmlns:p14="http://schemas.microsoft.com/office/powerpoint/2010/main" val="4056630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Management Course Outline</a:t>
            </a:r>
            <a:endParaRPr lang="en-US" dirty="0"/>
          </a:p>
        </p:txBody>
      </p:sp>
      <p:sp>
        <p:nvSpPr>
          <p:cNvPr id="3" name="Content Placeholder 2"/>
          <p:cNvSpPr>
            <a:spLocks noGrp="1"/>
          </p:cNvSpPr>
          <p:nvPr>
            <p:ph idx="1"/>
          </p:nvPr>
        </p:nvSpPr>
        <p:spPr/>
        <p:txBody>
          <a:bodyPr>
            <a:normAutofit fontScale="77500" lnSpcReduction="20000"/>
          </a:bodyPr>
          <a:lstStyle/>
          <a:p>
            <a:pPr marL="385763" indent="-385763">
              <a:buFont typeface="+mj-lt"/>
              <a:buAutoNum type="arabicPeriod"/>
            </a:pPr>
            <a:r>
              <a:rPr lang="en-US" dirty="0" smtClean="0"/>
              <a:t>Introduction to Project Management</a:t>
            </a:r>
          </a:p>
          <a:p>
            <a:pPr marL="385763" indent="-385763">
              <a:buFont typeface="+mj-lt"/>
              <a:buAutoNum type="arabicPeriod"/>
            </a:pPr>
            <a:r>
              <a:rPr lang="en-US" dirty="0" smtClean="0"/>
              <a:t>The Project Management and Information Technology Context</a:t>
            </a:r>
          </a:p>
          <a:p>
            <a:pPr marL="385763" indent="-385763">
              <a:buFont typeface="+mj-lt"/>
              <a:buAutoNum type="arabicPeriod"/>
            </a:pPr>
            <a:r>
              <a:rPr lang="en-US" dirty="0" smtClean="0"/>
              <a:t>The Project Management Process Groups: A Case Study</a:t>
            </a:r>
          </a:p>
          <a:p>
            <a:pPr marL="385763" indent="-385763">
              <a:buFont typeface="+mj-lt"/>
              <a:buAutoNum type="arabicPeriod"/>
            </a:pPr>
            <a:r>
              <a:rPr lang="en-US" dirty="0" smtClean="0"/>
              <a:t>Project Integration Management</a:t>
            </a:r>
          </a:p>
          <a:p>
            <a:pPr marL="385763" indent="-385763">
              <a:buFont typeface="+mj-lt"/>
              <a:buAutoNum type="arabicPeriod"/>
            </a:pPr>
            <a:r>
              <a:rPr lang="en-US" dirty="0" smtClean="0"/>
              <a:t>Project Scope Management</a:t>
            </a:r>
          </a:p>
          <a:p>
            <a:pPr marL="385763" indent="-385763">
              <a:buFont typeface="+mj-lt"/>
              <a:buAutoNum type="arabicPeriod"/>
            </a:pPr>
            <a:r>
              <a:rPr lang="en-US" dirty="0" smtClean="0"/>
              <a:t>Project Time Management</a:t>
            </a:r>
          </a:p>
          <a:p>
            <a:pPr marL="385763" indent="-385763">
              <a:buFont typeface="+mj-lt"/>
              <a:buAutoNum type="arabicPeriod"/>
            </a:pPr>
            <a:r>
              <a:rPr lang="en-US" dirty="0" smtClean="0"/>
              <a:t>Project Cost Management</a:t>
            </a:r>
          </a:p>
          <a:p>
            <a:pPr marL="385763" indent="-385763">
              <a:buFont typeface="+mj-lt"/>
              <a:buAutoNum type="arabicPeriod"/>
            </a:pPr>
            <a:r>
              <a:rPr lang="en-US" dirty="0" smtClean="0"/>
              <a:t>Project Quality Management</a:t>
            </a:r>
          </a:p>
          <a:p>
            <a:pPr marL="385763" indent="-385763">
              <a:buFont typeface="+mj-lt"/>
              <a:buAutoNum type="arabicPeriod"/>
            </a:pPr>
            <a:r>
              <a:rPr lang="en-US" dirty="0" smtClean="0"/>
              <a:t>Project Human Resource Management</a:t>
            </a:r>
          </a:p>
          <a:p>
            <a:pPr marL="385763" indent="-385763">
              <a:buFont typeface="+mj-lt"/>
              <a:buAutoNum type="arabicPeriod"/>
            </a:pPr>
            <a:r>
              <a:rPr lang="en-US" dirty="0" smtClean="0"/>
              <a:t>Project Communication Management</a:t>
            </a:r>
          </a:p>
          <a:p>
            <a:pPr marL="385763" indent="-385763">
              <a:buFont typeface="+mj-lt"/>
              <a:buAutoNum type="arabicPeriod"/>
            </a:pPr>
            <a:r>
              <a:rPr lang="en-US" dirty="0" smtClean="0"/>
              <a:t>Project Risk Management</a:t>
            </a:r>
          </a:p>
          <a:p>
            <a:pPr marL="385763" indent="-385763">
              <a:buFont typeface="+mj-lt"/>
              <a:buAutoNum type="arabicPeriod"/>
            </a:pPr>
            <a:r>
              <a:rPr lang="en-US" dirty="0" smtClean="0"/>
              <a:t>Project Procurement Management</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a:t>
            </a:fld>
            <a:endParaRPr lang="en-US"/>
          </a:p>
        </p:txBody>
      </p:sp>
    </p:spTree>
    <p:extLst>
      <p:ext uri="{BB962C8B-B14F-4D97-AF65-F5344CB8AC3E}">
        <p14:creationId xmlns:p14="http://schemas.microsoft.com/office/powerpoint/2010/main" val="3807754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Gantt Chart for Project X</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30</a:t>
            </a:fld>
            <a:endParaRPr lang="en-US"/>
          </a:p>
        </p:txBody>
      </p:sp>
      <p:pic>
        <p:nvPicPr>
          <p:cNvPr id="5" name="Picture 5" descr="86921_06_F0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815181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400" y="5525868"/>
            <a:ext cx="7981950" cy="369332"/>
          </a:xfrm>
          <a:prstGeom prst="rect">
            <a:avLst/>
          </a:prstGeom>
        </p:spPr>
        <p:txBody>
          <a:bodyPr wrap="square">
            <a:spAutoFit/>
          </a:bodyPr>
          <a:lstStyle/>
          <a:p>
            <a:r>
              <a:rPr lang="en-US" i="1" dirty="0"/>
              <a:t>Note: Darker bars would be red in Project 2007 to represent critical tasks.</a:t>
            </a:r>
          </a:p>
        </p:txBody>
      </p:sp>
    </p:spTree>
    <p:extLst>
      <p:ext uri="{BB962C8B-B14F-4D97-AF65-F5344CB8AC3E}">
        <p14:creationId xmlns:p14="http://schemas.microsoft.com/office/powerpoint/2010/main" val="43859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Gantt Chart for Software Launch Project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31</a:t>
            </a:fld>
            <a:endParaRPr lang="en-US"/>
          </a:p>
        </p:txBody>
      </p:sp>
      <p:pic>
        <p:nvPicPr>
          <p:cNvPr id="5" name="Picture 4" descr="86921_06_F0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450" y="1437824"/>
            <a:ext cx="61722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647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Milestones to Gantt Charts</a:t>
            </a:r>
          </a:p>
        </p:txBody>
      </p:sp>
      <p:sp>
        <p:nvSpPr>
          <p:cNvPr id="3" name="Content Placeholder 2"/>
          <p:cNvSpPr>
            <a:spLocks noGrp="1"/>
          </p:cNvSpPr>
          <p:nvPr>
            <p:ph idx="1"/>
          </p:nvPr>
        </p:nvSpPr>
        <p:spPr/>
        <p:txBody>
          <a:bodyPr/>
          <a:lstStyle/>
          <a:p>
            <a:r>
              <a:rPr lang="en-US" dirty="0"/>
              <a:t>Many people like to </a:t>
            </a:r>
            <a:r>
              <a:rPr lang="en-US" dirty="0">
                <a:solidFill>
                  <a:srgbClr val="C00000"/>
                </a:solidFill>
              </a:rPr>
              <a:t>focus on meeting milestones</a:t>
            </a:r>
            <a:r>
              <a:rPr lang="en-US" dirty="0"/>
              <a:t>, especially for large projects</a:t>
            </a:r>
          </a:p>
          <a:p>
            <a:r>
              <a:rPr lang="en-US" dirty="0">
                <a:solidFill>
                  <a:srgbClr val="C00000"/>
                </a:solidFill>
              </a:rPr>
              <a:t>Milestones emphasize </a:t>
            </a:r>
            <a:r>
              <a:rPr lang="en-US" dirty="0"/>
              <a:t>important </a:t>
            </a:r>
            <a:r>
              <a:rPr lang="en-US" dirty="0">
                <a:solidFill>
                  <a:srgbClr val="0070C0"/>
                </a:solidFill>
              </a:rPr>
              <a:t>events </a:t>
            </a:r>
            <a:r>
              <a:rPr lang="en-US" dirty="0"/>
              <a:t>or </a:t>
            </a:r>
            <a:r>
              <a:rPr lang="en-US" dirty="0">
                <a:solidFill>
                  <a:srgbClr val="0070C0"/>
                </a:solidFill>
              </a:rPr>
              <a:t>accomplishments on projects</a:t>
            </a:r>
          </a:p>
          <a:p>
            <a:r>
              <a:rPr lang="en-US" dirty="0"/>
              <a:t>Normally create milestone by </a:t>
            </a:r>
            <a:r>
              <a:rPr lang="en-US" dirty="0">
                <a:solidFill>
                  <a:srgbClr val="C00000"/>
                </a:solidFill>
              </a:rPr>
              <a:t>entering tasks with a zero duration</a:t>
            </a:r>
            <a:r>
              <a:rPr lang="en-US" dirty="0"/>
              <a:t>, or you can mark any task as a milestone</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32</a:t>
            </a:fld>
            <a:endParaRPr lang="en-US"/>
          </a:p>
        </p:txBody>
      </p:sp>
    </p:spTree>
    <p:extLst>
      <p:ext uri="{BB962C8B-B14F-4D97-AF65-F5344CB8AC3E}">
        <p14:creationId xmlns:p14="http://schemas.microsoft.com/office/powerpoint/2010/main" val="3316533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Criteria</a:t>
            </a:r>
          </a:p>
        </p:txBody>
      </p:sp>
      <p:sp>
        <p:nvSpPr>
          <p:cNvPr id="3" name="Content Placeholder 2"/>
          <p:cNvSpPr>
            <a:spLocks noGrp="1"/>
          </p:cNvSpPr>
          <p:nvPr>
            <p:ph idx="1"/>
          </p:nvPr>
        </p:nvSpPr>
        <p:spPr/>
        <p:txBody>
          <a:bodyPr/>
          <a:lstStyle/>
          <a:p>
            <a:r>
              <a:rPr lang="en-US" dirty="0">
                <a:solidFill>
                  <a:srgbClr val="C00000"/>
                </a:solidFill>
              </a:rPr>
              <a:t>Milestones</a:t>
            </a:r>
            <a:r>
              <a:rPr lang="en-US" dirty="0"/>
              <a:t> should be:</a:t>
            </a:r>
          </a:p>
          <a:p>
            <a:pPr lvl="1"/>
            <a:r>
              <a:rPr lang="en-US" dirty="0">
                <a:solidFill>
                  <a:srgbClr val="0070C0"/>
                </a:solidFill>
              </a:rPr>
              <a:t>S</a:t>
            </a:r>
            <a:r>
              <a:rPr lang="en-US" dirty="0"/>
              <a:t>pecific</a:t>
            </a:r>
          </a:p>
          <a:p>
            <a:pPr lvl="1"/>
            <a:r>
              <a:rPr lang="en-US" dirty="0">
                <a:solidFill>
                  <a:srgbClr val="0070C0"/>
                </a:solidFill>
              </a:rPr>
              <a:t>M</a:t>
            </a:r>
            <a:r>
              <a:rPr lang="en-US" dirty="0"/>
              <a:t>easurable</a:t>
            </a:r>
          </a:p>
          <a:p>
            <a:pPr lvl="1"/>
            <a:r>
              <a:rPr lang="en-US" dirty="0">
                <a:solidFill>
                  <a:srgbClr val="0070C0"/>
                </a:solidFill>
              </a:rPr>
              <a:t>A</a:t>
            </a:r>
            <a:r>
              <a:rPr lang="en-US" dirty="0"/>
              <a:t>ssignable</a:t>
            </a:r>
          </a:p>
          <a:p>
            <a:pPr lvl="1"/>
            <a:r>
              <a:rPr lang="en-US" dirty="0">
                <a:solidFill>
                  <a:srgbClr val="0070C0"/>
                </a:solidFill>
              </a:rPr>
              <a:t>R</a:t>
            </a:r>
            <a:r>
              <a:rPr lang="en-US" dirty="0"/>
              <a:t>ealistic</a:t>
            </a:r>
          </a:p>
          <a:p>
            <a:pPr lvl="1"/>
            <a:r>
              <a:rPr lang="en-US" dirty="0">
                <a:solidFill>
                  <a:srgbClr val="0070C0"/>
                </a:solidFill>
              </a:rPr>
              <a:t>T</a:t>
            </a:r>
            <a:r>
              <a:rPr lang="en-US" dirty="0"/>
              <a:t>ime-framed</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33</a:t>
            </a:fld>
            <a:endParaRPr lang="en-US"/>
          </a:p>
        </p:txBody>
      </p:sp>
    </p:spTree>
    <p:extLst>
      <p:ext uri="{BB962C8B-B14F-4D97-AF65-F5344CB8AC3E}">
        <p14:creationId xmlns:p14="http://schemas.microsoft.com/office/powerpoint/2010/main" val="2164764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3" name="Content Placeholder 2"/>
          <p:cNvSpPr>
            <a:spLocks noGrp="1"/>
          </p:cNvSpPr>
          <p:nvPr>
            <p:ph idx="1"/>
          </p:nvPr>
        </p:nvSpPr>
        <p:spPr/>
        <p:txBody>
          <a:bodyPr>
            <a:normAutofit fontScale="92500" lnSpcReduction="20000"/>
          </a:bodyPr>
          <a:lstStyle/>
          <a:p>
            <a:r>
              <a:rPr lang="en-US" dirty="0">
                <a:solidFill>
                  <a:srgbClr val="C00000"/>
                </a:solidFill>
              </a:rPr>
              <a:t>Schedule risk </a:t>
            </a:r>
            <a:r>
              <a:rPr lang="en-US" dirty="0"/>
              <a:t>is inherent in the development of complex systems. Luc Richard, the founder of </a:t>
            </a:r>
            <a:r>
              <a:rPr lang="en-US" dirty="0" smtClean="0"/>
              <a:t>projectmangler.com</a:t>
            </a:r>
            <a:r>
              <a:rPr lang="en-US" dirty="0"/>
              <a:t>, suggests that </a:t>
            </a:r>
            <a:r>
              <a:rPr lang="en-US" dirty="0">
                <a:solidFill>
                  <a:srgbClr val="C00000"/>
                </a:solidFill>
              </a:rPr>
              <a:t>project managers can reduce schedule risk through project milestones</a:t>
            </a:r>
            <a:r>
              <a:rPr lang="en-US" dirty="0"/>
              <a:t>, a best practice that involves identifying and tracking significant points or achievements in the project. </a:t>
            </a:r>
            <a:endParaRPr lang="en-US" dirty="0" smtClean="0"/>
          </a:p>
          <a:p>
            <a:r>
              <a:rPr lang="en-US" dirty="0" smtClean="0"/>
              <a:t>The </a:t>
            </a:r>
            <a:r>
              <a:rPr lang="en-US" dirty="0">
                <a:solidFill>
                  <a:srgbClr val="C00000"/>
                </a:solidFill>
              </a:rPr>
              <a:t>five key points </a:t>
            </a:r>
            <a:r>
              <a:rPr lang="en-US" dirty="0"/>
              <a:t>of using project milestones include the following:</a:t>
            </a:r>
          </a:p>
          <a:p>
            <a:pPr marL="914400" lvl="1" indent="-457200">
              <a:buFont typeface="+mj-lt"/>
              <a:buAutoNum type="arabicPeriod"/>
            </a:pPr>
            <a:r>
              <a:rPr lang="en-US" dirty="0" smtClean="0">
                <a:solidFill>
                  <a:srgbClr val="0070C0"/>
                </a:solidFill>
              </a:rPr>
              <a:t>Define </a:t>
            </a:r>
            <a:r>
              <a:rPr lang="en-US" dirty="0">
                <a:solidFill>
                  <a:srgbClr val="0070C0"/>
                </a:solidFill>
              </a:rPr>
              <a:t>milestones early</a:t>
            </a:r>
            <a:r>
              <a:rPr lang="en-US" dirty="0"/>
              <a:t> in the project and include them in the Gantt chart to provide a visual guide.</a:t>
            </a:r>
          </a:p>
          <a:p>
            <a:pPr marL="914400" lvl="1" indent="-457200">
              <a:buFont typeface="+mj-lt"/>
              <a:buAutoNum type="arabicPeriod"/>
            </a:pPr>
            <a:r>
              <a:rPr lang="en-US" dirty="0" smtClean="0">
                <a:solidFill>
                  <a:srgbClr val="0070C0"/>
                </a:solidFill>
              </a:rPr>
              <a:t>Keep </a:t>
            </a:r>
            <a:r>
              <a:rPr lang="en-US" dirty="0">
                <a:solidFill>
                  <a:srgbClr val="0070C0"/>
                </a:solidFill>
              </a:rPr>
              <a:t>milestones small </a:t>
            </a:r>
            <a:r>
              <a:rPr lang="en-US" dirty="0"/>
              <a:t>and frequent.</a:t>
            </a:r>
          </a:p>
          <a:p>
            <a:pPr marL="914400" lvl="1" indent="-457200">
              <a:buFont typeface="+mj-lt"/>
              <a:buAutoNum type="arabicPeriod"/>
            </a:pPr>
            <a:r>
              <a:rPr lang="en-US" dirty="0" smtClean="0"/>
              <a:t>The </a:t>
            </a:r>
            <a:r>
              <a:rPr lang="en-US" dirty="0"/>
              <a:t>set of milestones </a:t>
            </a:r>
            <a:r>
              <a:rPr lang="en-US" dirty="0">
                <a:solidFill>
                  <a:srgbClr val="0070C0"/>
                </a:solidFill>
              </a:rPr>
              <a:t>must be all-encompassing</a:t>
            </a:r>
            <a:r>
              <a:rPr lang="en-US" dirty="0"/>
              <a:t>.</a:t>
            </a:r>
          </a:p>
          <a:p>
            <a:pPr marL="914400" lvl="1" indent="-457200">
              <a:buFont typeface="+mj-lt"/>
              <a:buAutoNum type="arabicPeriod"/>
            </a:pPr>
            <a:r>
              <a:rPr lang="en-US" dirty="0" smtClean="0"/>
              <a:t>Each </a:t>
            </a:r>
            <a:r>
              <a:rPr lang="en-US" dirty="0">
                <a:solidFill>
                  <a:srgbClr val="0070C0"/>
                </a:solidFill>
              </a:rPr>
              <a:t>milestone must be binary</a:t>
            </a:r>
            <a:r>
              <a:rPr lang="en-US" dirty="0"/>
              <a:t>, meaning it is either complete or incomplete.</a:t>
            </a:r>
          </a:p>
          <a:p>
            <a:pPr marL="914400" lvl="1" indent="-457200">
              <a:buFont typeface="+mj-lt"/>
              <a:buAutoNum type="arabicPeriod"/>
            </a:pPr>
            <a:r>
              <a:rPr lang="en-US" dirty="0" smtClean="0"/>
              <a:t>Carefully </a:t>
            </a:r>
            <a:r>
              <a:rPr lang="en-US" dirty="0">
                <a:solidFill>
                  <a:srgbClr val="0070C0"/>
                </a:solidFill>
              </a:rPr>
              <a:t>monitor the critical path</a:t>
            </a:r>
            <a:r>
              <a:rPr lang="en-US" dirty="0"/>
              <a:t>.</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34</a:t>
            </a:fld>
            <a:endParaRPr lang="en-US"/>
          </a:p>
        </p:txBody>
      </p:sp>
    </p:spTree>
    <p:extLst>
      <p:ext uri="{BB962C8B-B14F-4D97-AF65-F5344CB8AC3E}">
        <p14:creationId xmlns:p14="http://schemas.microsoft.com/office/powerpoint/2010/main" val="2347038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Tracking Gantt Chart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35</a:t>
            </a:fld>
            <a:endParaRPr lang="en-US"/>
          </a:p>
        </p:txBody>
      </p:sp>
      <p:pic>
        <p:nvPicPr>
          <p:cNvPr id="5" name="Picture 4" descr="86921_06_F0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475" y="1352549"/>
            <a:ext cx="8147050"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56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Path Method (CPM)</a:t>
            </a:r>
          </a:p>
        </p:txBody>
      </p:sp>
      <p:sp>
        <p:nvSpPr>
          <p:cNvPr id="3" name="Content Placeholder 2"/>
          <p:cNvSpPr>
            <a:spLocks noGrp="1"/>
          </p:cNvSpPr>
          <p:nvPr>
            <p:ph idx="1"/>
          </p:nvPr>
        </p:nvSpPr>
        <p:spPr/>
        <p:txBody>
          <a:bodyPr>
            <a:normAutofit lnSpcReduction="10000"/>
          </a:bodyPr>
          <a:lstStyle/>
          <a:p>
            <a:r>
              <a:rPr lang="en-US" dirty="0">
                <a:solidFill>
                  <a:srgbClr val="C00000"/>
                </a:solidFill>
              </a:rPr>
              <a:t>CPM</a:t>
            </a:r>
            <a:r>
              <a:rPr lang="en-US" dirty="0"/>
              <a:t> is a </a:t>
            </a:r>
            <a:r>
              <a:rPr lang="en-US" dirty="0">
                <a:solidFill>
                  <a:srgbClr val="0070C0"/>
                </a:solidFill>
              </a:rPr>
              <a:t>network diagramming technique used to predict total project duration</a:t>
            </a:r>
          </a:p>
          <a:p>
            <a:r>
              <a:rPr lang="en-US" dirty="0"/>
              <a:t>A </a:t>
            </a:r>
            <a:r>
              <a:rPr lang="en-US" dirty="0">
                <a:solidFill>
                  <a:srgbClr val="C00000"/>
                </a:solidFill>
              </a:rPr>
              <a:t>critical path for a project </a:t>
            </a:r>
            <a:r>
              <a:rPr lang="en-US" dirty="0"/>
              <a:t>is the </a:t>
            </a:r>
            <a:r>
              <a:rPr lang="en-US" dirty="0">
                <a:solidFill>
                  <a:srgbClr val="0070C0"/>
                </a:solidFill>
              </a:rPr>
              <a:t>series of activities that determines the earliest time </a:t>
            </a:r>
            <a:r>
              <a:rPr lang="en-US" dirty="0"/>
              <a:t>by which the project can be completed</a:t>
            </a:r>
          </a:p>
          <a:p>
            <a:r>
              <a:rPr lang="en-US" dirty="0"/>
              <a:t>The </a:t>
            </a:r>
            <a:r>
              <a:rPr lang="en-US" dirty="0">
                <a:solidFill>
                  <a:srgbClr val="C00000"/>
                </a:solidFill>
              </a:rPr>
              <a:t>critical path </a:t>
            </a:r>
            <a:r>
              <a:rPr lang="en-US" dirty="0"/>
              <a:t>is the </a:t>
            </a:r>
            <a:r>
              <a:rPr lang="en-US" dirty="0">
                <a:solidFill>
                  <a:srgbClr val="0070C0"/>
                </a:solidFill>
              </a:rPr>
              <a:t>longest path through the network diagram</a:t>
            </a:r>
            <a:r>
              <a:rPr lang="en-US" dirty="0"/>
              <a:t> and has </a:t>
            </a:r>
            <a:r>
              <a:rPr lang="en-US" dirty="0">
                <a:solidFill>
                  <a:srgbClr val="0070C0"/>
                </a:solidFill>
              </a:rPr>
              <a:t>the least amount of slack or float</a:t>
            </a:r>
          </a:p>
          <a:p>
            <a:r>
              <a:rPr lang="en-US" dirty="0">
                <a:solidFill>
                  <a:srgbClr val="C00000"/>
                </a:solidFill>
              </a:rPr>
              <a:t>Slack or float </a:t>
            </a:r>
            <a:r>
              <a:rPr lang="en-US" dirty="0"/>
              <a:t>is the </a:t>
            </a:r>
            <a:r>
              <a:rPr lang="en-US" dirty="0">
                <a:solidFill>
                  <a:srgbClr val="0070C0"/>
                </a:solidFill>
              </a:rPr>
              <a:t>amount of time an activity may be delayed</a:t>
            </a:r>
            <a:r>
              <a:rPr lang="en-US" dirty="0"/>
              <a:t> without delaying a succeeding activity or the project finish date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36</a:t>
            </a:fld>
            <a:endParaRPr lang="en-US"/>
          </a:p>
        </p:txBody>
      </p:sp>
    </p:spTree>
    <p:extLst>
      <p:ext uri="{BB962C8B-B14F-4D97-AF65-F5344CB8AC3E}">
        <p14:creationId xmlns:p14="http://schemas.microsoft.com/office/powerpoint/2010/main" val="32857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Critical Path</a:t>
            </a:r>
          </a:p>
        </p:txBody>
      </p:sp>
      <p:sp>
        <p:nvSpPr>
          <p:cNvPr id="3" name="Content Placeholder 2"/>
          <p:cNvSpPr>
            <a:spLocks noGrp="1"/>
          </p:cNvSpPr>
          <p:nvPr>
            <p:ph idx="1"/>
          </p:nvPr>
        </p:nvSpPr>
        <p:spPr/>
        <p:txBody>
          <a:bodyPr/>
          <a:lstStyle/>
          <a:p>
            <a:r>
              <a:rPr lang="en-US" dirty="0"/>
              <a:t>First develop a </a:t>
            </a:r>
            <a:r>
              <a:rPr lang="en-US" dirty="0">
                <a:solidFill>
                  <a:srgbClr val="C00000"/>
                </a:solidFill>
              </a:rPr>
              <a:t>good network diagram</a:t>
            </a:r>
          </a:p>
          <a:p>
            <a:r>
              <a:rPr lang="en-US" dirty="0">
                <a:solidFill>
                  <a:srgbClr val="C00000"/>
                </a:solidFill>
              </a:rPr>
              <a:t>Add the duration estimates </a:t>
            </a:r>
            <a:r>
              <a:rPr lang="en-US" dirty="0"/>
              <a:t>for all activities on each path through the network diagram</a:t>
            </a:r>
          </a:p>
          <a:p>
            <a:r>
              <a:rPr lang="en-US" dirty="0"/>
              <a:t>The </a:t>
            </a:r>
            <a:r>
              <a:rPr lang="en-US" dirty="0">
                <a:solidFill>
                  <a:srgbClr val="C00000"/>
                </a:solidFill>
              </a:rPr>
              <a:t>longest path is the critical path</a:t>
            </a:r>
          </a:p>
          <a:p>
            <a:r>
              <a:rPr lang="en-US" dirty="0"/>
              <a:t>If one or more of the activities on the critical path takes longer than planned, the whole project schedule will slip unless the project manager takes corrective action</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37</a:t>
            </a:fld>
            <a:endParaRPr lang="en-US"/>
          </a:p>
        </p:txBody>
      </p:sp>
    </p:spTree>
    <p:extLst>
      <p:ext uri="{BB962C8B-B14F-4D97-AF65-F5344CB8AC3E}">
        <p14:creationId xmlns:p14="http://schemas.microsoft.com/office/powerpoint/2010/main" val="3616476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Determining the Critical Path for Project X</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38</a:t>
            </a:fld>
            <a:endParaRPr lang="en-US"/>
          </a:p>
        </p:txBody>
      </p:sp>
      <p:pic>
        <p:nvPicPr>
          <p:cNvPr id="5" name="Picture 4" descr="86921_06_F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710" y="1529104"/>
            <a:ext cx="73152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8972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the Critical Path</a:t>
            </a:r>
          </a:p>
        </p:txBody>
      </p:sp>
      <p:sp>
        <p:nvSpPr>
          <p:cNvPr id="3" name="Content Placeholder 2"/>
          <p:cNvSpPr>
            <a:spLocks noGrp="1"/>
          </p:cNvSpPr>
          <p:nvPr>
            <p:ph idx="1"/>
          </p:nvPr>
        </p:nvSpPr>
        <p:spPr/>
        <p:txBody>
          <a:bodyPr>
            <a:normAutofit lnSpcReduction="10000"/>
          </a:bodyPr>
          <a:lstStyle/>
          <a:p>
            <a:r>
              <a:rPr lang="en-US" dirty="0"/>
              <a:t>A project team at Apple computer put a stuffed gorilla on the top of the cubicle of the person currently managing critical task</a:t>
            </a:r>
          </a:p>
          <a:p>
            <a:r>
              <a:rPr lang="en-US" dirty="0"/>
              <a:t>The critical path is not the one with all the critical activities; it only accounts for time</a:t>
            </a:r>
          </a:p>
          <a:p>
            <a:pPr lvl="1"/>
            <a:r>
              <a:rPr lang="en-US" dirty="0"/>
              <a:t>Remember the example of growing grass being on the critical path for Disney’s Animal Kingdom</a:t>
            </a:r>
          </a:p>
          <a:p>
            <a:r>
              <a:rPr lang="en-US" dirty="0"/>
              <a:t>There can be more than one critical path if the lengths of two or more paths are the same</a:t>
            </a:r>
          </a:p>
          <a:p>
            <a:r>
              <a:rPr lang="en-US" dirty="0"/>
              <a:t>The critical path can change as the project progresses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39</a:t>
            </a:fld>
            <a:endParaRPr lang="en-US"/>
          </a:p>
        </p:txBody>
      </p:sp>
    </p:spTree>
    <p:extLst>
      <p:ext uri="{BB962C8B-B14F-4D97-AF65-F5344CB8AC3E}">
        <p14:creationId xmlns:p14="http://schemas.microsoft.com/office/powerpoint/2010/main" val="2582861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effectLst>
                  <a:outerShdw blurRad="38100" dist="38100" dir="2700000" algn="tl">
                    <a:srgbClr val="FFFFFF"/>
                  </a:outerShdw>
                </a:effectLst>
              </a:rPr>
              <a:t>6. Project Time Management</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t>4</a:t>
            </a:fld>
            <a:endParaRPr lang="en-US"/>
          </a:p>
        </p:txBody>
      </p:sp>
    </p:spTree>
    <p:extLst>
      <p:ext uri="{BB962C8B-B14F-4D97-AF65-F5344CB8AC3E}">
        <p14:creationId xmlns:p14="http://schemas.microsoft.com/office/powerpoint/2010/main" val="1615816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Critical Path Analysis to Make Schedule Trade-offs</a:t>
            </a:r>
          </a:p>
        </p:txBody>
      </p:sp>
      <p:sp>
        <p:nvSpPr>
          <p:cNvPr id="3" name="Content Placeholder 2"/>
          <p:cNvSpPr>
            <a:spLocks noGrp="1"/>
          </p:cNvSpPr>
          <p:nvPr>
            <p:ph idx="1"/>
          </p:nvPr>
        </p:nvSpPr>
        <p:spPr/>
        <p:txBody>
          <a:bodyPr/>
          <a:lstStyle/>
          <a:p>
            <a:r>
              <a:rPr lang="en-US" dirty="0">
                <a:solidFill>
                  <a:srgbClr val="C00000"/>
                </a:solidFill>
              </a:rPr>
              <a:t>Free slack </a:t>
            </a:r>
            <a:r>
              <a:rPr lang="en-US" dirty="0"/>
              <a:t>or </a:t>
            </a:r>
            <a:r>
              <a:rPr lang="en-US" dirty="0">
                <a:solidFill>
                  <a:srgbClr val="C00000"/>
                </a:solidFill>
              </a:rPr>
              <a:t>free float </a:t>
            </a:r>
            <a:r>
              <a:rPr lang="en-US" dirty="0"/>
              <a:t>is the </a:t>
            </a:r>
            <a:r>
              <a:rPr lang="en-US" dirty="0">
                <a:solidFill>
                  <a:srgbClr val="0070C0"/>
                </a:solidFill>
              </a:rPr>
              <a:t>amount of time an activity can be delayed without delaying the early start </a:t>
            </a:r>
            <a:r>
              <a:rPr lang="en-US" dirty="0"/>
              <a:t>of any immediately following activities</a:t>
            </a:r>
          </a:p>
          <a:p>
            <a:r>
              <a:rPr lang="en-US" dirty="0">
                <a:solidFill>
                  <a:srgbClr val="C00000"/>
                </a:solidFill>
              </a:rPr>
              <a:t>Total slack </a:t>
            </a:r>
            <a:r>
              <a:rPr lang="en-US" dirty="0"/>
              <a:t>or </a:t>
            </a:r>
            <a:r>
              <a:rPr lang="en-US" dirty="0">
                <a:solidFill>
                  <a:srgbClr val="C00000"/>
                </a:solidFill>
              </a:rPr>
              <a:t>total float </a:t>
            </a:r>
            <a:r>
              <a:rPr lang="en-US" dirty="0"/>
              <a:t>is the </a:t>
            </a:r>
            <a:r>
              <a:rPr lang="en-US" dirty="0">
                <a:solidFill>
                  <a:srgbClr val="0070C0"/>
                </a:solidFill>
              </a:rPr>
              <a:t>amount of time an activity may be delayed from its early start without delaying the planned project finish date</a:t>
            </a:r>
          </a:p>
          <a:p>
            <a:r>
              <a:rPr lang="en-US" dirty="0"/>
              <a:t>A </a:t>
            </a:r>
            <a:r>
              <a:rPr lang="en-US" dirty="0">
                <a:solidFill>
                  <a:srgbClr val="C00000"/>
                </a:solidFill>
              </a:rPr>
              <a:t>forward pass </a:t>
            </a:r>
            <a:r>
              <a:rPr lang="en-US" dirty="0"/>
              <a:t>through the network diagram determines the early start and finish dates</a:t>
            </a:r>
          </a:p>
          <a:p>
            <a:r>
              <a:rPr lang="en-US" dirty="0"/>
              <a:t>A </a:t>
            </a:r>
            <a:r>
              <a:rPr lang="en-US" dirty="0">
                <a:solidFill>
                  <a:srgbClr val="C00000"/>
                </a:solidFill>
              </a:rPr>
              <a:t>backward pass </a:t>
            </a:r>
            <a:r>
              <a:rPr lang="en-US" dirty="0"/>
              <a:t>determines the late start and finish dates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40</a:t>
            </a:fld>
            <a:endParaRPr lang="en-US"/>
          </a:p>
        </p:txBody>
      </p:sp>
    </p:spTree>
    <p:extLst>
      <p:ext uri="{BB962C8B-B14F-4D97-AF65-F5344CB8AC3E}">
        <p14:creationId xmlns:p14="http://schemas.microsoft.com/office/powerpoint/2010/main" val="1642331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Calculating Early and Late Start and Finish Dates</a:t>
            </a:r>
          </a:p>
        </p:txBody>
      </p:sp>
      <p:sp>
        <p:nvSpPr>
          <p:cNvPr id="4" name="Slide Number Placeholder 3"/>
          <p:cNvSpPr>
            <a:spLocks noGrp="1"/>
          </p:cNvSpPr>
          <p:nvPr>
            <p:ph type="sldNum" sz="quarter" idx="12"/>
          </p:nvPr>
        </p:nvSpPr>
        <p:spPr/>
        <p:txBody>
          <a:bodyPr/>
          <a:lstStyle/>
          <a:p>
            <a:fld id="{C546E0E4-908A-4724-B308-E4F6AE4FA0DD}" type="slidenum">
              <a:rPr lang="en-US" smtClean="0"/>
              <a:pPr/>
              <a:t>41</a:t>
            </a:fld>
            <a:endParaRPr lang="en-US"/>
          </a:p>
        </p:txBody>
      </p:sp>
      <p:pic>
        <p:nvPicPr>
          <p:cNvPr id="5" name="Picture 4" descr="86921_06_F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29104"/>
            <a:ext cx="72390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5484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Free and Total Float or Slack for Project X</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42</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l="23125" t="27000" r="16875" b="17000"/>
          <a:stretch>
            <a:fillRect/>
          </a:stretch>
        </p:blipFill>
        <p:spPr bwMode="auto">
          <a:xfrm>
            <a:off x="609600" y="1524000"/>
            <a:ext cx="78486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601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the Critical Path to Shorten a Project Schedule</a:t>
            </a:r>
          </a:p>
        </p:txBody>
      </p:sp>
      <p:sp>
        <p:nvSpPr>
          <p:cNvPr id="3" name="Content Placeholder 2"/>
          <p:cNvSpPr>
            <a:spLocks noGrp="1"/>
          </p:cNvSpPr>
          <p:nvPr>
            <p:ph idx="1"/>
          </p:nvPr>
        </p:nvSpPr>
        <p:spPr/>
        <p:txBody>
          <a:bodyPr/>
          <a:lstStyle/>
          <a:p>
            <a:r>
              <a:rPr lang="en-US" dirty="0">
                <a:solidFill>
                  <a:srgbClr val="C00000"/>
                </a:solidFill>
              </a:rPr>
              <a:t>Three main techniques </a:t>
            </a:r>
            <a:r>
              <a:rPr lang="en-US" dirty="0"/>
              <a:t>for shortening schedules</a:t>
            </a:r>
          </a:p>
          <a:p>
            <a:pPr marL="914400" lvl="1" indent="-457200">
              <a:buFont typeface="+mj-lt"/>
              <a:buAutoNum type="arabicPeriod"/>
            </a:pPr>
            <a:r>
              <a:rPr lang="en-US" dirty="0">
                <a:solidFill>
                  <a:srgbClr val="0070C0"/>
                </a:solidFill>
              </a:rPr>
              <a:t>Shortening durations </a:t>
            </a:r>
            <a:r>
              <a:rPr lang="en-US" dirty="0"/>
              <a:t>of critical activities/tasks by adding more resources or changing their scope</a:t>
            </a:r>
          </a:p>
          <a:p>
            <a:pPr marL="914400" lvl="1" indent="-457200">
              <a:buFont typeface="+mj-lt"/>
              <a:buAutoNum type="arabicPeriod"/>
            </a:pPr>
            <a:r>
              <a:rPr lang="en-US" dirty="0">
                <a:solidFill>
                  <a:srgbClr val="0070C0"/>
                </a:solidFill>
              </a:rPr>
              <a:t>Crashing activities </a:t>
            </a:r>
            <a:r>
              <a:rPr lang="en-US" dirty="0"/>
              <a:t>by obtaining the greatest amount of schedule compression for the least incremental cost</a:t>
            </a:r>
          </a:p>
          <a:p>
            <a:pPr marL="914400" lvl="1" indent="-457200">
              <a:buFont typeface="+mj-lt"/>
              <a:buAutoNum type="arabicPeriod"/>
            </a:pPr>
            <a:r>
              <a:rPr lang="en-US" dirty="0">
                <a:solidFill>
                  <a:srgbClr val="0070C0"/>
                </a:solidFill>
              </a:rPr>
              <a:t>Fast tracking activities </a:t>
            </a:r>
            <a:r>
              <a:rPr lang="en-US" dirty="0"/>
              <a:t>by doing them in parallel or overlapping them</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43</a:t>
            </a:fld>
            <a:endParaRPr lang="en-US"/>
          </a:p>
        </p:txBody>
      </p:sp>
    </p:spTree>
    <p:extLst>
      <p:ext uri="{BB962C8B-B14F-4D97-AF65-F5344CB8AC3E}">
        <p14:creationId xmlns:p14="http://schemas.microsoft.com/office/powerpoint/2010/main" val="3741773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Updating Critical Path Data</a:t>
            </a:r>
          </a:p>
        </p:txBody>
      </p:sp>
      <p:sp>
        <p:nvSpPr>
          <p:cNvPr id="3" name="Content Placeholder 2"/>
          <p:cNvSpPr>
            <a:spLocks noGrp="1"/>
          </p:cNvSpPr>
          <p:nvPr>
            <p:ph idx="1"/>
          </p:nvPr>
        </p:nvSpPr>
        <p:spPr/>
        <p:txBody>
          <a:bodyPr>
            <a:normAutofit/>
          </a:bodyPr>
          <a:lstStyle/>
          <a:p>
            <a:r>
              <a:rPr lang="en-US" sz="3200" dirty="0"/>
              <a:t>It is </a:t>
            </a:r>
            <a:r>
              <a:rPr lang="en-US" sz="3200" dirty="0">
                <a:solidFill>
                  <a:srgbClr val="C00000"/>
                </a:solidFill>
              </a:rPr>
              <a:t>important to update project schedule information </a:t>
            </a:r>
            <a:r>
              <a:rPr lang="en-US" sz="3200" dirty="0"/>
              <a:t>to meet time goals for a project</a:t>
            </a:r>
          </a:p>
          <a:p>
            <a:r>
              <a:rPr lang="en-US" sz="3200" dirty="0"/>
              <a:t>The </a:t>
            </a:r>
            <a:r>
              <a:rPr lang="en-US" sz="3200" dirty="0">
                <a:solidFill>
                  <a:srgbClr val="C00000"/>
                </a:solidFill>
              </a:rPr>
              <a:t>critical path may change </a:t>
            </a:r>
            <a:r>
              <a:rPr lang="en-US" sz="3200" dirty="0"/>
              <a:t>as you enter actual start and finish dates</a:t>
            </a:r>
          </a:p>
          <a:p>
            <a:r>
              <a:rPr lang="en-US" sz="3200" dirty="0"/>
              <a:t>If you know the project </a:t>
            </a:r>
            <a:r>
              <a:rPr lang="en-US" sz="3200" dirty="0">
                <a:solidFill>
                  <a:srgbClr val="C00000"/>
                </a:solidFill>
              </a:rPr>
              <a:t>completion date will slip</a:t>
            </a:r>
            <a:r>
              <a:rPr lang="en-US" sz="3200" dirty="0"/>
              <a:t>, </a:t>
            </a:r>
            <a:r>
              <a:rPr lang="en-US" sz="3200" dirty="0">
                <a:solidFill>
                  <a:srgbClr val="C00000"/>
                </a:solidFill>
              </a:rPr>
              <a:t>negotiate with the project sponsor</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44</a:t>
            </a:fld>
            <a:endParaRPr lang="en-US"/>
          </a:p>
        </p:txBody>
      </p:sp>
    </p:spTree>
    <p:extLst>
      <p:ext uri="{BB962C8B-B14F-4D97-AF65-F5344CB8AC3E}">
        <p14:creationId xmlns:p14="http://schemas.microsoft.com/office/powerpoint/2010/main" val="3647597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Chain Scheduling</a:t>
            </a:r>
          </a:p>
        </p:txBody>
      </p:sp>
      <p:sp>
        <p:nvSpPr>
          <p:cNvPr id="3" name="Content Placeholder 2"/>
          <p:cNvSpPr>
            <a:spLocks noGrp="1"/>
          </p:cNvSpPr>
          <p:nvPr>
            <p:ph idx="1"/>
          </p:nvPr>
        </p:nvSpPr>
        <p:spPr/>
        <p:txBody>
          <a:bodyPr>
            <a:normAutofit/>
          </a:bodyPr>
          <a:lstStyle/>
          <a:p>
            <a:r>
              <a:rPr lang="en-US" dirty="0">
                <a:solidFill>
                  <a:srgbClr val="C00000"/>
                </a:solidFill>
              </a:rPr>
              <a:t>Critical chain scheduling</a:t>
            </a:r>
          </a:p>
          <a:p>
            <a:pPr lvl="1"/>
            <a:r>
              <a:rPr lang="en-US" dirty="0" smtClean="0"/>
              <a:t>A </a:t>
            </a:r>
            <a:r>
              <a:rPr lang="en-US" dirty="0"/>
              <a:t>method of scheduling that considers limited resources when creating a project schedule and includes buffers to protect the project completion date</a:t>
            </a:r>
          </a:p>
          <a:p>
            <a:r>
              <a:rPr lang="en-US" dirty="0"/>
              <a:t>Uses the </a:t>
            </a:r>
            <a:r>
              <a:rPr lang="en-US" dirty="0">
                <a:solidFill>
                  <a:srgbClr val="C00000"/>
                </a:solidFill>
              </a:rPr>
              <a:t>Theory of Constraints </a:t>
            </a:r>
            <a:r>
              <a:rPr lang="en-US" dirty="0"/>
              <a:t>(TOC)</a:t>
            </a:r>
          </a:p>
          <a:p>
            <a:pPr lvl="1"/>
            <a:r>
              <a:rPr lang="en-US" dirty="0"/>
              <a:t>A management philosophy developed by </a:t>
            </a:r>
            <a:r>
              <a:rPr lang="en-US" dirty="0" err="1"/>
              <a:t>Eliyahu</a:t>
            </a:r>
            <a:r>
              <a:rPr lang="en-US" dirty="0"/>
              <a:t> M. </a:t>
            </a:r>
            <a:r>
              <a:rPr lang="en-US" dirty="0" err="1"/>
              <a:t>Goldratt</a:t>
            </a:r>
            <a:r>
              <a:rPr lang="en-US" dirty="0"/>
              <a:t> and introduced in his book The Goal</a:t>
            </a:r>
          </a:p>
          <a:p>
            <a:r>
              <a:rPr lang="en-US" dirty="0"/>
              <a:t>Attempts to minimize multitasking</a:t>
            </a:r>
          </a:p>
          <a:p>
            <a:pPr lvl="1"/>
            <a:r>
              <a:rPr lang="en-US" dirty="0"/>
              <a:t>When a resource works on more than one task at a time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45</a:t>
            </a:fld>
            <a:endParaRPr lang="en-US"/>
          </a:p>
        </p:txBody>
      </p:sp>
    </p:spTree>
    <p:extLst>
      <p:ext uri="{BB962C8B-B14F-4D97-AF65-F5344CB8AC3E}">
        <p14:creationId xmlns:p14="http://schemas.microsoft.com/office/powerpoint/2010/main" val="1184413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Multitasking Example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46</a:t>
            </a:fld>
            <a:endParaRPr lang="en-US"/>
          </a:p>
        </p:txBody>
      </p:sp>
      <p:pic>
        <p:nvPicPr>
          <p:cNvPr id="5" name="Picture 5" descr="86921_06_F10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430" y="1529104"/>
            <a:ext cx="8267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86921_06_F10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630" y="3891304"/>
            <a:ext cx="81534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817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Buffers and Critical Chain</a:t>
            </a:r>
          </a:p>
        </p:txBody>
      </p:sp>
      <p:sp>
        <p:nvSpPr>
          <p:cNvPr id="3" name="Content Placeholder 2"/>
          <p:cNvSpPr>
            <a:spLocks noGrp="1"/>
          </p:cNvSpPr>
          <p:nvPr>
            <p:ph idx="1"/>
          </p:nvPr>
        </p:nvSpPr>
        <p:spPr/>
        <p:txBody>
          <a:bodyPr>
            <a:normAutofit fontScale="92500" lnSpcReduction="20000"/>
          </a:bodyPr>
          <a:lstStyle/>
          <a:p>
            <a:r>
              <a:rPr lang="en-US" dirty="0"/>
              <a:t>A </a:t>
            </a:r>
            <a:r>
              <a:rPr lang="en-US" dirty="0">
                <a:solidFill>
                  <a:srgbClr val="C00000"/>
                </a:solidFill>
              </a:rPr>
              <a:t>buffer</a:t>
            </a:r>
            <a:r>
              <a:rPr lang="en-US" dirty="0"/>
              <a:t> is </a:t>
            </a:r>
            <a:r>
              <a:rPr lang="en-US" dirty="0">
                <a:solidFill>
                  <a:srgbClr val="0070C0"/>
                </a:solidFill>
              </a:rPr>
              <a:t>additional time to complete a task</a:t>
            </a:r>
          </a:p>
          <a:p>
            <a:r>
              <a:rPr lang="en-US" dirty="0">
                <a:solidFill>
                  <a:srgbClr val="C00000"/>
                </a:solidFill>
              </a:rPr>
              <a:t>Murphy’s Law </a:t>
            </a:r>
            <a:r>
              <a:rPr lang="en-US" dirty="0"/>
              <a:t>states that </a:t>
            </a:r>
            <a:r>
              <a:rPr lang="en-US" dirty="0">
                <a:solidFill>
                  <a:srgbClr val="0070C0"/>
                </a:solidFill>
              </a:rPr>
              <a:t>if something can go wrong, it will</a:t>
            </a:r>
          </a:p>
          <a:p>
            <a:r>
              <a:rPr lang="en-US" dirty="0">
                <a:solidFill>
                  <a:srgbClr val="C00000"/>
                </a:solidFill>
              </a:rPr>
              <a:t>Parkinson’s Law </a:t>
            </a:r>
            <a:r>
              <a:rPr lang="en-US" dirty="0"/>
              <a:t>states that </a:t>
            </a:r>
            <a:r>
              <a:rPr lang="en-US" dirty="0">
                <a:solidFill>
                  <a:srgbClr val="0070C0"/>
                </a:solidFill>
              </a:rPr>
              <a:t>work expands to fill the time allowed</a:t>
            </a:r>
          </a:p>
          <a:p>
            <a:r>
              <a:rPr lang="en-US" dirty="0"/>
              <a:t>In traditional estimates, people often add a buffer to each task and use it if it’s needed or not</a:t>
            </a:r>
          </a:p>
          <a:p>
            <a:r>
              <a:rPr lang="en-US" dirty="0"/>
              <a:t>Critical chain scheduling removes buffers from individual tasks and instead creates:</a:t>
            </a:r>
          </a:p>
          <a:p>
            <a:pPr lvl="1"/>
            <a:r>
              <a:rPr lang="en-US" dirty="0">
                <a:solidFill>
                  <a:srgbClr val="C00000"/>
                </a:solidFill>
              </a:rPr>
              <a:t>Project buffers </a:t>
            </a:r>
            <a:r>
              <a:rPr lang="en-US" dirty="0"/>
              <a:t>or additional time added before the project’s due date</a:t>
            </a:r>
          </a:p>
          <a:p>
            <a:pPr lvl="1"/>
            <a:r>
              <a:rPr lang="en-US" dirty="0">
                <a:solidFill>
                  <a:srgbClr val="C00000"/>
                </a:solidFill>
              </a:rPr>
              <a:t>Feeding buffers </a:t>
            </a:r>
            <a:r>
              <a:rPr lang="en-US" dirty="0"/>
              <a:t>or additional time added before tasks on the critical path</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47</a:t>
            </a:fld>
            <a:endParaRPr lang="en-US"/>
          </a:p>
        </p:txBody>
      </p:sp>
    </p:spTree>
    <p:extLst>
      <p:ext uri="{BB962C8B-B14F-4D97-AF65-F5344CB8AC3E}">
        <p14:creationId xmlns:p14="http://schemas.microsoft.com/office/powerpoint/2010/main" val="1099285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of Critical Chain Scheduling</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546E0E4-908A-4724-B308-E4F6AE4FA0DD}" type="slidenum">
              <a:rPr lang="en-US" smtClean="0"/>
              <a:pPr/>
              <a:t>48</a:t>
            </a:fld>
            <a:endParaRPr lang="en-US"/>
          </a:p>
        </p:txBody>
      </p:sp>
      <p:pic>
        <p:nvPicPr>
          <p:cNvPr id="5" name="Picture 4" descr="86921_06_F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352549"/>
            <a:ext cx="7772400"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4029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Evaluation and Review Technique (PERT)</a:t>
            </a:r>
          </a:p>
        </p:txBody>
      </p:sp>
      <p:sp>
        <p:nvSpPr>
          <p:cNvPr id="3" name="Content Placeholder 2"/>
          <p:cNvSpPr>
            <a:spLocks noGrp="1"/>
          </p:cNvSpPr>
          <p:nvPr>
            <p:ph idx="1"/>
          </p:nvPr>
        </p:nvSpPr>
        <p:spPr/>
        <p:txBody>
          <a:bodyPr/>
          <a:lstStyle/>
          <a:p>
            <a:r>
              <a:rPr lang="en-US" dirty="0">
                <a:solidFill>
                  <a:srgbClr val="C00000"/>
                </a:solidFill>
              </a:rPr>
              <a:t>PERT</a:t>
            </a:r>
            <a:r>
              <a:rPr lang="en-US" dirty="0"/>
              <a:t> is a </a:t>
            </a:r>
            <a:r>
              <a:rPr lang="en-US" dirty="0">
                <a:solidFill>
                  <a:srgbClr val="0070C0"/>
                </a:solidFill>
              </a:rPr>
              <a:t>network analysis technique used to estimate project duration </a:t>
            </a:r>
            <a:r>
              <a:rPr lang="en-US" dirty="0"/>
              <a:t>when there is a high degree of uncertainty about the individual activity duration estimates</a:t>
            </a:r>
          </a:p>
          <a:p>
            <a:r>
              <a:rPr lang="en-US" dirty="0"/>
              <a:t>PERT uses probabilistic time estimates</a:t>
            </a:r>
          </a:p>
          <a:p>
            <a:pPr lvl="1"/>
            <a:r>
              <a:rPr lang="en-US" dirty="0"/>
              <a:t>Duration estimates based on using </a:t>
            </a:r>
            <a:r>
              <a:rPr lang="en-US" dirty="0">
                <a:solidFill>
                  <a:srgbClr val="0070C0"/>
                </a:solidFill>
              </a:rPr>
              <a:t>optimistic</a:t>
            </a:r>
            <a:r>
              <a:rPr lang="en-US" dirty="0"/>
              <a:t>, </a:t>
            </a:r>
            <a:r>
              <a:rPr lang="en-US" dirty="0">
                <a:solidFill>
                  <a:srgbClr val="0070C0"/>
                </a:solidFill>
              </a:rPr>
              <a:t>most likely</a:t>
            </a:r>
            <a:r>
              <a:rPr lang="en-US" dirty="0"/>
              <a:t>, and </a:t>
            </a:r>
            <a:r>
              <a:rPr lang="en-US" dirty="0">
                <a:solidFill>
                  <a:srgbClr val="0070C0"/>
                </a:solidFill>
              </a:rPr>
              <a:t>pessimistic estimates </a:t>
            </a:r>
            <a:r>
              <a:rPr lang="en-US" dirty="0"/>
              <a:t>of activity durations, or a three-point estimate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49</a:t>
            </a:fld>
            <a:endParaRPr lang="en-US"/>
          </a:p>
        </p:txBody>
      </p:sp>
    </p:spTree>
    <p:extLst>
      <p:ext uri="{BB962C8B-B14F-4D97-AF65-F5344CB8AC3E}">
        <p14:creationId xmlns:p14="http://schemas.microsoft.com/office/powerpoint/2010/main" val="2875559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70000" lnSpcReduction="20000"/>
          </a:bodyPr>
          <a:lstStyle/>
          <a:p>
            <a:r>
              <a:rPr lang="en-US" dirty="0"/>
              <a:t>Understand the </a:t>
            </a:r>
            <a:r>
              <a:rPr lang="en-US" dirty="0">
                <a:solidFill>
                  <a:srgbClr val="C00000"/>
                </a:solidFill>
              </a:rPr>
              <a:t>importance of project schedules </a:t>
            </a:r>
            <a:r>
              <a:rPr lang="en-US" dirty="0"/>
              <a:t>and good project time management</a:t>
            </a:r>
          </a:p>
          <a:p>
            <a:r>
              <a:rPr lang="en-US" dirty="0"/>
              <a:t>Define </a:t>
            </a:r>
            <a:r>
              <a:rPr lang="en-US" dirty="0">
                <a:solidFill>
                  <a:srgbClr val="C00000"/>
                </a:solidFill>
              </a:rPr>
              <a:t>activities</a:t>
            </a:r>
            <a:r>
              <a:rPr lang="en-US" dirty="0"/>
              <a:t> as the basis for developing project schedules</a:t>
            </a:r>
          </a:p>
          <a:p>
            <a:r>
              <a:rPr lang="en-US" dirty="0"/>
              <a:t>Describe </a:t>
            </a:r>
            <a:r>
              <a:rPr lang="en-US" dirty="0">
                <a:solidFill>
                  <a:srgbClr val="C00000"/>
                </a:solidFill>
              </a:rPr>
              <a:t>how project managers use network diagrams </a:t>
            </a:r>
            <a:r>
              <a:rPr lang="en-US" dirty="0"/>
              <a:t>and dependencies to assist in activity sequencing</a:t>
            </a:r>
          </a:p>
          <a:p>
            <a:r>
              <a:rPr lang="en-US" dirty="0"/>
              <a:t>Understand the </a:t>
            </a:r>
            <a:r>
              <a:rPr lang="en-US" dirty="0">
                <a:solidFill>
                  <a:srgbClr val="C00000"/>
                </a:solidFill>
              </a:rPr>
              <a:t>relationship between estimating resources and project schedules</a:t>
            </a:r>
          </a:p>
          <a:p>
            <a:r>
              <a:rPr lang="en-US" dirty="0"/>
              <a:t>Explain how </a:t>
            </a:r>
            <a:r>
              <a:rPr lang="en-US" dirty="0">
                <a:solidFill>
                  <a:srgbClr val="C00000"/>
                </a:solidFill>
              </a:rPr>
              <a:t>various tools and techniques help project managers perform activity duration </a:t>
            </a:r>
            <a:r>
              <a:rPr lang="en-US" dirty="0" smtClean="0">
                <a:solidFill>
                  <a:srgbClr val="C00000"/>
                </a:solidFill>
              </a:rPr>
              <a:t>estimating</a:t>
            </a:r>
          </a:p>
          <a:p>
            <a:r>
              <a:rPr lang="en-US" dirty="0"/>
              <a:t>Use a </a:t>
            </a:r>
            <a:r>
              <a:rPr lang="en-US" dirty="0">
                <a:solidFill>
                  <a:srgbClr val="C00000"/>
                </a:solidFill>
              </a:rPr>
              <a:t>Gantt chart for planning and tracking schedule information</a:t>
            </a:r>
            <a:r>
              <a:rPr lang="en-US" dirty="0"/>
              <a:t>, find the critical path for a project, and describe how critical chain scheduling and the Program Evaluation and Review Technique (PERT) affect schedule development</a:t>
            </a:r>
          </a:p>
          <a:p>
            <a:r>
              <a:rPr lang="en-US" dirty="0"/>
              <a:t>Discuss </a:t>
            </a:r>
            <a:r>
              <a:rPr lang="en-US" dirty="0">
                <a:solidFill>
                  <a:srgbClr val="C00000"/>
                </a:solidFill>
              </a:rPr>
              <a:t>how reality checks and people issues </a:t>
            </a:r>
            <a:r>
              <a:rPr lang="en-US" dirty="0"/>
              <a:t>are involved in controlling and managing changes to the project schedule</a:t>
            </a:r>
          </a:p>
          <a:p>
            <a:r>
              <a:rPr lang="en-US" dirty="0"/>
              <a:t>Describe </a:t>
            </a:r>
            <a:r>
              <a:rPr lang="en-US" dirty="0">
                <a:solidFill>
                  <a:srgbClr val="C00000"/>
                </a:solidFill>
              </a:rPr>
              <a:t>how project management software </a:t>
            </a:r>
            <a:r>
              <a:rPr lang="en-US" dirty="0"/>
              <a:t>can assist in project time management and review words of caution before using this software </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a:t>
            </a:fld>
            <a:endParaRPr lang="en-US"/>
          </a:p>
        </p:txBody>
      </p:sp>
    </p:spTree>
    <p:extLst>
      <p:ext uri="{BB962C8B-B14F-4D97-AF65-F5344CB8AC3E}">
        <p14:creationId xmlns:p14="http://schemas.microsoft.com/office/powerpoint/2010/main" val="3577113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PERT Formula and Example</a:t>
            </a:r>
          </a:p>
        </p:txBody>
      </p:sp>
      <p:sp>
        <p:nvSpPr>
          <p:cNvPr id="3" name="Content Placeholder 2"/>
          <p:cNvSpPr>
            <a:spLocks noGrp="1"/>
          </p:cNvSpPr>
          <p:nvPr>
            <p:ph idx="1"/>
          </p:nvPr>
        </p:nvSpPr>
        <p:spPr>
          <a:xfrm>
            <a:off x="628650" y="1529104"/>
            <a:ext cx="8241030" cy="4643095"/>
          </a:xfrm>
        </p:spPr>
        <p:txBody>
          <a:bodyPr>
            <a:normAutofit fontScale="85000" lnSpcReduction="20000"/>
          </a:bodyPr>
          <a:lstStyle/>
          <a:p>
            <a:r>
              <a:rPr lang="en-US" dirty="0">
                <a:solidFill>
                  <a:srgbClr val="C00000"/>
                </a:solidFill>
              </a:rPr>
              <a:t>PERT weighted average </a:t>
            </a:r>
            <a:r>
              <a:rPr lang="en-US" dirty="0"/>
              <a:t>= </a:t>
            </a:r>
          </a:p>
          <a:p>
            <a:pPr marL="0" indent="0">
              <a:buNone/>
            </a:pPr>
            <a:r>
              <a:rPr lang="en-US" dirty="0" smtClean="0"/>
              <a:t>	</a:t>
            </a:r>
            <a:r>
              <a:rPr lang="en-US" u="sng" dirty="0" smtClean="0"/>
              <a:t>optimistic </a:t>
            </a:r>
            <a:r>
              <a:rPr lang="en-US" u="sng" dirty="0"/>
              <a:t>time + 4X most likely time + pessimistic time</a:t>
            </a:r>
          </a:p>
          <a:p>
            <a:pPr marL="0" indent="0">
              <a:buNone/>
            </a:pPr>
            <a:r>
              <a:rPr lang="en-US" dirty="0"/>
              <a:t>					6</a:t>
            </a:r>
          </a:p>
          <a:p>
            <a:r>
              <a:rPr lang="en-US" dirty="0"/>
              <a:t>Example:</a:t>
            </a:r>
          </a:p>
          <a:p>
            <a:pPr marL="0" indent="0">
              <a:buNone/>
            </a:pPr>
            <a:r>
              <a:rPr lang="en-US" dirty="0" smtClean="0"/>
              <a:t>	PERT </a:t>
            </a:r>
            <a:r>
              <a:rPr lang="en-US" dirty="0"/>
              <a:t>weighted average </a:t>
            </a:r>
            <a:r>
              <a:rPr lang="en-US" dirty="0" smtClean="0"/>
              <a:t>=</a:t>
            </a:r>
          </a:p>
          <a:p>
            <a:pPr marL="0" indent="0">
              <a:buNone/>
            </a:pPr>
            <a:r>
              <a:rPr lang="en-US" dirty="0" smtClean="0"/>
              <a:t>	</a:t>
            </a:r>
            <a:r>
              <a:rPr lang="en-US" u="sng" dirty="0" smtClean="0"/>
              <a:t>8 </a:t>
            </a:r>
            <a:r>
              <a:rPr lang="en-US" u="sng" dirty="0"/>
              <a:t>workdays + 4 X 10 workdays + 24 </a:t>
            </a:r>
            <a:r>
              <a:rPr lang="en-US" u="sng" dirty="0" smtClean="0"/>
              <a:t>workdays  </a:t>
            </a:r>
            <a:r>
              <a:rPr lang="en-US" dirty="0" smtClean="0"/>
              <a:t>= </a:t>
            </a:r>
            <a:r>
              <a:rPr lang="en-US" dirty="0"/>
              <a:t>12 days				</a:t>
            </a:r>
            <a:r>
              <a:rPr lang="en-US" dirty="0" smtClean="0"/>
              <a:t>6</a:t>
            </a:r>
            <a:endParaRPr lang="en-US" dirty="0"/>
          </a:p>
          <a:p>
            <a:pPr marL="0" indent="0">
              <a:buNone/>
            </a:pPr>
            <a:r>
              <a:rPr lang="en-US" dirty="0" smtClean="0"/>
              <a:t>	where </a:t>
            </a:r>
            <a:r>
              <a:rPr lang="en-US" dirty="0"/>
              <a:t>optimistic time = 8 days</a:t>
            </a:r>
          </a:p>
          <a:p>
            <a:pPr marL="0" indent="0">
              <a:buNone/>
            </a:pPr>
            <a:r>
              <a:rPr lang="en-US" dirty="0" smtClean="0"/>
              <a:t>	most </a:t>
            </a:r>
            <a:r>
              <a:rPr lang="en-US" dirty="0"/>
              <a:t>likely time = 10 days, and</a:t>
            </a:r>
          </a:p>
          <a:p>
            <a:pPr marL="0" indent="0">
              <a:buNone/>
            </a:pPr>
            <a:r>
              <a:rPr lang="en-US" dirty="0" smtClean="0"/>
              <a:t>	pessimistic </a:t>
            </a:r>
            <a:r>
              <a:rPr lang="en-US" dirty="0"/>
              <a:t>time = 24 days</a:t>
            </a:r>
          </a:p>
          <a:p>
            <a:pPr marL="0" indent="0">
              <a:buNone/>
            </a:pPr>
            <a:r>
              <a:rPr lang="en-US" dirty="0" smtClean="0"/>
              <a:t>	Therefore</a:t>
            </a:r>
            <a:r>
              <a:rPr lang="en-US" dirty="0"/>
              <a:t>, you’d use 12 days on the network diagram </a:t>
            </a:r>
            <a:r>
              <a:rPr lang="en-US" dirty="0" smtClean="0"/>
              <a:t>	instead </a:t>
            </a:r>
            <a:r>
              <a:rPr lang="en-US" dirty="0"/>
              <a:t>of 10 when using PERT for the above example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50</a:t>
            </a:fld>
            <a:endParaRPr lang="en-US"/>
          </a:p>
        </p:txBody>
      </p:sp>
    </p:spTree>
    <p:extLst>
      <p:ext uri="{BB962C8B-B14F-4D97-AF65-F5344CB8AC3E}">
        <p14:creationId xmlns:p14="http://schemas.microsoft.com/office/powerpoint/2010/main" val="42789436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Control Suggestions</a:t>
            </a:r>
          </a:p>
        </p:txBody>
      </p:sp>
      <p:sp>
        <p:nvSpPr>
          <p:cNvPr id="3" name="Content Placeholder 2"/>
          <p:cNvSpPr>
            <a:spLocks noGrp="1"/>
          </p:cNvSpPr>
          <p:nvPr>
            <p:ph idx="1"/>
          </p:nvPr>
        </p:nvSpPr>
        <p:spPr/>
        <p:txBody>
          <a:bodyPr/>
          <a:lstStyle/>
          <a:p>
            <a:r>
              <a:rPr lang="en-US" dirty="0"/>
              <a:t>Perform reality checks on schedules</a:t>
            </a:r>
          </a:p>
          <a:p>
            <a:r>
              <a:rPr lang="en-US" dirty="0"/>
              <a:t>Allow for contingencies</a:t>
            </a:r>
          </a:p>
          <a:p>
            <a:r>
              <a:rPr lang="en-US" dirty="0"/>
              <a:t>Don’t plan for everyone to work at 100% capacity all the time</a:t>
            </a:r>
          </a:p>
          <a:p>
            <a:r>
              <a:rPr lang="en-US" dirty="0"/>
              <a:t>Hold progress meetings with stakeholders and be clear and honest in communicating schedule issues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51</a:t>
            </a:fld>
            <a:endParaRPr lang="en-US"/>
          </a:p>
        </p:txBody>
      </p:sp>
    </p:spTree>
    <p:extLst>
      <p:ext uri="{BB962C8B-B14F-4D97-AF65-F5344CB8AC3E}">
        <p14:creationId xmlns:p14="http://schemas.microsoft.com/office/powerpoint/2010/main" val="2525695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Controlling </a:t>
            </a:r>
            <a:r>
              <a:rPr lang="en-US" dirty="0"/>
              <a:t>the Schedule</a:t>
            </a:r>
          </a:p>
        </p:txBody>
      </p:sp>
      <p:sp>
        <p:nvSpPr>
          <p:cNvPr id="3" name="Content Placeholder 2"/>
          <p:cNvSpPr>
            <a:spLocks noGrp="1"/>
          </p:cNvSpPr>
          <p:nvPr>
            <p:ph idx="1"/>
          </p:nvPr>
        </p:nvSpPr>
        <p:spPr/>
        <p:txBody>
          <a:bodyPr>
            <a:normAutofit lnSpcReduction="10000"/>
          </a:bodyPr>
          <a:lstStyle/>
          <a:p>
            <a:r>
              <a:rPr lang="en-US" dirty="0">
                <a:solidFill>
                  <a:srgbClr val="C00000"/>
                </a:solidFill>
              </a:rPr>
              <a:t>Goals</a:t>
            </a:r>
            <a:r>
              <a:rPr lang="en-US" dirty="0"/>
              <a:t> are to know the </a:t>
            </a:r>
            <a:r>
              <a:rPr lang="en-US" dirty="0">
                <a:solidFill>
                  <a:srgbClr val="0070C0"/>
                </a:solidFill>
              </a:rPr>
              <a:t>status of the schedule</a:t>
            </a:r>
            <a:r>
              <a:rPr lang="en-US" dirty="0"/>
              <a:t>, </a:t>
            </a:r>
            <a:r>
              <a:rPr lang="en-US" dirty="0">
                <a:solidFill>
                  <a:srgbClr val="0070C0"/>
                </a:solidFill>
              </a:rPr>
              <a:t>influence factors </a:t>
            </a:r>
            <a:r>
              <a:rPr lang="en-US" dirty="0"/>
              <a:t>that cause schedule changes, </a:t>
            </a:r>
            <a:r>
              <a:rPr lang="en-US" dirty="0">
                <a:solidFill>
                  <a:srgbClr val="0070C0"/>
                </a:solidFill>
              </a:rPr>
              <a:t>determine that </a:t>
            </a:r>
            <a:r>
              <a:rPr lang="en-US" dirty="0"/>
              <a:t>the schedule has changed, and </a:t>
            </a:r>
            <a:r>
              <a:rPr lang="en-US" dirty="0">
                <a:solidFill>
                  <a:srgbClr val="0070C0"/>
                </a:solidFill>
              </a:rPr>
              <a:t>manage changes </a:t>
            </a:r>
            <a:r>
              <a:rPr lang="en-US" dirty="0"/>
              <a:t>when they occur</a:t>
            </a:r>
          </a:p>
          <a:p>
            <a:r>
              <a:rPr lang="en-US" dirty="0">
                <a:solidFill>
                  <a:srgbClr val="C00000"/>
                </a:solidFill>
              </a:rPr>
              <a:t>Tools</a:t>
            </a:r>
            <a:r>
              <a:rPr lang="en-US" dirty="0"/>
              <a:t> and techniques include:</a:t>
            </a:r>
          </a:p>
          <a:p>
            <a:pPr lvl="1"/>
            <a:r>
              <a:rPr lang="en-US" dirty="0">
                <a:solidFill>
                  <a:srgbClr val="0070C0"/>
                </a:solidFill>
              </a:rPr>
              <a:t>Progress</a:t>
            </a:r>
            <a:r>
              <a:rPr lang="en-US" dirty="0"/>
              <a:t> reports</a:t>
            </a:r>
          </a:p>
          <a:p>
            <a:pPr lvl="1"/>
            <a:r>
              <a:rPr lang="en-US" dirty="0"/>
              <a:t>A schedule </a:t>
            </a:r>
            <a:r>
              <a:rPr lang="en-US" dirty="0">
                <a:solidFill>
                  <a:srgbClr val="0070C0"/>
                </a:solidFill>
              </a:rPr>
              <a:t>change control </a:t>
            </a:r>
            <a:r>
              <a:rPr lang="en-US" dirty="0"/>
              <a:t>system</a:t>
            </a:r>
          </a:p>
          <a:p>
            <a:pPr lvl="1"/>
            <a:r>
              <a:rPr lang="en-US" dirty="0">
                <a:solidFill>
                  <a:srgbClr val="0070C0"/>
                </a:solidFill>
              </a:rPr>
              <a:t>Project management software</a:t>
            </a:r>
            <a:r>
              <a:rPr lang="en-US" dirty="0"/>
              <a:t>, including schedule comparison charts like the tracking Gantt chart</a:t>
            </a:r>
          </a:p>
          <a:p>
            <a:pPr lvl="1"/>
            <a:r>
              <a:rPr lang="en-US" dirty="0">
                <a:solidFill>
                  <a:srgbClr val="0070C0"/>
                </a:solidFill>
              </a:rPr>
              <a:t>Variance analysis</a:t>
            </a:r>
            <a:r>
              <a:rPr lang="en-US" dirty="0"/>
              <a:t>, such as analyzing float or slack</a:t>
            </a:r>
          </a:p>
          <a:p>
            <a:pPr lvl="1"/>
            <a:r>
              <a:rPr lang="en-US" dirty="0">
                <a:solidFill>
                  <a:srgbClr val="0070C0"/>
                </a:solidFill>
              </a:rPr>
              <a:t>Performance management</a:t>
            </a:r>
            <a:r>
              <a:rPr lang="en-US" dirty="0"/>
              <a:t>, such as earned value (Chapter 7)</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52</a:t>
            </a:fld>
            <a:endParaRPr lang="en-US"/>
          </a:p>
        </p:txBody>
      </p:sp>
    </p:spTree>
    <p:extLst>
      <p:ext uri="{BB962C8B-B14F-4D97-AF65-F5344CB8AC3E}">
        <p14:creationId xmlns:p14="http://schemas.microsoft.com/office/powerpoint/2010/main" val="1486562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Reality Checks on Scheduling</a:t>
            </a:r>
          </a:p>
        </p:txBody>
      </p:sp>
      <p:sp>
        <p:nvSpPr>
          <p:cNvPr id="3" name="Content Placeholder 2"/>
          <p:cNvSpPr>
            <a:spLocks noGrp="1"/>
          </p:cNvSpPr>
          <p:nvPr>
            <p:ph idx="1"/>
          </p:nvPr>
        </p:nvSpPr>
        <p:spPr/>
        <p:txBody>
          <a:bodyPr/>
          <a:lstStyle/>
          <a:p>
            <a:r>
              <a:rPr lang="en-US" dirty="0"/>
              <a:t>First </a:t>
            </a:r>
            <a:r>
              <a:rPr lang="en-US" dirty="0">
                <a:solidFill>
                  <a:srgbClr val="C00000"/>
                </a:solidFill>
              </a:rPr>
              <a:t>review the draft schedule </a:t>
            </a:r>
            <a:r>
              <a:rPr lang="en-US" dirty="0"/>
              <a:t>or </a:t>
            </a:r>
            <a:r>
              <a:rPr lang="en-US" dirty="0">
                <a:solidFill>
                  <a:srgbClr val="C00000"/>
                </a:solidFill>
              </a:rPr>
              <a:t>estimated completion date</a:t>
            </a:r>
            <a:r>
              <a:rPr lang="en-US" dirty="0"/>
              <a:t> in the project charter</a:t>
            </a:r>
          </a:p>
          <a:p>
            <a:r>
              <a:rPr lang="en-US" dirty="0"/>
              <a:t>Prepare a </a:t>
            </a:r>
            <a:r>
              <a:rPr lang="en-US" dirty="0">
                <a:solidFill>
                  <a:srgbClr val="C00000"/>
                </a:solidFill>
              </a:rPr>
              <a:t>more detailed schedule </a:t>
            </a:r>
            <a:r>
              <a:rPr lang="en-US" dirty="0"/>
              <a:t>with the project team</a:t>
            </a:r>
          </a:p>
          <a:p>
            <a:r>
              <a:rPr lang="en-US" dirty="0"/>
              <a:t>Make </a:t>
            </a:r>
            <a:r>
              <a:rPr lang="en-US" dirty="0">
                <a:solidFill>
                  <a:srgbClr val="C00000"/>
                </a:solidFill>
              </a:rPr>
              <a:t>sure the schedule is realistic</a:t>
            </a:r>
            <a:r>
              <a:rPr lang="en-US" dirty="0"/>
              <a:t> and followed</a:t>
            </a:r>
          </a:p>
          <a:p>
            <a:r>
              <a:rPr lang="en-US" dirty="0">
                <a:solidFill>
                  <a:srgbClr val="C00000"/>
                </a:solidFill>
              </a:rPr>
              <a:t>Alert top management </a:t>
            </a:r>
            <a:r>
              <a:rPr lang="en-US" dirty="0"/>
              <a:t>well in advance </a:t>
            </a:r>
            <a:r>
              <a:rPr lang="en-US" dirty="0">
                <a:solidFill>
                  <a:srgbClr val="C00000"/>
                </a:solidFill>
              </a:rPr>
              <a:t>if there are schedule problems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53</a:t>
            </a:fld>
            <a:endParaRPr lang="en-US"/>
          </a:p>
        </p:txBody>
      </p:sp>
    </p:spTree>
    <p:extLst>
      <p:ext uri="{BB962C8B-B14F-4D97-AF65-F5344CB8AC3E}">
        <p14:creationId xmlns:p14="http://schemas.microsoft.com/office/powerpoint/2010/main" val="510786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People Issues</a:t>
            </a:r>
          </a:p>
        </p:txBody>
      </p:sp>
      <p:sp>
        <p:nvSpPr>
          <p:cNvPr id="3" name="Content Placeholder 2"/>
          <p:cNvSpPr>
            <a:spLocks noGrp="1"/>
          </p:cNvSpPr>
          <p:nvPr>
            <p:ph idx="1"/>
          </p:nvPr>
        </p:nvSpPr>
        <p:spPr/>
        <p:txBody>
          <a:bodyPr/>
          <a:lstStyle/>
          <a:p>
            <a:r>
              <a:rPr lang="en-US" dirty="0">
                <a:solidFill>
                  <a:srgbClr val="C00000"/>
                </a:solidFill>
              </a:rPr>
              <a:t>Strong leadership </a:t>
            </a:r>
            <a:r>
              <a:rPr lang="en-US" dirty="0"/>
              <a:t>helps projects succeed </a:t>
            </a:r>
            <a:r>
              <a:rPr lang="en-US" dirty="0">
                <a:solidFill>
                  <a:srgbClr val="0070C0"/>
                </a:solidFill>
              </a:rPr>
              <a:t>more than good PERT charts</a:t>
            </a:r>
          </a:p>
          <a:p>
            <a:r>
              <a:rPr lang="en-US" dirty="0"/>
              <a:t>Project managers should use:</a:t>
            </a:r>
          </a:p>
          <a:p>
            <a:pPr lvl="1"/>
            <a:r>
              <a:rPr lang="en-US" dirty="0"/>
              <a:t>Empowerment</a:t>
            </a:r>
          </a:p>
          <a:p>
            <a:pPr lvl="1"/>
            <a:r>
              <a:rPr lang="en-US" dirty="0"/>
              <a:t>Incentives</a:t>
            </a:r>
          </a:p>
          <a:p>
            <a:pPr lvl="1"/>
            <a:r>
              <a:rPr lang="en-US" dirty="0"/>
              <a:t>Discipline</a:t>
            </a:r>
          </a:p>
          <a:p>
            <a:pPr lvl="1"/>
            <a:r>
              <a:rPr lang="en-US" dirty="0"/>
              <a:t>Negotiation</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54</a:t>
            </a:fld>
            <a:endParaRPr lang="en-US"/>
          </a:p>
        </p:txBody>
      </p:sp>
    </p:spTree>
    <p:extLst>
      <p:ext uri="{BB962C8B-B14F-4D97-AF65-F5344CB8AC3E}">
        <p14:creationId xmlns:p14="http://schemas.microsoft.com/office/powerpoint/2010/main" val="875968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Went Right?</a:t>
            </a:r>
          </a:p>
        </p:txBody>
      </p:sp>
      <p:sp>
        <p:nvSpPr>
          <p:cNvPr id="3" name="Content Placeholder 2"/>
          <p:cNvSpPr>
            <a:spLocks noGrp="1"/>
          </p:cNvSpPr>
          <p:nvPr>
            <p:ph idx="1"/>
          </p:nvPr>
        </p:nvSpPr>
        <p:spPr/>
        <p:txBody>
          <a:bodyPr>
            <a:normAutofit/>
          </a:bodyPr>
          <a:lstStyle/>
          <a:p>
            <a:r>
              <a:rPr lang="en-US" dirty="0"/>
              <a:t>Mittal Steel Poland earned Poland’s Project Excellence Award in 2007 for implementing a SAP system</a:t>
            </a:r>
          </a:p>
          <a:p>
            <a:r>
              <a:rPr lang="en-US" dirty="0"/>
              <a:t>Derek Prior, research director at AMR Research, identified </a:t>
            </a:r>
            <a:r>
              <a:rPr lang="en-US" dirty="0">
                <a:solidFill>
                  <a:srgbClr val="C00000"/>
                </a:solidFill>
              </a:rPr>
              <a:t>three things the most successful SAP implementation</a:t>
            </a:r>
            <a:r>
              <a:rPr lang="en-US" dirty="0"/>
              <a:t> projects do to deliver business benefits:</a:t>
            </a:r>
          </a:p>
          <a:p>
            <a:pPr marL="914400" lvl="1" indent="-457200">
              <a:buFont typeface="+mj-lt"/>
              <a:buAutoNum type="arabicPeriod"/>
            </a:pPr>
            <a:r>
              <a:rPr lang="en-US" dirty="0"/>
              <a:t>Form a </a:t>
            </a:r>
            <a:r>
              <a:rPr lang="en-US" dirty="0">
                <a:solidFill>
                  <a:srgbClr val="0070C0"/>
                </a:solidFill>
              </a:rPr>
              <a:t>global competence </a:t>
            </a:r>
            <a:r>
              <a:rPr lang="en-US" dirty="0" smtClean="0">
                <a:solidFill>
                  <a:srgbClr val="0070C0"/>
                </a:solidFill>
              </a:rPr>
              <a:t>center</a:t>
            </a:r>
            <a:endParaRPr lang="en-US" dirty="0">
              <a:solidFill>
                <a:srgbClr val="0070C0"/>
              </a:solidFill>
            </a:endParaRPr>
          </a:p>
          <a:p>
            <a:pPr marL="914400" lvl="1" indent="-457200">
              <a:buFont typeface="+mj-lt"/>
              <a:buAutoNum type="arabicPeriod"/>
            </a:pPr>
            <a:r>
              <a:rPr lang="en-US" dirty="0"/>
              <a:t>Identify </a:t>
            </a:r>
            <a:r>
              <a:rPr lang="en-US" dirty="0">
                <a:solidFill>
                  <a:srgbClr val="0070C0"/>
                </a:solidFill>
              </a:rPr>
              <a:t>super-users for each location</a:t>
            </a:r>
          </a:p>
          <a:p>
            <a:pPr marL="914400" lvl="1" indent="-457200">
              <a:buFont typeface="+mj-lt"/>
              <a:buAutoNum type="arabicPeriod"/>
            </a:pPr>
            <a:r>
              <a:rPr lang="en-US" dirty="0"/>
              <a:t>Provide </a:t>
            </a:r>
            <a:r>
              <a:rPr lang="en-US" dirty="0">
                <a:solidFill>
                  <a:srgbClr val="0070C0"/>
                </a:solidFill>
              </a:rPr>
              <a:t>ongoing involvement of managers in business processes </a:t>
            </a:r>
            <a:r>
              <a:rPr lang="en-US" dirty="0"/>
              <a:t>so they feel they own these processes</a:t>
            </a: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55</a:t>
            </a:fld>
            <a:endParaRPr lang="en-US"/>
          </a:p>
        </p:txBody>
      </p:sp>
    </p:spTree>
    <p:extLst>
      <p:ext uri="{BB962C8B-B14F-4D97-AF65-F5344CB8AC3E}">
        <p14:creationId xmlns:p14="http://schemas.microsoft.com/office/powerpoint/2010/main" val="51099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Software to Assist in Time Management</a:t>
            </a:r>
          </a:p>
        </p:txBody>
      </p:sp>
      <p:sp>
        <p:nvSpPr>
          <p:cNvPr id="3" name="Content Placeholder 2"/>
          <p:cNvSpPr>
            <a:spLocks noGrp="1"/>
          </p:cNvSpPr>
          <p:nvPr>
            <p:ph idx="1"/>
          </p:nvPr>
        </p:nvSpPr>
        <p:spPr/>
        <p:txBody>
          <a:bodyPr/>
          <a:lstStyle/>
          <a:p>
            <a:r>
              <a:rPr lang="en-US" dirty="0"/>
              <a:t>Software for facilitating communications helps people exchange schedule-related information</a:t>
            </a:r>
          </a:p>
          <a:p>
            <a:r>
              <a:rPr lang="en-US" dirty="0"/>
              <a:t>Decision support models help analyze trade-offs that can be made</a:t>
            </a:r>
          </a:p>
          <a:p>
            <a:r>
              <a:rPr lang="en-US" dirty="0"/>
              <a:t>Project management software can </a:t>
            </a:r>
            <a:r>
              <a:rPr lang="en-US" dirty="0">
                <a:solidFill>
                  <a:srgbClr val="C00000"/>
                </a:solidFill>
              </a:rPr>
              <a:t>help in various time management areas </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56</a:t>
            </a:fld>
            <a:endParaRPr lang="en-US"/>
          </a:p>
        </p:txBody>
      </p:sp>
    </p:spTree>
    <p:extLst>
      <p:ext uri="{BB962C8B-B14F-4D97-AF65-F5344CB8AC3E}">
        <p14:creationId xmlns:p14="http://schemas.microsoft.com/office/powerpoint/2010/main" val="30082039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Words of Caution on Using Project Management Software</a:t>
            </a:r>
          </a:p>
        </p:txBody>
      </p:sp>
      <p:sp>
        <p:nvSpPr>
          <p:cNvPr id="3" name="Content Placeholder 2"/>
          <p:cNvSpPr>
            <a:spLocks noGrp="1"/>
          </p:cNvSpPr>
          <p:nvPr>
            <p:ph idx="1"/>
          </p:nvPr>
        </p:nvSpPr>
        <p:spPr/>
        <p:txBody>
          <a:bodyPr/>
          <a:lstStyle/>
          <a:p>
            <a:r>
              <a:rPr lang="en-US" dirty="0"/>
              <a:t>Many </a:t>
            </a:r>
            <a:r>
              <a:rPr lang="en-US" dirty="0">
                <a:solidFill>
                  <a:srgbClr val="C00000"/>
                </a:solidFill>
              </a:rPr>
              <a:t>people misuse project management software </a:t>
            </a:r>
            <a:r>
              <a:rPr lang="en-US" dirty="0"/>
              <a:t>because they don’t understand important concepts and have not had training</a:t>
            </a:r>
          </a:p>
          <a:p>
            <a:r>
              <a:rPr lang="en-US" dirty="0"/>
              <a:t>You </a:t>
            </a:r>
            <a:r>
              <a:rPr lang="en-US" dirty="0">
                <a:solidFill>
                  <a:srgbClr val="C00000"/>
                </a:solidFill>
              </a:rPr>
              <a:t>must enter dependencies to have dates adjust automatically</a:t>
            </a:r>
            <a:r>
              <a:rPr lang="en-US" dirty="0"/>
              <a:t> and to determine the critical path</a:t>
            </a:r>
          </a:p>
          <a:p>
            <a:r>
              <a:rPr lang="en-US" dirty="0"/>
              <a:t>You </a:t>
            </a:r>
            <a:r>
              <a:rPr lang="en-US" dirty="0">
                <a:solidFill>
                  <a:srgbClr val="C00000"/>
                </a:solidFill>
              </a:rPr>
              <a:t>must enter actual schedule information </a:t>
            </a:r>
            <a:r>
              <a:rPr lang="en-US" dirty="0"/>
              <a:t>to compare planned and actual progress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57</a:t>
            </a:fld>
            <a:endParaRPr lang="en-US"/>
          </a:p>
        </p:txBody>
      </p:sp>
    </p:spTree>
    <p:extLst>
      <p:ext uri="{BB962C8B-B14F-4D97-AF65-F5344CB8AC3E}">
        <p14:creationId xmlns:p14="http://schemas.microsoft.com/office/powerpoint/2010/main" val="33977274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solidFill>
                  <a:srgbClr val="C00000"/>
                </a:solidFill>
              </a:rPr>
              <a:t>Project time management </a:t>
            </a:r>
            <a:r>
              <a:rPr lang="en-US" dirty="0"/>
              <a:t>is often </a:t>
            </a:r>
            <a:r>
              <a:rPr lang="en-US" dirty="0">
                <a:solidFill>
                  <a:srgbClr val="0070C0"/>
                </a:solidFill>
              </a:rPr>
              <a:t>cited as the main source of conflict on projects</a:t>
            </a:r>
            <a:r>
              <a:rPr lang="en-US" dirty="0"/>
              <a:t>, and most IT projects exceed time estimates</a:t>
            </a:r>
          </a:p>
          <a:p>
            <a:r>
              <a:rPr lang="en-US" dirty="0"/>
              <a:t>Main processes include:</a:t>
            </a:r>
          </a:p>
          <a:p>
            <a:pPr marL="914400" lvl="1" indent="-457200">
              <a:buFont typeface="+mj-lt"/>
              <a:buAutoNum type="arabicPeriod"/>
            </a:pPr>
            <a:r>
              <a:rPr lang="en-US" dirty="0"/>
              <a:t>Define activities</a:t>
            </a:r>
          </a:p>
          <a:p>
            <a:pPr marL="914400" lvl="1" indent="-457200">
              <a:buFont typeface="+mj-lt"/>
              <a:buAutoNum type="arabicPeriod"/>
            </a:pPr>
            <a:r>
              <a:rPr lang="en-US" dirty="0"/>
              <a:t>Sequence activities</a:t>
            </a:r>
          </a:p>
          <a:p>
            <a:pPr marL="914400" lvl="1" indent="-457200">
              <a:buFont typeface="+mj-lt"/>
              <a:buAutoNum type="arabicPeriod"/>
            </a:pPr>
            <a:r>
              <a:rPr lang="en-US" dirty="0"/>
              <a:t>Estimate activity resources</a:t>
            </a:r>
          </a:p>
          <a:p>
            <a:pPr marL="914400" lvl="1" indent="-457200">
              <a:buFont typeface="+mj-lt"/>
              <a:buAutoNum type="arabicPeriod"/>
            </a:pPr>
            <a:r>
              <a:rPr lang="en-US" dirty="0"/>
              <a:t>Estimate activity durations</a:t>
            </a:r>
          </a:p>
          <a:p>
            <a:pPr marL="914400" lvl="1" indent="-457200">
              <a:buFont typeface="+mj-lt"/>
              <a:buAutoNum type="arabicPeriod"/>
            </a:pPr>
            <a:r>
              <a:rPr lang="en-US" dirty="0"/>
              <a:t>Develop schedule</a:t>
            </a:r>
          </a:p>
          <a:p>
            <a:pPr marL="914400" lvl="1" indent="-457200">
              <a:buFont typeface="+mj-lt"/>
              <a:buAutoNum type="arabicPeriod"/>
            </a:pPr>
            <a:r>
              <a:rPr lang="en-US" dirty="0"/>
              <a:t>Control schedule</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58</a:t>
            </a:fld>
            <a:endParaRPr lang="en-US"/>
          </a:p>
        </p:txBody>
      </p:sp>
    </p:spTree>
    <p:extLst>
      <p:ext uri="{BB962C8B-B14F-4D97-AF65-F5344CB8AC3E}">
        <p14:creationId xmlns:p14="http://schemas.microsoft.com/office/powerpoint/2010/main" val="18092473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Kathy </a:t>
            </a:r>
            <a:r>
              <a:rPr lang="en-US" dirty="0" err="1" smtClean="0"/>
              <a:t>Schwalbe</a:t>
            </a:r>
            <a:r>
              <a:rPr lang="en-US" dirty="0" smtClean="0"/>
              <a:t>, </a:t>
            </a:r>
            <a:r>
              <a:rPr lang="en-US" dirty="0" smtClean="0">
                <a:solidFill>
                  <a:srgbClr val="C00000"/>
                </a:solidFill>
              </a:rPr>
              <a:t>Managing Information Technology Projects 6</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Course Technology, </a:t>
            </a:r>
            <a:r>
              <a:rPr lang="en-US" i="1" dirty="0" err="1" smtClean="0"/>
              <a:t>Cengage</a:t>
            </a:r>
            <a:r>
              <a:rPr lang="en-US" i="1" dirty="0" smtClean="0"/>
              <a:t> Learning</a:t>
            </a:r>
            <a:r>
              <a:rPr lang="en-US" dirty="0" smtClean="0"/>
              <a:t>, 2010</a:t>
            </a:r>
          </a:p>
          <a:p>
            <a:pPr marL="514350" indent="-514350">
              <a:buFont typeface="+mj-lt"/>
              <a:buAutoNum type="arabicPeriod"/>
            </a:pPr>
            <a:r>
              <a:rPr lang="en-US" dirty="0" smtClean="0"/>
              <a:t>A Guide to the Project Management Body of Knowledge: </a:t>
            </a:r>
            <a:r>
              <a:rPr lang="en-US" dirty="0" smtClean="0">
                <a:solidFill>
                  <a:srgbClr val="C00000"/>
                </a:solidFill>
              </a:rPr>
              <a:t>PMBOK Guide 4</a:t>
            </a:r>
            <a:r>
              <a:rPr lang="en-US" baseline="30000" dirty="0" smtClean="0">
                <a:solidFill>
                  <a:srgbClr val="C00000"/>
                </a:solidFill>
              </a:rPr>
              <a:t>th</a:t>
            </a:r>
            <a:r>
              <a:rPr lang="en-US" dirty="0" smtClean="0">
                <a:solidFill>
                  <a:srgbClr val="C00000"/>
                </a:solidFill>
              </a:rPr>
              <a:t> Edition</a:t>
            </a:r>
            <a:r>
              <a:rPr lang="en-US" dirty="0" smtClean="0"/>
              <a:t>, </a:t>
            </a:r>
            <a:r>
              <a:rPr lang="en-US" i="1" dirty="0" smtClean="0"/>
              <a:t>Project Management Institute</a:t>
            </a:r>
            <a:r>
              <a:rPr lang="en-US" dirty="0" smtClean="0"/>
              <a:t>, 2008</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59</a:t>
            </a:fld>
            <a:endParaRPr lang="en-US"/>
          </a:p>
        </p:txBody>
      </p:sp>
    </p:spTree>
    <p:extLst>
      <p:ext uri="{BB962C8B-B14F-4D97-AF65-F5344CB8AC3E}">
        <p14:creationId xmlns:p14="http://schemas.microsoft.com/office/powerpoint/2010/main" val="1333235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Project Schedules</a:t>
            </a:r>
          </a:p>
        </p:txBody>
      </p:sp>
      <p:sp>
        <p:nvSpPr>
          <p:cNvPr id="3" name="Content Placeholder 2"/>
          <p:cNvSpPr>
            <a:spLocks noGrp="1"/>
          </p:cNvSpPr>
          <p:nvPr>
            <p:ph idx="1"/>
          </p:nvPr>
        </p:nvSpPr>
        <p:spPr/>
        <p:txBody>
          <a:bodyPr>
            <a:normAutofit/>
          </a:bodyPr>
          <a:lstStyle/>
          <a:p>
            <a:r>
              <a:rPr lang="en-US" sz="3200" dirty="0"/>
              <a:t>Managers often cite </a:t>
            </a:r>
            <a:r>
              <a:rPr lang="en-US" sz="3200" dirty="0">
                <a:solidFill>
                  <a:srgbClr val="C00000"/>
                </a:solidFill>
              </a:rPr>
              <a:t>delivering projects on time as one of their biggest challenges</a:t>
            </a:r>
          </a:p>
          <a:p>
            <a:r>
              <a:rPr lang="en-US" sz="3200" dirty="0"/>
              <a:t>Time has </a:t>
            </a:r>
            <a:r>
              <a:rPr lang="en-US" sz="3200" dirty="0">
                <a:solidFill>
                  <a:srgbClr val="C00000"/>
                </a:solidFill>
              </a:rPr>
              <a:t>the least amount of flexibility</a:t>
            </a:r>
            <a:r>
              <a:rPr lang="en-US" sz="3200" dirty="0"/>
              <a:t>; it passes no matter what happens on a project</a:t>
            </a:r>
          </a:p>
          <a:p>
            <a:r>
              <a:rPr lang="en-US" sz="3200" dirty="0">
                <a:solidFill>
                  <a:srgbClr val="C00000"/>
                </a:solidFill>
              </a:rPr>
              <a:t>Schedule issues are the main reason for conflicts on projects</a:t>
            </a:r>
            <a:r>
              <a:rPr lang="en-US" sz="3200" dirty="0"/>
              <a:t>, especially during the second half of projects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6</a:t>
            </a:fld>
            <a:endParaRPr lang="en-US"/>
          </a:p>
        </p:txBody>
      </p:sp>
    </p:spTree>
    <p:extLst>
      <p:ext uri="{BB962C8B-B14F-4D97-AF65-F5344CB8AC3E}">
        <p14:creationId xmlns:p14="http://schemas.microsoft.com/office/powerpoint/2010/main" val="3255519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 Work Styles and Cultural Differences Cause Schedule Conflicts</a:t>
            </a:r>
          </a:p>
        </p:txBody>
      </p:sp>
      <p:sp>
        <p:nvSpPr>
          <p:cNvPr id="3" name="Content Placeholder 2"/>
          <p:cNvSpPr>
            <a:spLocks noGrp="1"/>
          </p:cNvSpPr>
          <p:nvPr>
            <p:ph idx="1"/>
          </p:nvPr>
        </p:nvSpPr>
        <p:spPr/>
        <p:txBody>
          <a:bodyPr>
            <a:normAutofit/>
          </a:bodyPr>
          <a:lstStyle/>
          <a:p>
            <a:r>
              <a:rPr lang="en-US" sz="3200" dirty="0"/>
              <a:t>One dimension of the </a:t>
            </a:r>
            <a:r>
              <a:rPr lang="en-US" sz="3200" dirty="0">
                <a:solidFill>
                  <a:srgbClr val="C00000"/>
                </a:solidFill>
              </a:rPr>
              <a:t>Meyers-Briggs Type Indicator </a:t>
            </a:r>
            <a:r>
              <a:rPr lang="en-US" sz="3200" dirty="0"/>
              <a:t>focuses on </a:t>
            </a:r>
            <a:r>
              <a:rPr lang="en-US" sz="3200" dirty="0">
                <a:solidFill>
                  <a:srgbClr val="0070C0"/>
                </a:solidFill>
              </a:rPr>
              <a:t>peoples’ attitudes toward structure and deadline</a:t>
            </a:r>
          </a:p>
          <a:p>
            <a:r>
              <a:rPr lang="en-US" sz="3200" dirty="0"/>
              <a:t>Some people prefer to </a:t>
            </a:r>
            <a:r>
              <a:rPr lang="en-US" sz="3200" dirty="0">
                <a:solidFill>
                  <a:srgbClr val="C00000"/>
                </a:solidFill>
              </a:rPr>
              <a:t>follow schedules </a:t>
            </a:r>
            <a:r>
              <a:rPr lang="en-US" sz="3200" dirty="0"/>
              <a:t>and meet deadlines </a:t>
            </a:r>
            <a:r>
              <a:rPr lang="en-US" sz="3200" dirty="0">
                <a:solidFill>
                  <a:srgbClr val="C00000"/>
                </a:solidFill>
              </a:rPr>
              <a:t>while others do not  </a:t>
            </a:r>
            <a:r>
              <a:rPr lang="en-US" sz="3200" dirty="0"/>
              <a:t>(</a:t>
            </a:r>
            <a:r>
              <a:rPr lang="en-US" sz="3200" dirty="0">
                <a:solidFill>
                  <a:srgbClr val="0070C0"/>
                </a:solidFill>
              </a:rPr>
              <a:t>J vs. P</a:t>
            </a:r>
            <a:r>
              <a:rPr lang="en-US" sz="3200" dirty="0"/>
              <a:t>)</a:t>
            </a:r>
          </a:p>
          <a:p>
            <a:r>
              <a:rPr lang="en-US" sz="3200" dirty="0">
                <a:solidFill>
                  <a:srgbClr val="C00000"/>
                </a:solidFill>
              </a:rPr>
              <a:t>Difference cultures </a:t>
            </a:r>
            <a:r>
              <a:rPr lang="en-US" sz="3200" dirty="0"/>
              <a:t>and even entire countries </a:t>
            </a:r>
            <a:r>
              <a:rPr lang="en-US" sz="3200" dirty="0">
                <a:solidFill>
                  <a:srgbClr val="0070C0"/>
                </a:solidFill>
              </a:rPr>
              <a:t>have different attitudes </a:t>
            </a:r>
            <a:r>
              <a:rPr lang="en-US" sz="3200" dirty="0"/>
              <a:t>about schedules</a:t>
            </a:r>
          </a:p>
          <a:p>
            <a:endParaRPr lang="en-US"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7</a:t>
            </a:fld>
            <a:endParaRPr lang="en-US"/>
          </a:p>
        </p:txBody>
      </p:sp>
    </p:spTree>
    <p:extLst>
      <p:ext uri="{BB962C8B-B14F-4D97-AF65-F5344CB8AC3E}">
        <p14:creationId xmlns:p14="http://schemas.microsoft.com/office/powerpoint/2010/main" val="1852908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Snapshot</a:t>
            </a:r>
          </a:p>
        </p:txBody>
      </p:sp>
      <p:sp>
        <p:nvSpPr>
          <p:cNvPr id="3" name="Content Placeholder 2"/>
          <p:cNvSpPr>
            <a:spLocks noGrp="1"/>
          </p:cNvSpPr>
          <p:nvPr>
            <p:ph idx="1"/>
          </p:nvPr>
        </p:nvSpPr>
        <p:spPr/>
        <p:txBody>
          <a:bodyPr>
            <a:normAutofit fontScale="92500" lnSpcReduction="10000"/>
          </a:bodyPr>
          <a:lstStyle/>
          <a:p>
            <a:r>
              <a:rPr lang="en-US" dirty="0"/>
              <a:t>In contrast to the 2002 Salt Lake City Winter Olympic Games (see Chapter 4’s Media Snapshot), planning and scheduling was very different for the 2004 Summer Olympic Games held in Athens, Greece</a:t>
            </a:r>
          </a:p>
          <a:p>
            <a:r>
              <a:rPr lang="en-US" dirty="0"/>
              <a:t>Many articles were written before the opening </a:t>
            </a:r>
            <a:r>
              <a:rPr lang="en-US" dirty="0">
                <a:solidFill>
                  <a:srgbClr val="C00000"/>
                </a:solidFill>
              </a:rPr>
              <a:t>ceremonies predicting that the facilities would not be ready in time</a:t>
            </a:r>
            <a:r>
              <a:rPr lang="en-US" dirty="0"/>
              <a:t>; many people were pleasantly surprised by the amazing opening ceremonies, beautiful new buildings, and state-of-the-art security and transportation systems in Athens</a:t>
            </a:r>
          </a:p>
          <a:p>
            <a:r>
              <a:rPr lang="en-US" dirty="0"/>
              <a:t>The </a:t>
            </a:r>
            <a:r>
              <a:rPr lang="en-US" dirty="0">
                <a:solidFill>
                  <a:srgbClr val="C00000"/>
                </a:solidFill>
              </a:rPr>
              <a:t>Greeks even made fun of critics by having construction workers pretend to still be working </a:t>
            </a:r>
            <a:r>
              <a:rPr lang="en-US" dirty="0"/>
              <a:t>as the ceremonies began	</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8</a:t>
            </a:fld>
            <a:endParaRPr lang="en-US"/>
          </a:p>
        </p:txBody>
      </p:sp>
    </p:spTree>
    <p:extLst>
      <p:ext uri="{BB962C8B-B14F-4D97-AF65-F5344CB8AC3E}">
        <p14:creationId xmlns:p14="http://schemas.microsoft.com/office/powerpoint/2010/main" val="987077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Time Management Processes</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b="1" dirty="0">
                <a:solidFill>
                  <a:srgbClr val="C00000"/>
                </a:solidFill>
              </a:rPr>
              <a:t>Defining activities</a:t>
            </a:r>
            <a:r>
              <a:rPr lang="en-US" dirty="0"/>
              <a:t>: identifying the </a:t>
            </a:r>
            <a:r>
              <a:rPr lang="en-US" dirty="0">
                <a:solidFill>
                  <a:srgbClr val="0070C0"/>
                </a:solidFill>
              </a:rPr>
              <a:t>specific activities </a:t>
            </a:r>
            <a:r>
              <a:rPr lang="en-US" dirty="0"/>
              <a:t>that the project team members and stakeholders must perform to produce the project deliverables</a:t>
            </a:r>
          </a:p>
          <a:p>
            <a:pPr marL="514350" indent="-514350">
              <a:buFont typeface="+mj-lt"/>
              <a:buAutoNum type="arabicPeriod"/>
            </a:pPr>
            <a:r>
              <a:rPr lang="en-US" b="1" dirty="0">
                <a:solidFill>
                  <a:srgbClr val="C00000"/>
                </a:solidFill>
              </a:rPr>
              <a:t>Sequencing activities</a:t>
            </a:r>
            <a:r>
              <a:rPr lang="en-US" dirty="0"/>
              <a:t>: identifying and documenting the </a:t>
            </a:r>
            <a:r>
              <a:rPr lang="en-US" dirty="0">
                <a:solidFill>
                  <a:srgbClr val="0070C0"/>
                </a:solidFill>
              </a:rPr>
              <a:t>relationships between project activities</a:t>
            </a:r>
          </a:p>
          <a:p>
            <a:pPr marL="514350" indent="-514350">
              <a:buFont typeface="+mj-lt"/>
              <a:buAutoNum type="arabicPeriod"/>
            </a:pPr>
            <a:r>
              <a:rPr lang="en-US" b="1" dirty="0">
                <a:solidFill>
                  <a:srgbClr val="C00000"/>
                </a:solidFill>
              </a:rPr>
              <a:t>Estimating activity resources</a:t>
            </a:r>
            <a:r>
              <a:rPr lang="en-US" dirty="0"/>
              <a:t>: </a:t>
            </a:r>
            <a:r>
              <a:rPr lang="en-US" dirty="0">
                <a:solidFill>
                  <a:srgbClr val="0070C0"/>
                </a:solidFill>
              </a:rPr>
              <a:t>estimating how many resources a project team </a:t>
            </a:r>
            <a:r>
              <a:rPr lang="en-US" dirty="0"/>
              <a:t>should use to perform project activities</a:t>
            </a:r>
          </a:p>
          <a:p>
            <a:pPr marL="514350" indent="-514350">
              <a:buFont typeface="+mj-lt"/>
              <a:buAutoNum type="arabicPeriod"/>
            </a:pPr>
            <a:r>
              <a:rPr lang="en-US" b="1" dirty="0">
                <a:solidFill>
                  <a:srgbClr val="C00000"/>
                </a:solidFill>
              </a:rPr>
              <a:t>Estimating activity durations</a:t>
            </a:r>
            <a:r>
              <a:rPr lang="en-US" dirty="0"/>
              <a:t>: estimating the </a:t>
            </a:r>
            <a:r>
              <a:rPr lang="en-US" dirty="0">
                <a:solidFill>
                  <a:srgbClr val="0070C0"/>
                </a:solidFill>
              </a:rPr>
              <a:t>number of work periods</a:t>
            </a:r>
            <a:r>
              <a:rPr lang="en-US" dirty="0"/>
              <a:t> that are needed to complete individual activities</a:t>
            </a:r>
          </a:p>
          <a:p>
            <a:pPr marL="514350" indent="-514350">
              <a:buFont typeface="+mj-lt"/>
              <a:buAutoNum type="arabicPeriod"/>
            </a:pPr>
            <a:r>
              <a:rPr lang="en-US" b="1" dirty="0">
                <a:solidFill>
                  <a:srgbClr val="C00000"/>
                </a:solidFill>
              </a:rPr>
              <a:t>Developing the schedule</a:t>
            </a:r>
            <a:r>
              <a:rPr lang="en-US" dirty="0"/>
              <a:t>: analyzing </a:t>
            </a:r>
            <a:r>
              <a:rPr lang="en-US" dirty="0">
                <a:solidFill>
                  <a:srgbClr val="0070C0"/>
                </a:solidFill>
              </a:rPr>
              <a:t>activity sequences</a:t>
            </a:r>
            <a:r>
              <a:rPr lang="en-US" dirty="0"/>
              <a:t>, activity resource estimates, and activity duration estimates to create the project schedule</a:t>
            </a:r>
          </a:p>
          <a:p>
            <a:pPr marL="514350" indent="-514350">
              <a:buFont typeface="+mj-lt"/>
              <a:buAutoNum type="arabicPeriod"/>
            </a:pPr>
            <a:r>
              <a:rPr lang="en-US" b="1" dirty="0">
                <a:solidFill>
                  <a:srgbClr val="C00000"/>
                </a:solidFill>
              </a:rPr>
              <a:t>Controlling the schedule</a:t>
            </a:r>
            <a:r>
              <a:rPr lang="en-US" dirty="0"/>
              <a:t>: </a:t>
            </a:r>
            <a:r>
              <a:rPr lang="en-US" dirty="0">
                <a:solidFill>
                  <a:srgbClr val="0070C0"/>
                </a:solidFill>
              </a:rPr>
              <a:t>controlling and managing changes </a:t>
            </a:r>
            <a:r>
              <a:rPr lang="en-US" dirty="0"/>
              <a:t>to the project </a:t>
            </a:r>
            <a:r>
              <a:rPr lang="en-US" dirty="0" smtClean="0"/>
              <a:t>schedule</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pPr/>
              <a:t>9</a:t>
            </a:fld>
            <a:endParaRPr lang="en-US"/>
          </a:p>
        </p:txBody>
      </p:sp>
    </p:spTree>
    <p:extLst>
      <p:ext uri="{BB962C8B-B14F-4D97-AF65-F5344CB8AC3E}">
        <p14:creationId xmlns:p14="http://schemas.microsoft.com/office/powerpoint/2010/main" val="474331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671</TotalTime>
  <Words>2909</Words>
  <Application>Microsoft Office PowerPoint</Application>
  <PresentationFormat>On-screen Show (4:3)</PresentationFormat>
  <Paragraphs>334</Paragraphs>
  <Slides>59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Constantia</vt:lpstr>
      <vt:lpstr>1_Office Theme</vt:lpstr>
      <vt:lpstr>Project Management</vt:lpstr>
      <vt:lpstr>Romi Satria Wahono</vt:lpstr>
      <vt:lpstr>Project Management Course Outline</vt:lpstr>
      <vt:lpstr>6. Project Time Management</vt:lpstr>
      <vt:lpstr>Learning Objectives</vt:lpstr>
      <vt:lpstr>Importance of Project Schedules</vt:lpstr>
      <vt:lpstr>Individual Work Styles and Cultural Differences Cause Schedule Conflicts</vt:lpstr>
      <vt:lpstr>Media Snapshot</vt:lpstr>
      <vt:lpstr>Project Time Management Processes</vt:lpstr>
      <vt:lpstr>Project Management Process Groups and Knowledge Area Mapping</vt:lpstr>
      <vt:lpstr>Project Time Management Summary</vt:lpstr>
      <vt:lpstr>1. Defining Activities</vt:lpstr>
      <vt:lpstr>Activity Lists and Attributes</vt:lpstr>
      <vt:lpstr>Milestones</vt:lpstr>
      <vt:lpstr>What Went Wrong?</vt:lpstr>
      <vt:lpstr>2. Sequencing Activities</vt:lpstr>
      <vt:lpstr>Three types of Dependencies</vt:lpstr>
      <vt:lpstr>Network Diagrams</vt:lpstr>
      <vt:lpstr>Sample Activity-on-Arrow (AOA) Network Diagram for Project X</vt:lpstr>
      <vt:lpstr>Arrow Diagramming Method (ADM)</vt:lpstr>
      <vt:lpstr>Process for Creating AOA Diagrams</vt:lpstr>
      <vt:lpstr>Precedence Diagramming Method (PDM)</vt:lpstr>
      <vt:lpstr>Task Dependency Types</vt:lpstr>
      <vt:lpstr>Sample PDM Network Diagram</vt:lpstr>
      <vt:lpstr>3. Estimating Activity Resources</vt:lpstr>
      <vt:lpstr>4. Activity Duration Estimating</vt:lpstr>
      <vt:lpstr>Three-Point Estimates</vt:lpstr>
      <vt:lpstr>5. Developing the Schedule</vt:lpstr>
      <vt:lpstr>Gantt Charts</vt:lpstr>
      <vt:lpstr>Gantt Chart for Project X</vt:lpstr>
      <vt:lpstr>Gantt Chart for Software Launch Project</vt:lpstr>
      <vt:lpstr>Adding Milestones to Gantt Charts</vt:lpstr>
      <vt:lpstr>SMART Criteria</vt:lpstr>
      <vt:lpstr>Best Practice</vt:lpstr>
      <vt:lpstr>Sample Tracking Gantt Chart</vt:lpstr>
      <vt:lpstr>Critical Path Method (CPM)</vt:lpstr>
      <vt:lpstr>Calculating the Critical Path</vt:lpstr>
      <vt:lpstr>Determining the Critical Path for Project X</vt:lpstr>
      <vt:lpstr>More on the Critical Path</vt:lpstr>
      <vt:lpstr>Using Critical Path Analysis to Make Schedule Trade-offs</vt:lpstr>
      <vt:lpstr>Calculating Early and Late Start and Finish Dates</vt:lpstr>
      <vt:lpstr>Free and Total Float or Slack for Project X</vt:lpstr>
      <vt:lpstr>Using the Critical Path to Shorten a Project Schedule</vt:lpstr>
      <vt:lpstr>Importance of Updating Critical Path Data</vt:lpstr>
      <vt:lpstr>Critical Chain Scheduling</vt:lpstr>
      <vt:lpstr>Multitasking Example</vt:lpstr>
      <vt:lpstr>Buffers and Critical Chain</vt:lpstr>
      <vt:lpstr>Example of Critical Chain Scheduling</vt:lpstr>
      <vt:lpstr>Program Evaluation and Review Technique (PERT)</vt:lpstr>
      <vt:lpstr>PERT Formula and Example</vt:lpstr>
      <vt:lpstr>Schedule Control Suggestions</vt:lpstr>
      <vt:lpstr>6. Controlling the Schedule</vt:lpstr>
      <vt:lpstr>Reality Checks on Scheduling</vt:lpstr>
      <vt:lpstr>Working with People Issues</vt:lpstr>
      <vt:lpstr>What Went Right?</vt:lpstr>
      <vt:lpstr>Using Software to Assist in Time Management</vt:lpstr>
      <vt:lpstr>Words of Caution on Using Project Management Software</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Romi Satria Wahono</dc:creator>
  <cp:lastModifiedBy>Romi Satria Wahono</cp:lastModifiedBy>
  <cp:revision>200</cp:revision>
  <dcterms:created xsi:type="dcterms:W3CDTF">2013-03-15T17:55:11Z</dcterms:created>
  <dcterms:modified xsi:type="dcterms:W3CDTF">2013-07-25T03:15:45Z</dcterms:modified>
</cp:coreProperties>
</file>