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7"/>
  </p:notesMasterIdLst>
  <p:sldIdLst>
    <p:sldId id="313" r:id="rId2"/>
    <p:sldId id="257" r:id="rId3"/>
    <p:sldId id="261" r:id="rId4"/>
    <p:sldId id="314" r:id="rId5"/>
    <p:sldId id="315" r:id="rId6"/>
    <p:sldId id="390" r:id="rId7"/>
    <p:sldId id="352" r:id="rId8"/>
    <p:sldId id="353" r:id="rId9"/>
    <p:sldId id="391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84" r:id="rId19"/>
    <p:sldId id="385" r:id="rId20"/>
    <p:sldId id="386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87" r:id="rId34"/>
    <p:sldId id="374" r:id="rId35"/>
    <p:sldId id="375" r:id="rId36"/>
    <p:sldId id="376" r:id="rId37"/>
    <p:sldId id="377" r:id="rId38"/>
    <p:sldId id="378" r:id="rId39"/>
    <p:sldId id="379" r:id="rId40"/>
    <p:sldId id="380" r:id="rId41"/>
    <p:sldId id="381" r:id="rId42"/>
    <p:sldId id="382" r:id="rId43"/>
    <p:sldId id="383" r:id="rId44"/>
    <p:sldId id="350" r:id="rId45"/>
    <p:sldId id="35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6082C-2B4F-4620-96D8-B8FEF5B50C76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4DE5D-4095-4917-B3BC-EA2D7883F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9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0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>
            <a:normAutofit/>
          </a:bodyPr>
          <a:lstStyle>
            <a:lvl1pPr algn="ctr"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63856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C546E0E4-908A-4724-B308-E4F6AE4FA0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squares"/>
          <p:cNvGrpSpPr/>
          <p:nvPr userDrawn="1"/>
        </p:nvGrpSpPr>
        <p:grpSpPr>
          <a:xfrm>
            <a:off x="1" y="2053939"/>
            <a:ext cx="628650" cy="524183"/>
            <a:chOff x="0" y="452558"/>
            <a:chExt cx="914400" cy="524182"/>
          </a:xfrm>
        </p:grpSpPr>
        <p:sp>
          <p:nvSpPr>
            <p:cNvPr id="16" name="Rounded Rectangle 15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8" name="Round Same Side Corner Rectangle 17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  <p:grpSp>
        <p:nvGrpSpPr>
          <p:cNvPr id="19" name="squares"/>
          <p:cNvGrpSpPr/>
          <p:nvPr userDrawn="1"/>
        </p:nvGrpSpPr>
        <p:grpSpPr>
          <a:xfrm rot="10800000">
            <a:off x="8517030" y="2053939"/>
            <a:ext cx="628650" cy="524183"/>
            <a:chOff x="0" y="452558"/>
            <a:chExt cx="914400" cy="524182"/>
          </a:xfrm>
        </p:grpSpPr>
        <p:sp>
          <p:nvSpPr>
            <p:cNvPr id="20" name="Rounded Rectangle 19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22" name="Round Same Side Corner Rectangle 21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79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10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1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383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3240256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221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43050"/>
            <a:ext cx="3886200" cy="463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43050"/>
            <a:ext cx="3886200" cy="463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7" name="Rounded Rectangle 16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9" name="Round Same Side Corner Rectangle 18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8883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0817"/>
            <a:ext cx="7886700" cy="12122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5" name="Rounded Rectangle 14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7" name="Round Same Side Corner Rectangle 16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5788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1" name="Rounded Rectangle 10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sp>
          <p:nvSpPr>
            <p:cNvPr id="13" name="Round Same Side Corner Rectangle 12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457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04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67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50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200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9104"/>
            <a:ext cx="7886700" cy="4643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7989" y="64765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6E0E4-908A-4724-B308-E4F6AE4FA0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84" y="6593288"/>
            <a:ext cx="850100" cy="2017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" y="6593288"/>
            <a:ext cx="1019247" cy="20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2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>
                    <a:lumMod val="65000"/>
                  </a:schemeClr>
                </a:solidFill>
              </a:rPr>
              <a:t>Project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686300"/>
            <a:ext cx="6858000" cy="1062990"/>
          </a:xfrm>
        </p:spPr>
        <p:txBody>
          <a:bodyPr/>
          <a:lstStyle/>
          <a:p>
            <a:r>
              <a:rPr lang="en-US" sz="247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Romi Satria Wahono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725" dirty="0">
                <a:solidFill>
                  <a:schemeClr val="bg1">
                    <a:lumMod val="50000"/>
                  </a:schemeClr>
                </a:solidFill>
              </a:rPr>
              <a:t>romi@romisatriawahono.net</a:t>
            </a:r>
            <a:br>
              <a:rPr lang="en-US" sz="1725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725" dirty="0">
                <a:solidFill>
                  <a:schemeClr val="bg1">
                    <a:lumMod val="50000"/>
                  </a:schemeClr>
                </a:solidFill>
              </a:rPr>
              <a:t>http://romisatriawahono.net</a:t>
            </a:r>
            <a:endParaRPr lang="en-US" sz="1725" dirty="0"/>
          </a:p>
        </p:txBody>
      </p:sp>
      <p:sp>
        <p:nvSpPr>
          <p:cNvPr id="4" name="Rectangle 3"/>
          <p:cNvSpPr/>
          <p:nvPr/>
        </p:nvSpPr>
        <p:spPr>
          <a:xfrm>
            <a:off x="1143000" y="3138872"/>
            <a:ext cx="6858000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5. 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Project Scope Management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65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Scope Management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5" descr="86921_05_F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74" y="1223010"/>
            <a:ext cx="8841052" cy="525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8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Collecting </a:t>
            </a:r>
            <a:r>
              <a:rPr lang="en-US" dirty="0"/>
              <a:t>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requirement is “</a:t>
            </a:r>
            <a:r>
              <a:rPr lang="en-US" dirty="0">
                <a:solidFill>
                  <a:srgbClr val="C00000"/>
                </a:solidFill>
              </a:rPr>
              <a:t>a condition or capability that must be met or possessed by a system</a:t>
            </a:r>
            <a:r>
              <a:rPr lang="en-US" dirty="0"/>
              <a:t>, product, service, result, or component </a:t>
            </a:r>
            <a:r>
              <a:rPr lang="en-US" dirty="0">
                <a:solidFill>
                  <a:srgbClr val="C00000"/>
                </a:solidFill>
              </a:rPr>
              <a:t>to satisfy a contract</a:t>
            </a:r>
            <a:r>
              <a:rPr lang="en-US" dirty="0"/>
              <a:t>, standard, specification, or other formal document” (PMBOK® Guide, 2008)</a:t>
            </a:r>
          </a:p>
          <a:p>
            <a:r>
              <a:rPr lang="en-US" dirty="0"/>
              <a:t>For some IT projects, it is helpful to divide </a:t>
            </a:r>
            <a:r>
              <a:rPr lang="en-US" dirty="0">
                <a:solidFill>
                  <a:srgbClr val="C00000"/>
                </a:solidFill>
              </a:rPr>
              <a:t>requirements development </a:t>
            </a:r>
            <a:r>
              <a:rPr lang="en-US" dirty="0"/>
              <a:t>into categories called </a:t>
            </a:r>
            <a:r>
              <a:rPr lang="en-US" dirty="0">
                <a:solidFill>
                  <a:srgbClr val="0070C0"/>
                </a:solidFill>
              </a:rPr>
              <a:t>elicitation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analysis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specification</a:t>
            </a:r>
            <a:r>
              <a:rPr lang="en-US" dirty="0"/>
              <a:t>, and </a:t>
            </a:r>
            <a:r>
              <a:rPr lang="en-US" dirty="0">
                <a:solidFill>
                  <a:srgbClr val="0070C0"/>
                </a:solidFill>
              </a:rPr>
              <a:t>validation </a:t>
            </a:r>
          </a:p>
          <a:p>
            <a:r>
              <a:rPr lang="en-US" dirty="0"/>
              <a:t>It is important to use an </a:t>
            </a:r>
            <a:r>
              <a:rPr lang="en-US" dirty="0">
                <a:solidFill>
                  <a:srgbClr val="C00000"/>
                </a:solidFill>
              </a:rPr>
              <a:t>iterative approach to defining requirements</a:t>
            </a:r>
            <a:r>
              <a:rPr lang="en-US" dirty="0"/>
              <a:t> since they are often unclear early in a project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Relative Cost to Correct a Software Requirement </a:t>
            </a:r>
            <a:r>
              <a:rPr lang="en-US" dirty="0" smtClean="0"/>
              <a:t>Defect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5" descr="86921_05_F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1529104"/>
            <a:ext cx="8562049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1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Methods for Collecting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Interviewing </a:t>
            </a:r>
          </a:p>
          <a:p>
            <a:r>
              <a:rPr lang="en-US" sz="3200" dirty="0">
                <a:solidFill>
                  <a:srgbClr val="C00000"/>
                </a:solidFill>
              </a:rPr>
              <a:t>Focus groups </a:t>
            </a:r>
            <a:r>
              <a:rPr lang="en-US" sz="3200" dirty="0"/>
              <a:t>and facilitated workshops</a:t>
            </a:r>
          </a:p>
          <a:p>
            <a:r>
              <a:rPr lang="en-US" sz="3200" dirty="0"/>
              <a:t>Using </a:t>
            </a:r>
            <a:r>
              <a:rPr lang="en-US" sz="3200" dirty="0">
                <a:solidFill>
                  <a:srgbClr val="C00000"/>
                </a:solidFill>
              </a:rPr>
              <a:t>group creativity </a:t>
            </a:r>
            <a:r>
              <a:rPr lang="en-US" sz="3200" dirty="0"/>
              <a:t>and decision-making techniques</a:t>
            </a:r>
          </a:p>
          <a:p>
            <a:r>
              <a:rPr lang="en-US" sz="3200" dirty="0">
                <a:solidFill>
                  <a:srgbClr val="C00000"/>
                </a:solidFill>
              </a:rPr>
              <a:t>Questionnaires</a:t>
            </a:r>
            <a:r>
              <a:rPr lang="en-US" sz="3200" dirty="0"/>
              <a:t> and surveys </a:t>
            </a:r>
          </a:p>
          <a:p>
            <a:r>
              <a:rPr lang="en-US" sz="3200" dirty="0">
                <a:solidFill>
                  <a:srgbClr val="C00000"/>
                </a:solidFill>
              </a:rPr>
              <a:t>Observation </a:t>
            </a:r>
          </a:p>
          <a:p>
            <a:r>
              <a:rPr lang="en-US" sz="3200" dirty="0">
                <a:solidFill>
                  <a:srgbClr val="C00000"/>
                </a:solidFill>
              </a:rPr>
              <a:t>Prototyping </a:t>
            </a:r>
          </a:p>
          <a:p>
            <a:r>
              <a:rPr lang="en-US" sz="3200" dirty="0"/>
              <a:t>Software tools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Went Right?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Genesys</a:t>
            </a:r>
            <a:r>
              <a:rPr lang="en-US" dirty="0"/>
              <a:t> Telecommunications Laboratories uses </a:t>
            </a:r>
            <a:r>
              <a:rPr lang="en-US" dirty="0">
                <a:solidFill>
                  <a:srgbClr val="C00000"/>
                </a:solidFill>
              </a:rPr>
              <a:t>Accept software</a:t>
            </a:r>
            <a:r>
              <a:rPr lang="en-US" dirty="0"/>
              <a:t>, a </a:t>
            </a:r>
            <a:r>
              <a:rPr lang="en-US" dirty="0">
                <a:solidFill>
                  <a:srgbClr val="0070C0"/>
                </a:solidFill>
              </a:rPr>
              <a:t>product planning and innovation management application </a:t>
            </a:r>
            <a:r>
              <a:rPr lang="en-US" dirty="0"/>
              <a:t>and winner of the Excellence in Product Management Award from 2006–2008</a:t>
            </a:r>
          </a:p>
          <a:p>
            <a:r>
              <a:rPr lang="en-US" dirty="0"/>
              <a:t>Accept helps them instill a </a:t>
            </a:r>
            <a:r>
              <a:rPr lang="en-US" dirty="0">
                <a:solidFill>
                  <a:srgbClr val="C00000"/>
                </a:solidFill>
              </a:rPr>
              <a:t>consistent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repeatable</a:t>
            </a:r>
            <a:r>
              <a:rPr lang="en-US" dirty="0"/>
              <a:t>, and </a:t>
            </a:r>
            <a:r>
              <a:rPr lang="en-US" dirty="0">
                <a:solidFill>
                  <a:srgbClr val="C00000"/>
                </a:solidFill>
              </a:rPr>
              <a:t>predictable</a:t>
            </a:r>
            <a:r>
              <a:rPr lang="en-US" dirty="0"/>
              <a:t> process for </a:t>
            </a:r>
            <a:r>
              <a:rPr lang="en-US" dirty="0">
                <a:solidFill>
                  <a:srgbClr val="C00000"/>
                </a:solidFill>
              </a:rPr>
              <a:t>new product definition </a:t>
            </a:r>
            <a:r>
              <a:rPr lang="en-US" dirty="0"/>
              <a:t>and development</a:t>
            </a:r>
          </a:p>
          <a:p>
            <a:r>
              <a:rPr lang="en-US" dirty="0"/>
              <a:t>They can define what </a:t>
            </a:r>
            <a:r>
              <a:rPr lang="en-US" dirty="0">
                <a:solidFill>
                  <a:srgbClr val="C00000"/>
                </a:solidFill>
              </a:rPr>
              <a:t>information comprises a requirement</a:t>
            </a:r>
            <a:r>
              <a:rPr lang="en-US" dirty="0"/>
              <a:t> and enforce discipline around that process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Documenting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Requirements documents are </a:t>
            </a:r>
            <a:r>
              <a:rPr lang="en-US" dirty="0">
                <a:solidFill>
                  <a:srgbClr val="C00000"/>
                </a:solidFill>
              </a:rPr>
              <a:t>often generated by software and include text, images, diagrams, videos, and other media</a:t>
            </a:r>
            <a:r>
              <a:rPr lang="en-US" dirty="0"/>
              <a:t>; they are </a:t>
            </a:r>
            <a:r>
              <a:rPr lang="en-US" dirty="0">
                <a:solidFill>
                  <a:srgbClr val="0070C0"/>
                </a:solidFill>
              </a:rPr>
              <a:t>often broken down into different categories such as functional, service, performance, quality, training requirements</a:t>
            </a:r>
            <a:r>
              <a:rPr lang="en-US" dirty="0"/>
              <a:t>, and so on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requirements management plan </a:t>
            </a:r>
            <a:r>
              <a:rPr lang="en-US" dirty="0"/>
              <a:t>describes how project requirements will be analyzed, documented, and managed</a:t>
            </a:r>
          </a:p>
          <a:p>
            <a:r>
              <a:rPr lang="en-US" dirty="0">
                <a:solidFill>
                  <a:srgbClr val="C00000"/>
                </a:solidFill>
              </a:rPr>
              <a:t>A requirements traceability matrix (RTM) is a table</a:t>
            </a:r>
            <a:r>
              <a:rPr lang="en-US" dirty="0"/>
              <a:t> that </a:t>
            </a:r>
            <a:r>
              <a:rPr lang="en-US" dirty="0">
                <a:solidFill>
                  <a:srgbClr val="0070C0"/>
                </a:solidFill>
              </a:rPr>
              <a:t>lists requirements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various attributes of each requirement</a:t>
            </a:r>
            <a:r>
              <a:rPr lang="en-US" dirty="0"/>
              <a:t>, and the </a:t>
            </a:r>
            <a:r>
              <a:rPr lang="en-US" dirty="0">
                <a:solidFill>
                  <a:srgbClr val="0070C0"/>
                </a:solidFill>
              </a:rPr>
              <a:t>status of the requirements </a:t>
            </a:r>
            <a:r>
              <a:rPr lang="en-US" dirty="0"/>
              <a:t>to ensure that all requirements are addressed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8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Requirements Traceability </a:t>
            </a:r>
            <a:r>
              <a:rPr lang="en-US" dirty="0" smtClean="0"/>
              <a:t>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39000" r="23125" b="39999"/>
          <a:stretch>
            <a:fillRect/>
          </a:stretch>
        </p:blipFill>
        <p:spPr bwMode="auto">
          <a:xfrm>
            <a:off x="361950" y="2225040"/>
            <a:ext cx="86185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64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Defining </a:t>
            </a:r>
            <a:r>
              <a:rPr lang="en-US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Key inputs for preparing the project scope statement </a:t>
            </a:r>
            <a:r>
              <a:rPr lang="en-US" sz="3200" dirty="0"/>
              <a:t>include the </a:t>
            </a:r>
            <a:r>
              <a:rPr lang="en-US" sz="3200" dirty="0">
                <a:solidFill>
                  <a:srgbClr val="0070C0"/>
                </a:solidFill>
              </a:rPr>
              <a:t>project charter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70C0"/>
                </a:solidFill>
              </a:rPr>
              <a:t>requirements documentation</a:t>
            </a:r>
            <a:r>
              <a:rPr lang="en-US" sz="3200" dirty="0"/>
              <a:t>, and </a:t>
            </a:r>
            <a:r>
              <a:rPr lang="en-US" sz="3200" dirty="0">
                <a:solidFill>
                  <a:srgbClr val="0070C0"/>
                </a:solidFill>
              </a:rPr>
              <a:t>organizational process assets</a:t>
            </a:r>
            <a:r>
              <a:rPr lang="en-US" sz="3200" dirty="0"/>
              <a:t> such as policies and procedures related to scope statements as well as project files and lessons learned from previous, similar projects</a:t>
            </a:r>
          </a:p>
          <a:p>
            <a:r>
              <a:rPr lang="en-US" sz="3200" dirty="0">
                <a:solidFill>
                  <a:srgbClr val="C00000"/>
                </a:solidFill>
              </a:rPr>
              <a:t>As time progresses</a:t>
            </a:r>
            <a:r>
              <a:rPr lang="en-US" sz="3200" dirty="0"/>
              <a:t>, the </a:t>
            </a:r>
            <a:r>
              <a:rPr lang="en-US" sz="3200" dirty="0">
                <a:solidFill>
                  <a:srgbClr val="0070C0"/>
                </a:solidFill>
              </a:rPr>
              <a:t>scope of a project should become more clear and specific</a:t>
            </a:r>
          </a:p>
          <a:p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Project Charter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625" t="21555" r="16875" b="17333"/>
          <a:stretch/>
        </p:blipFill>
        <p:spPr>
          <a:xfrm>
            <a:off x="152400" y="1529104"/>
            <a:ext cx="8877300" cy="398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9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376" t="16223" r="3374" b="19777"/>
          <a:stretch/>
        </p:blipFill>
        <p:spPr>
          <a:xfrm>
            <a:off x="85724" y="1352549"/>
            <a:ext cx="8982075" cy="418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2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Romi Satria Wahono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l="4478" t="3448" r="8186" b="6897"/>
          <a:stretch>
            <a:fillRect/>
          </a:stretch>
        </p:blipFill>
        <p:spPr bwMode="auto">
          <a:xfrm>
            <a:off x="5347606" y="1020537"/>
            <a:ext cx="3208565" cy="4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SD </a:t>
            </a:r>
            <a:r>
              <a:rPr lang="en-US" dirty="0" err="1" smtClean="0">
                <a:solidFill>
                  <a:srgbClr val="C00000"/>
                </a:solidFill>
              </a:rPr>
              <a:t>Sompok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Semarang (1987)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SMPN 8</a:t>
            </a:r>
            <a:r>
              <a:rPr lang="en-US" dirty="0" smtClean="0"/>
              <a:t> Semarang (1990)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SMA </a:t>
            </a:r>
            <a:r>
              <a:rPr lang="en-US" dirty="0" err="1" smtClean="0">
                <a:solidFill>
                  <a:srgbClr val="C00000"/>
                </a:solidFill>
              </a:rPr>
              <a:t>Taruna</a:t>
            </a:r>
            <a:r>
              <a:rPr lang="en-US" dirty="0" smtClean="0">
                <a:solidFill>
                  <a:srgbClr val="C00000"/>
                </a:solidFill>
              </a:rPr>
              <a:t> Nusantara</a:t>
            </a:r>
            <a:r>
              <a:rPr lang="en-US" dirty="0" smtClean="0"/>
              <a:t>, </a:t>
            </a:r>
            <a:r>
              <a:rPr lang="en-US" dirty="0" err="1" smtClean="0"/>
              <a:t>Magelang</a:t>
            </a:r>
            <a:r>
              <a:rPr lang="en-US" dirty="0" smtClean="0"/>
              <a:t> (1993)</a:t>
            </a:r>
          </a:p>
          <a:p>
            <a:r>
              <a:rPr lang="en-US" dirty="0" err="1" smtClean="0"/>
              <a:t>B.Eng</a:t>
            </a:r>
            <a:r>
              <a:rPr lang="en-US" dirty="0" smtClean="0"/>
              <a:t>, </a:t>
            </a:r>
            <a:r>
              <a:rPr lang="en-US" dirty="0" err="1" smtClean="0"/>
              <a:t>M.Eng</a:t>
            </a:r>
            <a:r>
              <a:rPr lang="en-US" dirty="0" smtClean="0"/>
              <a:t> and </a:t>
            </a:r>
            <a:r>
              <a:rPr lang="en-US" dirty="0" err="1" smtClean="0"/>
              <a:t>Dr.Eng</a:t>
            </a:r>
            <a:r>
              <a:rPr lang="en-US" sz="1275" i="1" dirty="0"/>
              <a:t> (on-leave)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Department of Computer Science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Saitama University</a:t>
            </a:r>
            <a:r>
              <a:rPr lang="en-US" dirty="0" smtClean="0"/>
              <a:t>, Japan (1994-2004)</a:t>
            </a:r>
          </a:p>
          <a:p>
            <a:r>
              <a:rPr lang="en-US" dirty="0" smtClean="0"/>
              <a:t>Research Interests: </a:t>
            </a:r>
            <a:r>
              <a:rPr lang="en-US" dirty="0" smtClean="0">
                <a:solidFill>
                  <a:srgbClr val="C00000"/>
                </a:solidFill>
              </a:rPr>
              <a:t>Software Engineering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Intelligent Systems</a:t>
            </a:r>
          </a:p>
          <a:p>
            <a:r>
              <a:rPr lang="en-US" dirty="0" smtClean="0"/>
              <a:t>Founder </a:t>
            </a:r>
            <a:r>
              <a:rPr lang="en-US" dirty="0" err="1" smtClean="0">
                <a:solidFill>
                  <a:srgbClr val="C00000"/>
                </a:solidFill>
              </a:rPr>
              <a:t>IlmuKomputer.Com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LIPI</a:t>
            </a:r>
            <a:r>
              <a:rPr lang="en-US" dirty="0" smtClean="0"/>
              <a:t> Researcher (2004-2007)</a:t>
            </a:r>
          </a:p>
          <a:p>
            <a:r>
              <a:rPr lang="en-US" dirty="0" smtClean="0"/>
              <a:t>Founder and CEO PT </a:t>
            </a:r>
            <a:r>
              <a:rPr lang="en-US" dirty="0" err="1" smtClean="0">
                <a:solidFill>
                  <a:srgbClr val="C00000"/>
                </a:solidFill>
              </a:rPr>
              <a:t>Brainmatics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Cipta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Informatika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8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125" t="16890" r="22875" b="8666"/>
          <a:stretch/>
        </p:blipFill>
        <p:spPr>
          <a:xfrm>
            <a:off x="838200" y="0"/>
            <a:ext cx="7448550" cy="693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1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Defining Project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37000" r="22501" b="17000"/>
          <a:stretch>
            <a:fillRect/>
          </a:stretch>
        </p:blipFill>
        <p:spPr bwMode="auto">
          <a:xfrm>
            <a:off x="304800" y="1371600"/>
            <a:ext cx="84280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35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Snapshot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Many people enjoy watching television shows like </a:t>
            </a:r>
            <a:r>
              <a:rPr lang="en-US" dirty="0">
                <a:solidFill>
                  <a:srgbClr val="C00000"/>
                </a:solidFill>
              </a:rPr>
              <a:t>Trading Spaces</a:t>
            </a:r>
            <a:r>
              <a:rPr lang="en-US" dirty="0"/>
              <a:t>, where </a:t>
            </a:r>
            <a:r>
              <a:rPr lang="en-US" dirty="0">
                <a:solidFill>
                  <a:srgbClr val="C00000"/>
                </a:solidFill>
              </a:rPr>
              <a:t>participants have two days and $1,000 to update a room in their neighbor’s house</a:t>
            </a:r>
            <a:r>
              <a:rPr lang="en-US" dirty="0"/>
              <a:t>; </a:t>
            </a:r>
            <a:r>
              <a:rPr lang="en-US" dirty="0">
                <a:solidFill>
                  <a:srgbClr val="0070C0"/>
                </a:solidFill>
              </a:rPr>
              <a:t>since the time and cost are set</a:t>
            </a:r>
            <a:r>
              <a:rPr lang="en-US" dirty="0"/>
              <a:t>, it’s </a:t>
            </a:r>
            <a:r>
              <a:rPr lang="en-US" dirty="0">
                <a:solidFill>
                  <a:srgbClr val="0070C0"/>
                </a:solidFill>
              </a:rPr>
              <a:t>the scope that has the most flexibility</a:t>
            </a:r>
          </a:p>
          <a:p>
            <a:r>
              <a:rPr lang="en-US" dirty="0"/>
              <a:t>Although </a:t>
            </a:r>
            <a:r>
              <a:rPr lang="en-US" dirty="0">
                <a:solidFill>
                  <a:srgbClr val="C00000"/>
                </a:solidFill>
              </a:rPr>
              <a:t>most homeowners are very happy with work done</a:t>
            </a:r>
            <a:r>
              <a:rPr lang="en-US" dirty="0"/>
              <a:t> on the show, </a:t>
            </a:r>
            <a:r>
              <a:rPr lang="en-US" dirty="0">
                <a:solidFill>
                  <a:srgbClr val="C00000"/>
                </a:solidFill>
              </a:rPr>
              <a:t>some are obviously disappointed</a:t>
            </a:r>
            <a:r>
              <a:rPr lang="en-US" dirty="0"/>
              <a:t>; part of agreeing to be on the show includes signing a release statement acknowledging that you will accept whatever work has been done</a:t>
            </a:r>
          </a:p>
          <a:p>
            <a:r>
              <a:rPr lang="en-US" dirty="0"/>
              <a:t>Too bad you can’t get sponsors for most projects to sign a similar release form; it would make project scope management much easier!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Creating </a:t>
            </a:r>
            <a:r>
              <a:rPr lang="en-US" dirty="0"/>
              <a:t>the Work Breakdown Structure (WBS)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WBS is </a:t>
            </a:r>
            <a:r>
              <a:rPr lang="en-US" dirty="0">
                <a:solidFill>
                  <a:srgbClr val="C00000"/>
                </a:solidFill>
              </a:rPr>
              <a:t>a deliverable-oriented grouping of the work involved in a project</a:t>
            </a:r>
            <a:r>
              <a:rPr lang="en-US" dirty="0"/>
              <a:t> that </a:t>
            </a:r>
            <a:r>
              <a:rPr lang="en-US" dirty="0">
                <a:solidFill>
                  <a:srgbClr val="0070C0"/>
                </a:solidFill>
              </a:rPr>
              <a:t>defines the total scope of the project</a:t>
            </a:r>
          </a:p>
          <a:p>
            <a:r>
              <a:rPr lang="en-US" dirty="0"/>
              <a:t>WBS is </a:t>
            </a:r>
            <a:r>
              <a:rPr lang="en-US" dirty="0">
                <a:solidFill>
                  <a:srgbClr val="C00000"/>
                </a:solidFill>
              </a:rPr>
              <a:t>a foundation document that provides the basis for planning and managing </a:t>
            </a:r>
            <a:r>
              <a:rPr lang="en-US" dirty="0"/>
              <a:t>project schedules, costs, resources, and changes</a:t>
            </a:r>
          </a:p>
          <a:p>
            <a:r>
              <a:rPr lang="en-US" dirty="0">
                <a:solidFill>
                  <a:srgbClr val="C00000"/>
                </a:solidFill>
              </a:rPr>
              <a:t>Decomposition</a:t>
            </a:r>
            <a:r>
              <a:rPr lang="en-US" dirty="0"/>
              <a:t> is </a:t>
            </a:r>
            <a:r>
              <a:rPr lang="en-US" dirty="0">
                <a:solidFill>
                  <a:srgbClr val="0070C0"/>
                </a:solidFill>
              </a:rPr>
              <a:t>subdividing project deliverables into smaller pieces</a:t>
            </a:r>
          </a:p>
          <a:p>
            <a:r>
              <a:rPr lang="en-US" dirty="0"/>
              <a:t>A work package is a task at the lowest level of the WBS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7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Intranet </a:t>
            </a:r>
            <a:r>
              <a:rPr lang="en-US" dirty="0" smtClean="0"/>
              <a:t>WBS Organized </a:t>
            </a:r>
            <a:r>
              <a:rPr lang="en-US" dirty="0"/>
              <a:t>by </a:t>
            </a:r>
            <a:r>
              <a:rPr lang="en-US" dirty="0">
                <a:solidFill>
                  <a:srgbClr val="C00000"/>
                </a:solidFill>
              </a:rPr>
              <a:t>Product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5" descr="86921_05_F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133600"/>
            <a:ext cx="8661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68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5" descr="86921_05_F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4" y="781050"/>
            <a:ext cx="6161877" cy="587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Intranet </a:t>
            </a:r>
            <a:r>
              <a:rPr lang="en-US" dirty="0" smtClean="0"/>
              <a:t>WBS Organized </a:t>
            </a:r>
            <a:r>
              <a:rPr lang="en-US" dirty="0"/>
              <a:t>by </a:t>
            </a:r>
            <a:r>
              <a:rPr lang="en-US" dirty="0">
                <a:solidFill>
                  <a:srgbClr val="C00000"/>
                </a:solidFill>
              </a:rPr>
              <a:t>Phase</a:t>
            </a:r>
          </a:p>
        </p:txBody>
      </p:sp>
    </p:spTree>
    <p:extLst>
      <p:ext uri="{BB962C8B-B14F-4D97-AF65-F5344CB8AC3E}">
        <p14:creationId xmlns:p14="http://schemas.microsoft.com/office/powerpoint/2010/main" val="369766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Intranet </a:t>
            </a:r>
            <a:r>
              <a:rPr lang="en-US" dirty="0">
                <a:solidFill>
                  <a:srgbClr val="C00000"/>
                </a:solidFill>
              </a:rPr>
              <a:t>WBS and Gantt Chart </a:t>
            </a:r>
            <a:r>
              <a:rPr lang="en-US" dirty="0"/>
              <a:t>in Microsoft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6" descr="86921_05_F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56899"/>
            <a:ext cx="83058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2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Intranet Gantt Chart </a:t>
            </a:r>
            <a:r>
              <a:rPr lang="en-US" dirty="0">
                <a:solidFill>
                  <a:srgbClr val="C00000"/>
                </a:solidFill>
              </a:rPr>
              <a:t>Organized by Project Management Process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5" descr="86921_05_F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529104"/>
            <a:ext cx="8089900" cy="42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3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Executing Tasks for JWD Consulting’s WBS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/>
          <a:stretch>
            <a:fillRect/>
          </a:stretch>
        </p:blipFill>
        <p:spPr bwMode="auto">
          <a:xfrm>
            <a:off x="762000" y="1385436"/>
            <a:ext cx="7162800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63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 Developing WBSs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Using guidelines</a:t>
            </a:r>
            <a:r>
              <a:rPr lang="en-US" dirty="0"/>
              <a:t>: some organizations, like the DOD, provide </a:t>
            </a:r>
            <a:r>
              <a:rPr lang="en-US" dirty="0">
                <a:solidFill>
                  <a:srgbClr val="0070C0"/>
                </a:solidFill>
              </a:rPr>
              <a:t>guidelines for preparing WBSs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The analogy approach</a:t>
            </a:r>
            <a:r>
              <a:rPr lang="en-US" dirty="0"/>
              <a:t>: review WBSs of similar projects and tailor to your project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The top-down approach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start with the largest items of the project and break them down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The bottom-up approach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start with the specific tasks and roll them up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Mind-mapping approach</a:t>
            </a:r>
            <a:r>
              <a:rPr lang="en-US" dirty="0"/>
              <a:t>: mind mapping is a technique that uses </a:t>
            </a:r>
            <a:r>
              <a:rPr lang="en-US" dirty="0">
                <a:solidFill>
                  <a:srgbClr val="0070C0"/>
                </a:solidFill>
              </a:rPr>
              <a:t>branches radiating out from a core idea </a:t>
            </a:r>
            <a:r>
              <a:rPr lang="en-US" dirty="0"/>
              <a:t>to structure thoughts and ideas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5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Management Course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 smtClean="0"/>
              <a:t>Introduction to Project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The Project Management and Information Technology Context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The Project Management Process Groups: A Case Study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Project Integration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Project Scope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Project Time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Project Cost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Project Quality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Project Human Resource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Project Communication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Project Risk Management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Project Procurement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Mind-Mapping Approach for Creating a WBS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 descr="86921_05_F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962150"/>
            <a:ext cx="870623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04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2007 File with WBS Generated from a Mind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5" descr="86921_05_F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" y="1633087"/>
            <a:ext cx="69342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7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WBS Dictionary and Scope Baseline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Many WBS tasks are vague and must be explained </a:t>
            </a:r>
            <a:r>
              <a:rPr lang="en-US" dirty="0"/>
              <a:t>more so people know what to do and can estimate how long it will take and what it will cost to do the work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WBS dictionary </a:t>
            </a:r>
            <a:r>
              <a:rPr lang="en-US" dirty="0"/>
              <a:t>is a </a:t>
            </a:r>
            <a:r>
              <a:rPr lang="en-US" dirty="0">
                <a:solidFill>
                  <a:srgbClr val="0070C0"/>
                </a:solidFill>
              </a:rPr>
              <a:t>document that describes detailed information about each WBS item</a:t>
            </a:r>
          </a:p>
          <a:p>
            <a:r>
              <a:rPr lang="en-US" dirty="0"/>
              <a:t>The approved project scope statement and its WBS and WBS dictionary form the scope baseline, which is used to measure performance in meeting project scope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4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6348" y="464628"/>
            <a:ext cx="7907928" cy="5913312"/>
            <a:chOff x="606348" y="353118"/>
            <a:chExt cx="7907928" cy="59133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33000" t="53333" r="23625" b="8889"/>
            <a:stretch/>
          </p:blipFill>
          <p:spPr>
            <a:xfrm>
              <a:off x="627576" y="2402629"/>
              <a:ext cx="7886700" cy="386380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5625" t="15777" r="30875" b="62315"/>
            <a:stretch/>
          </p:blipFill>
          <p:spPr>
            <a:xfrm>
              <a:off x="606348" y="353118"/>
              <a:ext cx="7885626" cy="2233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169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Advice for Creating a WBS and WBS Dictionary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unit of work should appear at only one place </a:t>
            </a:r>
            <a:r>
              <a:rPr lang="en-US" dirty="0"/>
              <a:t>in the WBS</a:t>
            </a:r>
          </a:p>
          <a:p>
            <a:r>
              <a:rPr lang="en-US" dirty="0"/>
              <a:t>The work content of a WBS item is the sum of the WBS items below it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WBS item is the responsibility of only one individual</a:t>
            </a:r>
            <a:r>
              <a:rPr lang="en-US" dirty="0"/>
              <a:t>, even though many people may be working on it</a:t>
            </a:r>
          </a:p>
          <a:p>
            <a:r>
              <a:rPr lang="en-US" dirty="0"/>
              <a:t>The WBS </a:t>
            </a:r>
            <a:r>
              <a:rPr lang="en-US" dirty="0">
                <a:solidFill>
                  <a:srgbClr val="C00000"/>
                </a:solidFill>
              </a:rPr>
              <a:t>must be consistent </a:t>
            </a:r>
            <a:r>
              <a:rPr lang="en-US" dirty="0"/>
              <a:t>with the way in which work is actually going to be performed; it should serve the project team first and other purposes only if practical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Advice for Creating a WBS and WBS Dictionary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Project team members should be involved in developing the WBS </a:t>
            </a:r>
            <a:r>
              <a:rPr lang="en-US" dirty="0"/>
              <a:t>to ensure consistency and buy-in</a:t>
            </a:r>
          </a:p>
          <a:p>
            <a:r>
              <a:rPr lang="en-US" dirty="0">
                <a:solidFill>
                  <a:srgbClr val="C00000"/>
                </a:solidFill>
              </a:rPr>
              <a:t>Each WBS item must be documented in a WBS dictionary </a:t>
            </a:r>
            <a:r>
              <a:rPr lang="en-US" dirty="0"/>
              <a:t>to ensure accurate understanding of the scope of work included and not included in that item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WBS must be a flexible tool to accommodate inevitable changes </a:t>
            </a:r>
            <a:r>
              <a:rPr lang="en-US" dirty="0"/>
              <a:t>while properly maintaining control of the work content in the project according to the scope statement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7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Went Wrong?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project scope that is too broad and grandiose can cause severe problems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Scope creep </a:t>
            </a:r>
            <a:r>
              <a:rPr lang="en-US" dirty="0"/>
              <a:t>and an overemphasis on technology for technology’s sake </a:t>
            </a:r>
            <a:r>
              <a:rPr lang="en-US" dirty="0">
                <a:solidFill>
                  <a:srgbClr val="C00000"/>
                </a:solidFill>
              </a:rPr>
              <a:t>resulted in the bankruptcy of a large pharmaceutical firm, Texas-based FoxMeyer Drug</a:t>
            </a:r>
          </a:p>
          <a:p>
            <a:pPr lvl="1"/>
            <a:r>
              <a:rPr lang="en-US" dirty="0"/>
              <a:t>In 2001, McDonald’s fast-food chain initiated a project to create an intranet that would connect its headquarters with all of its restaurants to provide detailed operational information in real time; after spending $170 million on consultants and initial implementation planning, McDonald’s realized that the </a:t>
            </a:r>
            <a:r>
              <a:rPr lang="en-US" dirty="0">
                <a:solidFill>
                  <a:srgbClr val="C00000"/>
                </a:solidFill>
              </a:rPr>
              <a:t>project was too much to handle and terminated it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Verifying </a:t>
            </a:r>
            <a:r>
              <a:rPr lang="en-US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It is </a:t>
            </a:r>
            <a:r>
              <a:rPr lang="en-US" sz="3200" dirty="0">
                <a:solidFill>
                  <a:srgbClr val="C00000"/>
                </a:solidFill>
              </a:rPr>
              <a:t>very difficult to create a good scope statement </a:t>
            </a:r>
            <a:r>
              <a:rPr lang="en-US" sz="3200" dirty="0"/>
              <a:t>and WBS for a project</a:t>
            </a:r>
          </a:p>
          <a:p>
            <a:r>
              <a:rPr lang="en-US" sz="3200" dirty="0"/>
              <a:t>It is even </a:t>
            </a:r>
            <a:r>
              <a:rPr lang="en-US" sz="3200" dirty="0">
                <a:solidFill>
                  <a:srgbClr val="C00000"/>
                </a:solidFill>
              </a:rPr>
              <a:t>more difficult to verify project scope and minimize scope changes</a:t>
            </a:r>
          </a:p>
          <a:p>
            <a:r>
              <a:rPr lang="en-US" sz="3200" dirty="0">
                <a:solidFill>
                  <a:srgbClr val="C00000"/>
                </a:solidFill>
              </a:rPr>
              <a:t>Scope verification </a:t>
            </a:r>
            <a:r>
              <a:rPr lang="en-US" sz="3200" dirty="0"/>
              <a:t>involves f</a:t>
            </a:r>
            <a:r>
              <a:rPr lang="en-US" sz="3200" dirty="0">
                <a:solidFill>
                  <a:srgbClr val="0070C0"/>
                </a:solidFill>
              </a:rPr>
              <a:t>ormal acceptance of the completed project scope by the stakeholders</a:t>
            </a:r>
          </a:p>
          <a:p>
            <a:r>
              <a:rPr lang="en-US" sz="3200" dirty="0">
                <a:solidFill>
                  <a:srgbClr val="C00000"/>
                </a:solidFill>
              </a:rPr>
              <a:t>Acceptance</a:t>
            </a:r>
            <a:r>
              <a:rPr lang="en-US" sz="3200" dirty="0"/>
              <a:t> is often </a:t>
            </a:r>
            <a:r>
              <a:rPr lang="en-US" sz="3200" dirty="0">
                <a:solidFill>
                  <a:srgbClr val="0070C0"/>
                </a:solidFill>
              </a:rPr>
              <a:t>achieved by a customer inspection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0070C0"/>
                </a:solidFill>
              </a:rPr>
              <a:t>then sign-off on key deliverables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Controlling </a:t>
            </a:r>
            <a:r>
              <a:rPr lang="en-US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Scope control involves </a:t>
            </a:r>
            <a:r>
              <a:rPr lang="en-US" dirty="0">
                <a:solidFill>
                  <a:srgbClr val="C00000"/>
                </a:solidFill>
              </a:rPr>
              <a:t>controlling changes to the project scope</a:t>
            </a:r>
          </a:p>
          <a:p>
            <a:r>
              <a:rPr lang="en-US" dirty="0">
                <a:solidFill>
                  <a:srgbClr val="C00000"/>
                </a:solidFill>
              </a:rPr>
              <a:t>Goals of scope control </a:t>
            </a:r>
            <a:r>
              <a:rPr lang="en-US" dirty="0"/>
              <a:t>are to: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Influence the factors </a:t>
            </a:r>
            <a:r>
              <a:rPr lang="en-US" dirty="0"/>
              <a:t>that cause scope changes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Assure changes </a:t>
            </a:r>
            <a:r>
              <a:rPr lang="en-US" dirty="0"/>
              <a:t>are processed according to procedures developed as part of integrated change control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Manage changes </a:t>
            </a:r>
            <a:r>
              <a:rPr lang="en-US" dirty="0"/>
              <a:t>when they occur</a:t>
            </a:r>
          </a:p>
          <a:p>
            <a:r>
              <a:rPr lang="en-US" dirty="0">
                <a:solidFill>
                  <a:srgbClr val="C00000"/>
                </a:solidFill>
              </a:rPr>
              <a:t>Variance</a:t>
            </a:r>
            <a:r>
              <a:rPr lang="en-US" dirty="0"/>
              <a:t> is the </a:t>
            </a:r>
            <a:r>
              <a:rPr lang="en-US" dirty="0">
                <a:solidFill>
                  <a:srgbClr val="0070C0"/>
                </a:solidFill>
              </a:rPr>
              <a:t>difference between planned and actual performance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Practices for Avoiding Scope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Keep </a:t>
            </a:r>
            <a:r>
              <a:rPr lang="en-US" dirty="0">
                <a:solidFill>
                  <a:srgbClr val="C00000"/>
                </a:solidFill>
              </a:rPr>
              <a:t>the scope realistic</a:t>
            </a:r>
            <a:r>
              <a:rPr lang="en-US" dirty="0"/>
              <a:t>. </a:t>
            </a:r>
            <a:r>
              <a:rPr lang="en-US" dirty="0">
                <a:solidFill>
                  <a:srgbClr val="0070C0"/>
                </a:solidFill>
              </a:rPr>
              <a:t>Don’t make projects so large </a:t>
            </a:r>
            <a:r>
              <a:rPr lang="en-US" dirty="0"/>
              <a:t>that they can’t be completed. Break large projects down into a series of smaller ones.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Involve </a:t>
            </a:r>
            <a:r>
              <a:rPr lang="en-US" dirty="0">
                <a:solidFill>
                  <a:srgbClr val="C00000"/>
                </a:solidFill>
              </a:rPr>
              <a:t>users in project scope management</a:t>
            </a:r>
            <a:r>
              <a:rPr lang="en-US" dirty="0"/>
              <a:t>. </a:t>
            </a:r>
            <a:r>
              <a:rPr lang="en-US" dirty="0">
                <a:solidFill>
                  <a:srgbClr val="0070C0"/>
                </a:solidFill>
              </a:rPr>
              <a:t>Assign key users to the project team </a:t>
            </a:r>
            <a:r>
              <a:rPr lang="en-US" dirty="0"/>
              <a:t>and give them ownership of requirements definition and scope verification.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Use </a:t>
            </a:r>
            <a:r>
              <a:rPr lang="en-US" dirty="0">
                <a:solidFill>
                  <a:srgbClr val="C00000"/>
                </a:solidFill>
              </a:rPr>
              <a:t>off-the-shelf hardware and software whenever possible</a:t>
            </a:r>
            <a:r>
              <a:rPr lang="en-US" dirty="0"/>
              <a:t>. Many IT people enjoy using the latest and greatest technology, but </a:t>
            </a:r>
            <a:r>
              <a:rPr lang="en-US" dirty="0">
                <a:solidFill>
                  <a:srgbClr val="0070C0"/>
                </a:solidFill>
              </a:rPr>
              <a:t>business needs, not technology trends, must take priority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Follow </a:t>
            </a:r>
            <a:r>
              <a:rPr lang="en-US" dirty="0">
                <a:solidFill>
                  <a:srgbClr val="C00000"/>
                </a:solidFill>
              </a:rPr>
              <a:t>good project management processes</a:t>
            </a:r>
            <a:r>
              <a:rPr lang="en-US" dirty="0"/>
              <a:t>. As described in this chapter and others, there are well-defined processes for managing project scope and others aspects of projects.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5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  <a:r>
              <a:rPr 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en-US" sz="4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Project Scope Management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Suggestions for Improving User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Develop a good project selection process </a:t>
            </a:r>
            <a:r>
              <a:rPr lang="en-US" dirty="0"/>
              <a:t>and insist that sponsors are from the user organization</a:t>
            </a:r>
          </a:p>
          <a:p>
            <a:r>
              <a:rPr lang="en-US" dirty="0">
                <a:solidFill>
                  <a:srgbClr val="C00000"/>
                </a:solidFill>
              </a:rPr>
              <a:t>Have users </a:t>
            </a:r>
            <a:r>
              <a:rPr lang="en-US" dirty="0"/>
              <a:t>on the project team in important roles</a:t>
            </a:r>
          </a:p>
          <a:p>
            <a:r>
              <a:rPr lang="en-US" dirty="0">
                <a:solidFill>
                  <a:srgbClr val="C00000"/>
                </a:solidFill>
              </a:rPr>
              <a:t>Have regular meetings </a:t>
            </a:r>
            <a:r>
              <a:rPr lang="en-US" dirty="0"/>
              <a:t>with defined agendas, and have users sign off on key deliverables presented at meetings</a:t>
            </a:r>
          </a:p>
          <a:p>
            <a:r>
              <a:rPr lang="en-US" dirty="0">
                <a:solidFill>
                  <a:srgbClr val="C00000"/>
                </a:solidFill>
              </a:rPr>
              <a:t>Deliver something to users </a:t>
            </a:r>
            <a:r>
              <a:rPr lang="en-US" dirty="0"/>
              <a:t>and sponsors on a regular basis</a:t>
            </a:r>
          </a:p>
          <a:p>
            <a:r>
              <a:rPr lang="en-US" dirty="0">
                <a:solidFill>
                  <a:srgbClr val="C00000"/>
                </a:solidFill>
              </a:rPr>
              <a:t>Don’t promise to deliver </a:t>
            </a:r>
            <a:r>
              <a:rPr lang="en-US" dirty="0"/>
              <a:t>when you know you can’t</a:t>
            </a:r>
          </a:p>
          <a:p>
            <a:r>
              <a:rPr lang="en-US" dirty="0">
                <a:solidFill>
                  <a:srgbClr val="C00000"/>
                </a:solidFill>
              </a:rPr>
              <a:t>Co-locate users with developers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Suggestions for Reducing Incomplete and Changing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and </a:t>
            </a:r>
            <a:r>
              <a:rPr lang="en-US" dirty="0">
                <a:solidFill>
                  <a:srgbClr val="C00000"/>
                </a:solidFill>
              </a:rPr>
              <a:t>follow a requirements management process</a:t>
            </a:r>
          </a:p>
          <a:p>
            <a:r>
              <a:rPr lang="en-US" dirty="0">
                <a:solidFill>
                  <a:srgbClr val="C00000"/>
                </a:solidFill>
              </a:rPr>
              <a:t>Use techniques such as prototyping</a:t>
            </a:r>
            <a:r>
              <a:rPr lang="en-US" dirty="0"/>
              <a:t>, use case modeling, and JAD to get more user involvement</a:t>
            </a:r>
          </a:p>
          <a:p>
            <a:r>
              <a:rPr lang="en-US" dirty="0">
                <a:solidFill>
                  <a:srgbClr val="C00000"/>
                </a:solidFill>
              </a:rPr>
              <a:t>Put requirements in writing </a:t>
            </a:r>
            <a:r>
              <a:rPr lang="en-US" dirty="0"/>
              <a:t>and keep them current</a:t>
            </a:r>
          </a:p>
          <a:p>
            <a:r>
              <a:rPr lang="en-US" dirty="0">
                <a:solidFill>
                  <a:srgbClr val="C00000"/>
                </a:solidFill>
              </a:rPr>
              <a:t>Create a requirements management database </a:t>
            </a:r>
            <a:r>
              <a:rPr lang="en-US" dirty="0"/>
              <a:t>for documenting and controlling requirements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Suggestions for Reducing Incomplete and Changing Requirements (</a:t>
            </a:r>
            <a:r>
              <a:rPr lang="en-US" dirty="0" smtClean="0"/>
              <a:t>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dirty="0">
                <a:solidFill>
                  <a:srgbClr val="C00000"/>
                </a:solidFill>
              </a:rPr>
              <a:t>adequate testing </a:t>
            </a:r>
            <a:r>
              <a:rPr lang="en-US" dirty="0"/>
              <a:t>and conduct testing throughout the project life cycle</a:t>
            </a:r>
          </a:p>
          <a:p>
            <a:r>
              <a:rPr lang="en-US" dirty="0">
                <a:solidFill>
                  <a:srgbClr val="C00000"/>
                </a:solidFill>
              </a:rPr>
              <a:t>Review changes </a:t>
            </a:r>
            <a:r>
              <a:rPr lang="en-US" dirty="0"/>
              <a:t>from a systems perspective</a:t>
            </a:r>
          </a:p>
          <a:p>
            <a:r>
              <a:rPr lang="en-US" dirty="0">
                <a:solidFill>
                  <a:srgbClr val="C00000"/>
                </a:solidFill>
              </a:rPr>
              <a:t>Emphasize completion dates </a:t>
            </a:r>
            <a:r>
              <a:rPr lang="en-US" dirty="0"/>
              <a:t>to help focus on what’s most important</a:t>
            </a:r>
          </a:p>
          <a:p>
            <a:r>
              <a:rPr lang="en-US" dirty="0">
                <a:solidFill>
                  <a:srgbClr val="C00000"/>
                </a:solidFill>
              </a:rPr>
              <a:t>Allocate resources specifically for handling change </a:t>
            </a:r>
            <a:r>
              <a:rPr lang="en-US" dirty="0"/>
              <a:t>requests/enhancements like NWA did with </a:t>
            </a:r>
            <a:r>
              <a:rPr lang="en-US" dirty="0" err="1"/>
              <a:t>ResNet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3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Software to Assist in Project Scope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Word-processing software </a:t>
            </a:r>
            <a:r>
              <a:rPr lang="en-US" dirty="0"/>
              <a:t>helps create several scope-related documents</a:t>
            </a:r>
          </a:p>
          <a:p>
            <a:r>
              <a:rPr lang="en-US" dirty="0">
                <a:solidFill>
                  <a:srgbClr val="C00000"/>
                </a:solidFill>
              </a:rPr>
              <a:t>Spreadsheets</a:t>
            </a:r>
            <a:r>
              <a:rPr lang="en-US" dirty="0"/>
              <a:t> help to perform financial calculations and weighted scoring models and to develop charts and graphs</a:t>
            </a:r>
          </a:p>
          <a:p>
            <a:r>
              <a:rPr lang="en-US" dirty="0"/>
              <a:t>Communication software like </a:t>
            </a:r>
            <a:r>
              <a:rPr lang="en-US" dirty="0">
                <a:solidFill>
                  <a:srgbClr val="C00000"/>
                </a:solidFill>
              </a:rPr>
              <a:t>e-mail and the Web </a:t>
            </a:r>
            <a:r>
              <a:rPr lang="en-US" dirty="0"/>
              <a:t>help clarify and communicate scope information</a:t>
            </a:r>
          </a:p>
          <a:p>
            <a:r>
              <a:rPr lang="en-US" dirty="0">
                <a:solidFill>
                  <a:srgbClr val="C00000"/>
                </a:solidFill>
              </a:rPr>
              <a:t>Project management software </a:t>
            </a:r>
            <a:r>
              <a:rPr lang="en-US" dirty="0"/>
              <a:t>helps in creating a WBS, the basis for tasks on a Gantt chart</a:t>
            </a:r>
          </a:p>
          <a:p>
            <a:r>
              <a:rPr lang="en-US" dirty="0"/>
              <a:t>Specialized software is available to assist in project scope management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8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scope management includes </a:t>
            </a:r>
            <a:r>
              <a:rPr lang="en-US" dirty="0">
                <a:solidFill>
                  <a:srgbClr val="C00000"/>
                </a:solidFill>
              </a:rPr>
              <a:t>the processes required to ensure that the project addresses all the work required, and only the work required, to complete the project successfully</a:t>
            </a:r>
          </a:p>
          <a:p>
            <a:r>
              <a:rPr lang="en-US" dirty="0"/>
              <a:t>Main processes include: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Collect requirements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Define scope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Create WBS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Verify scope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Control scope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Kathy </a:t>
            </a:r>
            <a:r>
              <a:rPr lang="en-US" dirty="0" err="1" smtClean="0"/>
              <a:t>Schwalbe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Managing Information Technology Projects 6</a:t>
            </a:r>
            <a:r>
              <a:rPr lang="en-US" baseline="30000" dirty="0" smtClean="0">
                <a:solidFill>
                  <a:srgbClr val="C00000"/>
                </a:solidFill>
              </a:rPr>
              <a:t>th</a:t>
            </a:r>
            <a:r>
              <a:rPr lang="en-US" dirty="0" smtClean="0">
                <a:solidFill>
                  <a:srgbClr val="C00000"/>
                </a:solidFill>
              </a:rPr>
              <a:t> Edition</a:t>
            </a:r>
            <a:r>
              <a:rPr lang="en-US" dirty="0" smtClean="0"/>
              <a:t>, </a:t>
            </a:r>
            <a:r>
              <a:rPr lang="en-US" i="1" dirty="0" smtClean="0"/>
              <a:t>Course Technology, </a:t>
            </a:r>
            <a:r>
              <a:rPr lang="en-US" i="1" dirty="0" err="1" smtClean="0"/>
              <a:t>Cengage</a:t>
            </a:r>
            <a:r>
              <a:rPr lang="en-US" i="1" dirty="0" smtClean="0"/>
              <a:t> Learning</a:t>
            </a:r>
            <a:r>
              <a:rPr lang="en-US" dirty="0" smtClean="0"/>
              <a:t>, 2010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Guide to the Project Management Body of Knowledge: </a:t>
            </a:r>
            <a:r>
              <a:rPr lang="en-US" dirty="0" smtClean="0">
                <a:solidFill>
                  <a:srgbClr val="C00000"/>
                </a:solidFill>
              </a:rPr>
              <a:t>PMBOK Guide 4</a:t>
            </a:r>
            <a:r>
              <a:rPr lang="en-US" baseline="30000" dirty="0" smtClean="0">
                <a:solidFill>
                  <a:srgbClr val="C00000"/>
                </a:solidFill>
              </a:rPr>
              <a:t>th</a:t>
            </a:r>
            <a:r>
              <a:rPr lang="en-US" dirty="0" smtClean="0">
                <a:solidFill>
                  <a:srgbClr val="C00000"/>
                </a:solidFill>
              </a:rPr>
              <a:t> Edition</a:t>
            </a:r>
            <a:r>
              <a:rPr lang="en-US" dirty="0" smtClean="0"/>
              <a:t>, </a:t>
            </a:r>
            <a:r>
              <a:rPr lang="en-US" i="1" dirty="0" smtClean="0"/>
              <a:t>Project Management Institute</a:t>
            </a:r>
            <a:r>
              <a:rPr lang="en-US" dirty="0" smtClean="0"/>
              <a:t>, 2008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8138160" cy="520316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Understand the </a:t>
            </a:r>
            <a:r>
              <a:rPr lang="en-US" dirty="0">
                <a:solidFill>
                  <a:srgbClr val="C00000"/>
                </a:solidFill>
              </a:rPr>
              <a:t>importance of good project scope management</a:t>
            </a:r>
          </a:p>
          <a:p>
            <a:r>
              <a:rPr lang="en-US" dirty="0"/>
              <a:t>Discuss methods for </a:t>
            </a:r>
            <a:r>
              <a:rPr lang="en-US" dirty="0">
                <a:solidFill>
                  <a:srgbClr val="C00000"/>
                </a:solidFill>
              </a:rPr>
              <a:t>collecting and documenting requirements </a:t>
            </a:r>
            <a:r>
              <a:rPr lang="en-US" dirty="0"/>
              <a:t>in order to meet stakeholder needs and expectations</a:t>
            </a:r>
          </a:p>
          <a:p>
            <a:r>
              <a:rPr lang="en-US" dirty="0"/>
              <a:t>Explain the </a:t>
            </a:r>
            <a:r>
              <a:rPr lang="en-US" dirty="0">
                <a:solidFill>
                  <a:srgbClr val="C00000"/>
                </a:solidFill>
              </a:rPr>
              <a:t>scope definition process </a:t>
            </a:r>
            <a:r>
              <a:rPr lang="en-US" dirty="0"/>
              <a:t>and describe the contents of a project scope statement</a:t>
            </a:r>
          </a:p>
          <a:p>
            <a:r>
              <a:rPr lang="en-US" dirty="0"/>
              <a:t>Discuss the </a:t>
            </a:r>
            <a:r>
              <a:rPr lang="en-US" dirty="0">
                <a:solidFill>
                  <a:srgbClr val="C00000"/>
                </a:solidFill>
              </a:rPr>
              <a:t>process for creating a work breakdown structure </a:t>
            </a:r>
            <a:r>
              <a:rPr lang="en-US" dirty="0"/>
              <a:t>using the analogy, top-down, bottom-up, and mind-mapping </a:t>
            </a:r>
            <a:r>
              <a:rPr lang="en-US" dirty="0" smtClean="0"/>
              <a:t>approaches</a:t>
            </a:r>
          </a:p>
          <a:p>
            <a:r>
              <a:rPr lang="en-US" dirty="0"/>
              <a:t>Explain the </a:t>
            </a:r>
            <a:r>
              <a:rPr lang="en-US" dirty="0">
                <a:solidFill>
                  <a:srgbClr val="C00000"/>
                </a:solidFill>
              </a:rPr>
              <a:t>importance of verifying scope </a:t>
            </a:r>
            <a:r>
              <a:rPr lang="en-US" dirty="0"/>
              <a:t>and how it relates to defining and controlling scope</a:t>
            </a:r>
          </a:p>
          <a:p>
            <a:r>
              <a:rPr lang="en-US" dirty="0"/>
              <a:t>Understand the </a:t>
            </a:r>
            <a:r>
              <a:rPr lang="en-US" dirty="0">
                <a:solidFill>
                  <a:srgbClr val="C00000"/>
                </a:solidFill>
              </a:rPr>
              <a:t>importance of controlling scope </a:t>
            </a:r>
            <a:r>
              <a:rPr lang="en-US" dirty="0"/>
              <a:t>and approaches for preventing scope-related problems on information technology projects</a:t>
            </a:r>
          </a:p>
          <a:p>
            <a:r>
              <a:rPr lang="en-US" dirty="0"/>
              <a:t>Describe </a:t>
            </a:r>
            <a:r>
              <a:rPr lang="en-US" dirty="0">
                <a:solidFill>
                  <a:srgbClr val="C00000"/>
                </a:solidFill>
              </a:rPr>
              <a:t>how software can assist in project scope </a:t>
            </a:r>
            <a:r>
              <a:rPr lang="en-US" dirty="0" smtClean="0"/>
              <a:t>management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6" descr="86921_01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2" y="1573613"/>
            <a:ext cx="8549175" cy="400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09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Project Scope Management?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Scope refers to </a:t>
            </a:r>
            <a:r>
              <a:rPr lang="en-US" sz="3200" dirty="0">
                <a:solidFill>
                  <a:srgbClr val="C00000"/>
                </a:solidFill>
              </a:rPr>
              <a:t>all the work involved in creating the products of the project </a:t>
            </a:r>
            <a:r>
              <a:rPr lang="en-US" sz="3200" dirty="0"/>
              <a:t>and the </a:t>
            </a:r>
            <a:r>
              <a:rPr lang="en-US" sz="3200" dirty="0">
                <a:solidFill>
                  <a:srgbClr val="C00000"/>
                </a:solidFill>
              </a:rPr>
              <a:t>processes used to create them</a:t>
            </a:r>
          </a:p>
          <a:p>
            <a:r>
              <a:rPr lang="en-US" sz="3200" dirty="0"/>
              <a:t>A deliverable is </a:t>
            </a:r>
            <a:r>
              <a:rPr lang="en-US" sz="3200" dirty="0">
                <a:solidFill>
                  <a:srgbClr val="C00000"/>
                </a:solidFill>
              </a:rPr>
              <a:t>a product produced as part of a project</a:t>
            </a:r>
            <a:r>
              <a:rPr lang="en-US" sz="3200" dirty="0"/>
              <a:t>, such as hardware or software, planning documents, or meeting minutes</a:t>
            </a:r>
          </a:p>
          <a:p>
            <a:r>
              <a:rPr lang="en-US" sz="3200" dirty="0"/>
              <a:t>Project scope management includes the processes involved in </a:t>
            </a:r>
            <a:r>
              <a:rPr lang="en-US" sz="3200" dirty="0">
                <a:solidFill>
                  <a:srgbClr val="C00000"/>
                </a:solidFill>
              </a:rPr>
              <a:t>defining and controlling </a:t>
            </a:r>
            <a:r>
              <a:rPr lang="en-US" sz="3200" dirty="0">
                <a:solidFill>
                  <a:srgbClr val="0070C0"/>
                </a:solidFill>
              </a:rPr>
              <a:t>what is </a:t>
            </a:r>
            <a:r>
              <a:rPr lang="en-US" sz="3200" dirty="0"/>
              <a:t>or </a:t>
            </a:r>
            <a:r>
              <a:rPr lang="en-US" sz="3200" dirty="0">
                <a:solidFill>
                  <a:srgbClr val="0070C0"/>
                </a:solidFill>
              </a:rPr>
              <a:t>is not included </a:t>
            </a:r>
            <a:r>
              <a:rPr lang="en-US" sz="3200" dirty="0"/>
              <a:t>in a project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6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Scope Management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Collecting requirements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defining and documenting the features and functions </a:t>
            </a:r>
            <a:r>
              <a:rPr lang="en-US" dirty="0"/>
              <a:t>of the products produced during the project as well as the processes used for creating 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Defining scope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reviewing the project charter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requirements</a:t>
            </a:r>
            <a:r>
              <a:rPr lang="en-US" dirty="0"/>
              <a:t> documents, and organizational process assets to create a scope statement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Creating the WBS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subdividing the major project deliverables into smaller</a:t>
            </a:r>
            <a:r>
              <a:rPr lang="en-US" dirty="0"/>
              <a:t>, more manageable components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Verifying scope</a:t>
            </a:r>
            <a:r>
              <a:rPr lang="en-US" dirty="0"/>
              <a:t>: formalizing </a:t>
            </a:r>
            <a:r>
              <a:rPr lang="en-US" dirty="0">
                <a:solidFill>
                  <a:srgbClr val="0070C0"/>
                </a:solidFill>
              </a:rPr>
              <a:t>acceptance of the project deliverables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Controlling scope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controlling changes to project scope</a:t>
            </a:r>
            <a:r>
              <a:rPr lang="en-US" dirty="0"/>
              <a:t> throughout the life of the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Management Process Groups and Knowledge Area </a:t>
            </a:r>
            <a:r>
              <a:rPr lang="en-US" dirty="0" smtClean="0"/>
              <a:t>Mapping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881820" y="6303424"/>
            <a:ext cx="538035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650" i="1" dirty="0">
                <a:cs typeface="Arial" panose="020B0604020202020204" pitchFamily="34" charset="0"/>
              </a:rPr>
              <a:t>Source: PMBOK® Guide, Fourth Edition, 2008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28650" y="2369819"/>
            <a:ext cx="7783830" cy="2693671"/>
            <a:chOff x="997265" y="2415539"/>
            <a:chExt cx="7035166" cy="2316481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0" t="16000" r="22501" b="63932"/>
            <a:stretch/>
          </p:blipFill>
          <p:spPr bwMode="auto">
            <a:xfrm>
              <a:off x="997265" y="2415539"/>
              <a:ext cx="7035166" cy="1470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0" t="53953" r="22501" b="29670"/>
            <a:stretch/>
          </p:blipFill>
          <p:spPr bwMode="auto">
            <a:xfrm>
              <a:off x="997265" y="3531870"/>
              <a:ext cx="7035166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487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1997</Words>
  <Application>Microsoft Office PowerPoint</Application>
  <PresentationFormat>On-screen Show (4:3)</PresentationFormat>
  <Paragraphs>211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Constantia</vt:lpstr>
      <vt:lpstr>1_Office Theme</vt:lpstr>
      <vt:lpstr>Project Management</vt:lpstr>
      <vt:lpstr>Romi Satria Wahono</vt:lpstr>
      <vt:lpstr>Project Management Course Outline</vt:lpstr>
      <vt:lpstr>5. Project Scope Management</vt:lpstr>
      <vt:lpstr>Learning Objectives</vt:lpstr>
      <vt:lpstr>Project Management Framework</vt:lpstr>
      <vt:lpstr>What is Project Scope Management?</vt:lpstr>
      <vt:lpstr>Project Scope Management Processes</vt:lpstr>
      <vt:lpstr>Project Management Process Groups and Knowledge Area Mapping</vt:lpstr>
      <vt:lpstr>Project Scope Management Summary</vt:lpstr>
      <vt:lpstr>1. Collecting Requirements</vt:lpstr>
      <vt:lpstr>Relative Cost to Correct a Software Requirement Defect</vt:lpstr>
      <vt:lpstr>Methods for Collecting Requirements</vt:lpstr>
      <vt:lpstr>What Went Right?</vt:lpstr>
      <vt:lpstr>Documenting Requirements</vt:lpstr>
      <vt:lpstr>Sample Requirements Traceability Matrix</vt:lpstr>
      <vt:lpstr>2. Defining Scope</vt:lpstr>
      <vt:lpstr>Sample Project Charter</vt:lpstr>
      <vt:lpstr>PowerPoint Presentation</vt:lpstr>
      <vt:lpstr>PowerPoint Presentation</vt:lpstr>
      <vt:lpstr>Further Defining Project Scope</vt:lpstr>
      <vt:lpstr>Media Snapshot</vt:lpstr>
      <vt:lpstr>3. Creating the Work Breakdown Structure (WBS)</vt:lpstr>
      <vt:lpstr>Sample Intranet WBS Organized by Product </vt:lpstr>
      <vt:lpstr>Sample Intranet WBS Organized by Phase</vt:lpstr>
      <vt:lpstr>Intranet WBS and Gantt Chart in Microsoft Project</vt:lpstr>
      <vt:lpstr>Intranet Gantt Chart Organized by Project Management Process Groups</vt:lpstr>
      <vt:lpstr>Executing Tasks for JWD Consulting’s WBS</vt:lpstr>
      <vt:lpstr>Approaches to Developing WBSs</vt:lpstr>
      <vt:lpstr>Sample Mind-Mapping Approach for Creating a WBS</vt:lpstr>
      <vt:lpstr>Project 2007 File with WBS Generated from a Mind Map</vt:lpstr>
      <vt:lpstr>The WBS Dictionary and Scope Baseline</vt:lpstr>
      <vt:lpstr>PowerPoint Presentation</vt:lpstr>
      <vt:lpstr>Advice for Creating a WBS and WBS Dictionary</vt:lpstr>
      <vt:lpstr>Advice for Creating a WBS and WBS Dictionary (continued)</vt:lpstr>
      <vt:lpstr>What Went Wrong?</vt:lpstr>
      <vt:lpstr>4. Verifying Scope</vt:lpstr>
      <vt:lpstr>5. Controlling Scope</vt:lpstr>
      <vt:lpstr>Best Practices for Avoiding Scope Problems</vt:lpstr>
      <vt:lpstr>Suggestions for Improving User Input</vt:lpstr>
      <vt:lpstr>Suggestions for Reducing Incomplete and Changing Requirements</vt:lpstr>
      <vt:lpstr>Suggestions for Reducing Incomplete and Changing Requirements (cont.)</vt:lpstr>
      <vt:lpstr>Using Software to Assist in Project Scope Management</vt:lpstr>
      <vt:lpstr>Summary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</dc:title>
  <dc:creator>Romi Satria Wahono</dc:creator>
  <cp:lastModifiedBy>Romi Satria Wahono</cp:lastModifiedBy>
  <cp:revision>138</cp:revision>
  <dcterms:created xsi:type="dcterms:W3CDTF">2013-03-15T17:55:11Z</dcterms:created>
  <dcterms:modified xsi:type="dcterms:W3CDTF">2013-07-25T03:09:46Z</dcterms:modified>
</cp:coreProperties>
</file>