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9"/>
  </p:notesMasterIdLst>
  <p:sldIdLst>
    <p:sldId id="313" r:id="rId2"/>
    <p:sldId id="257" r:id="rId3"/>
    <p:sldId id="261" r:id="rId4"/>
    <p:sldId id="314" r:id="rId5"/>
    <p:sldId id="315" r:id="rId6"/>
    <p:sldId id="351" r:id="rId7"/>
    <p:sldId id="402" r:id="rId8"/>
    <p:sldId id="398" r:id="rId9"/>
    <p:sldId id="352" r:id="rId10"/>
    <p:sldId id="353" r:id="rId11"/>
    <p:sldId id="40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50" r:id="rId57"/>
    <p:sldId id="26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22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0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1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83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42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5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2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</a:rPr>
              <a:t>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86300"/>
            <a:ext cx="6858000" cy="1062990"/>
          </a:xfrm>
        </p:spPr>
        <p:txBody>
          <a:bodyPr/>
          <a:lstStyle/>
          <a:p>
            <a:r>
              <a:rPr lang="en-US" sz="24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Romi Satria Wahono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725" dirty="0">
                <a:solidFill>
                  <a:schemeClr val="bg1">
                    <a:lumMod val="50000"/>
                  </a:schemeClr>
                </a:solidFill>
              </a:rPr>
              <a:t>romi@romisatriawahono.net</a:t>
            </a:r>
            <a:br>
              <a:rPr lang="en-US" sz="1725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725" dirty="0">
                <a:solidFill>
                  <a:schemeClr val="bg1">
                    <a:lumMod val="50000"/>
                  </a:schemeClr>
                </a:solidFill>
              </a:rPr>
              <a:t>http://romisatriawahono.net</a:t>
            </a:r>
            <a:endParaRPr lang="en-US" sz="1725" dirty="0"/>
          </a:p>
        </p:txBody>
      </p:sp>
      <p:sp>
        <p:nvSpPr>
          <p:cNvPr id="4" name="Rectangle 3"/>
          <p:cNvSpPr/>
          <p:nvPr/>
        </p:nvSpPr>
        <p:spPr>
          <a:xfrm>
            <a:off x="1143000" y="2831097"/>
            <a:ext cx="6858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4. Project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Integration Management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5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Integration Management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460524"/>
            <a:ext cx="8401050" cy="481454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Develop the </a:t>
            </a:r>
            <a:r>
              <a:rPr lang="en-US" sz="2400" b="1" dirty="0">
                <a:solidFill>
                  <a:srgbClr val="C00000"/>
                </a:solidFill>
              </a:rPr>
              <a:t>project charter</a:t>
            </a:r>
            <a:r>
              <a:rPr lang="en-US" sz="2400" dirty="0"/>
              <a:t>: working </a:t>
            </a:r>
            <a:r>
              <a:rPr lang="en-US" sz="2400" dirty="0">
                <a:solidFill>
                  <a:srgbClr val="0070C0"/>
                </a:solidFill>
              </a:rPr>
              <a:t>with stakeholders to create the document </a:t>
            </a:r>
            <a:r>
              <a:rPr lang="en-US" sz="2400" dirty="0"/>
              <a:t>that formally authorizes a </a:t>
            </a:r>
            <a:r>
              <a:rPr lang="en-US" sz="2400" dirty="0" smtClean="0"/>
              <a:t>project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Develop the </a:t>
            </a:r>
            <a:r>
              <a:rPr lang="en-US" sz="2400" b="1" dirty="0">
                <a:solidFill>
                  <a:srgbClr val="C00000"/>
                </a:solidFill>
              </a:rPr>
              <a:t>project management plan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70C0"/>
                </a:solidFill>
              </a:rPr>
              <a:t>coordinating all planning efforts</a:t>
            </a:r>
            <a:r>
              <a:rPr lang="en-US" sz="2400" dirty="0"/>
              <a:t> to create a consistent, coherent </a:t>
            </a:r>
            <a:r>
              <a:rPr lang="en-US" sz="2400" dirty="0" smtClean="0"/>
              <a:t>document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Direct and manage </a:t>
            </a:r>
            <a:r>
              <a:rPr lang="en-US" sz="2400" b="1" dirty="0">
                <a:solidFill>
                  <a:srgbClr val="C00000"/>
                </a:solidFill>
              </a:rPr>
              <a:t>project execution</a:t>
            </a:r>
            <a:r>
              <a:rPr lang="en-US" sz="2400" dirty="0"/>
              <a:t>: carrying out the project management plan by </a:t>
            </a:r>
            <a:r>
              <a:rPr lang="en-US" sz="2400" dirty="0">
                <a:solidFill>
                  <a:srgbClr val="0070C0"/>
                </a:solidFill>
              </a:rPr>
              <a:t>performing the activities </a:t>
            </a:r>
            <a:r>
              <a:rPr lang="en-US" sz="2400" dirty="0"/>
              <a:t>included in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Monitor and </a:t>
            </a:r>
            <a:r>
              <a:rPr lang="en-US" sz="2400" b="1" dirty="0">
                <a:solidFill>
                  <a:srgbClr val="C00000"/>
                </a:solidFill>
              </a:rPr>
              <a:t>control the project work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70C0"/>
                </a:solidFill>
              </a:rPr>
              <a:t>overseeing project work to meet the performance objectives </a:t>
            </a:r>
            <a:r>
              <a:rPr lang="en-US" sz="2400" dirty="0"/>
              <a:t>of the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Perform </a:t>
            </a:r>
            <a:r>
              <a:rPr lang="en-US" sz="2400" b="1" dirty="0">
                <a:solidFill>
                  <a:srgbClr val="C00000"/>
                </a:solidFill>
              </a:rPr>
              <a:t>integrated change control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70C0"/>
                </a:solidFill>
              </a:rPr>
              <a:t>coordinating changes </a:t>
            </a:r>
            <a:r>
              <a:rPr lang="en-US" sz="2400" dirty="0"/>
              <a:t>that affect the project’s deliverables and organizational process assets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Close the project </a:t>
            </a:r>
            <a:r>
              <a:rPr lang="en-US" sz="2400" b="1" dirty="0"/>
              <a:t>or phase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70C0"/>
                </a:solidFill>
              </a:rPr>
              <a:t>finalizing all project activities </a:t>
            </a:r>
            <a:r>
              <a:rPr lang="en-US" sz="2400" dirty="0"/>
              <a:t>to formally close the project or </a:t>
            </a:r>
            <a:r>
              <a:rPr lang="en-US" sz="2400" dirty="0" smtClean="0"/>
              <a:t>phase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Process Groups and Knowledge Area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6001" r="22501" b="46463"/>
          <a:stretch/>
        </p:blipFill>
        <p:spPr bwMode="auto">
          <a:xfrm>
            <a:off x="448625" y="2029666"/>
            <a:ext cx="8197420" cy="32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81820" y="6303424"/>
            <a:ext cx="538035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50" i="1" dirty="0">
                <a:cs typeface="Arial" panose="020B0604020202020204" pitchFamily="34" charset="0"/>
              </a:rPr>
              <a:t>Source: PMBOK® Guide, Fourth Edition, 2008</a:t>
            </a:r>
          </a:p>
        </p:txBody>
      </p:sp>
    </p:spTree>
    <p:extLst>
      <p:ext uri="{BB962C8B-B14F-4D97-AF65-F5344CB8AC3E}">
        <p14:creationId xmlns:p14="http://schemas.microsoft.com/office/powerpoint/2010/main" val="27592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Integration Management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6" descr="86921_04_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" y="1291591"/>
            <a:ext cx="9047867" cy="55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2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Airbus A380 </a:t>
            </a:r>
            <a:r>
              <a:rPr lang="en-US" dirty="0" err="1">
                <a:solidFill>
                  <a:srgbClr val="C00000"/>
                </a:solidFill>
              </a:rPr>
              <a:t>megajet</a:t>
            </a:r>
            <a:r>
              <a:rPr lang="en-US" dirty="0">
                <a:solidFill>
                  <a:srgbClr val="C00000"/>
                </a:solidFill>
              </a:rPr>
              <a:t> project </a:t>
            </a:r>
            <a:r>
              <a:rPr lang="en-US" dirty="0"/>
              <a:t>was two years behind schedule in Oct. 2006, causing Airbus’ parent company to face an </a:t>
            </a:r>
            <a:r>
              <a:rPr lang="en-US" dirty="0">
                <a:solidFill>
                  <a:srgbClr val="C00000"/>
                </a:solidFill>
              </a:rPr>
              <a:t>expected loss of $6.1 billion </a:t>
            </a:r>
            <a:r>
              <a:rPr lang="en-US" dirty="0"/>
              <a:t>over the next four years</a:t>
            </a:r>
          </a:p>
          <a:p>
            <a:r>
              <a:rPr lang="en-US" dirty="0"/>
              <a:t>The project </a:t>
            </a:r>
            <a:r>
              <a:rPr lang="en-US" dirty="0">
                <a:solidFill>
                  <a:srgbClr val="C00000"/>
                </a:solidFill>
              </a:rPr>
              <a:t>suffered from severe integration management problems</a:t>
            </a:r>
            <a:r>
              <a:rPr lang="en-US" dirty="0"/>
              <a:t>, or </a:t>
            </a:r>
            <a:r>
              <a:rPr lang="en-US" dirty="0" smtClean="0"/>
              <a:t>integration </a:t>
            </a:r>
            <a:r>
              <a:rPr lang="en-US" dirty="0"/>
              <a:t>disintegration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“Early </a:t>
            </a:r>
            <a:r>
              <a:rPr lang="en-US" dirty="0"/>
              <a:t>this year, when pre-assembled bundles containing hundreds of miles of cabin wiring were delivered from a German factory to the assembly line in France, workers discovered that </a:t>
            </a:r>
            <a:r>
              <a:rPr lang="en-US" dirty="0">
                <a:solidFill>
                  <a:srgbClr val="C00000"/>
                </a:solidFill>
              </a:rPr>
              <a:t>the bundles, called harnesses, didn't fit properly into the plane</a:t>
            </a:r>
            <a:r>
              <a:rPr lang="en-US" dirty="0"/>
              <a:t>. Assembly slowed to a near-standstill, as workers tried to pull the bundles apart and re-thread them through the fuselage. Now Airbus will have to </a:t>
            </a:r>
            <a:r>
              <a:rPr lang="en-US" dirty="0">
                <a:solidFill>
                  <a:srgbClr val="C00000"/>
                </a:solidFill>
              </a:rPr>
              <a:t>go back to the drawing board and redesign the wiring system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02970" y="6096753"/>
            <a:ext cx="7383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i="1" dirty="0" err="1">
                <a:latin typeface="+mn-lt"/>
              </a:rPr>
              <a:t>Matlack</a:t>
            </a:r>
            <a:r>
              <a:rPr lang="en-US" sz="1600" i="1" dirty="0">
                <a:latin typeface="+mn-lt"/>
              </a:rPr>
              <a:t>, Carol. “First, Blame the Software,” BusinessWeek Online (October 5, 2006)</a:t>
            </a:r>
          </a:p>
        </p:txBody>
      </p:sp>
    </p:spTree>
    <p:extLst>
      <p:ext uri="{BB962C8B-B14F-4D97-AF65-F5344CB8AC3E}">
        <p14:creationId xmlns:p14="http://schemas.microsoft.com/office/powerpoint/2010/main" val="24727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Planning and Project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Strategic planning </a:t>
            </a:r>
            <a:r>
              <a:rPr lang="en-US" dirty="0"/>
              <a:t>involves determining </a:t>
            </a:r>
            <a:r>
              <a:rPr lang="en-US" dirty="0">
                <a:solidFill>
                  <a:srgbClr val="0070C0"/>
                </a:solidFill>
              </a:rPr>
              <a:t>long-term objectives</a:t>
            </a:r>
            <a:r>
              <a:rPr lang="en-US" dirty="0"/>
              <a:t>, predicting </a:t>
            </a:r>
            <a:r>
              <a:rPr lang="en-US" dirty="0">
                <a:solidFill>
                  <a:srgbClr val="0070C0"/>
                </a:solidFill>
              </a:rPr>
              <a:t>future trends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projecting the need for new products</a:t>
            </a:r>
            <a:r>
              <a:rPr lang="en-US" dirty="0"/>
              <a:t> and services</a:t>
            </a:r>
          </a:p>
          <a:p>
            <a:r>
              <a:rPr lang="en-US" dirty="0"/>
              <a:t>Organizations often perform a </a:t>
            </a:r>
            <a:r>
              <a:rPr lang="en-US" dirty="0">
                <a:solidFill>
                  <a:srgbClr val="C00000"/>
                </a:solidFill>
              </a:rPr>
              <a:t>SWOT analysis</a:t>
            </a:r>
          </a:p>
          <a:p>
            <a:pPr lvl="1"/>
            <a:r>
              <a:rPr lang="en-US" dirty="0"/>
              <a:t>Analyzing </a:t>
            </a:r>
            <a:r>
              <a:rPr lang="en-US" dirty="0">
                <a:solidFill>
                  <a:srgbClr val="0070C0"/>
                </a:solidFill>
              </a:rPr>
              <a:t>Strengths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Weaknesses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Opportunities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Threats</a:t>
            </a:r>
          </a:p>
          <a:p>
            <a:r>
              <a:rPr lang="en-US" dirty="0"/>
              <a:t>As part of strategic planning, </a:t>
            </a:r>
            <a:r>
              <a:rPr lang="en-US" dirty="0">
                <a:solidFill>
                  <a:srgbClr val="C00000"/>
                </a:solidFill>
              </a:rPr>
              <a:t>organizations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Identify potential projects</a:t>
            </a:r>
          </a:p>
          <a:p>
            <a:pPr lvl="1"/>
            <a:r>
              <a:rPr lang="en-US" dirty="0"/>
              <a:t>Use realistic methods </a:t>
            </a:r>
            <a:r>
              <a:rPr lang="en-US" dirty="0">
                <a:solidFill>
                  <a:srgbClr val="0070C0"/>
                </a:solidFill>
              </a:rPr>
              <a:t>to select which projects to work on</a:t>
            </a:r>
          </a:p>
          <a:p>
            <a:pPr lvl="1"/>
            <a:r>
              <a:rPr lang="en-US" dirty="0"/>
              <a:t>Formalize project initiation by </a:t>
            </a:r>
            <a:r>
              <a:rPr lang="en-US" dirty="0">
                <a:solidFill>
                  <a:srgbClr val="0070C0"/>
                </a:solidFill>
              </a:rPr>
              <a:t>issuing a project charter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Mind Map of a SWOT Analysis to Help Identify Potential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6" descr="86921_04_F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3731" r="1334" b="4186"/>
          <a:stretch/>
        </p:blipFill>
        <p:spPr bwMode="auto">
          <a:xfrm>
            <a:off x="0" y="1977390"/>
            <a:ext cx="9177251" cy="36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Technology Planning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7" descr="86921_04_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9" y="1509795"/>
            <a:ext cx="7756071" cy="48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Only </a:t>
            </a:r>
            <a:r>
              <a:rPr lang="en-US" dirty="0">
                <a:solidFill>
                  <a:srgbClr val="C00000"/>
                </a:solidFill>
              </a:rPr>
              <a:t>one in seven product concepts comes to fruition</a:t>
            </a:r>
            <a:r>
              <a:rPr lang="en-US" dirty="0"/>
              <a:t>; why is it that some companies like Proctor &amp; Gamble, Johnson and Johnson, Hewlett Packard, and Sony are </a:t>
            </a:r>
            <a:r>
              <a:rPr lang="en-US" dirty="0">
                <a:solidFill>
                  <a:srgbClr val="C00000"/>
                </a:solidFill>
              </a:rPr>
              <a:t>consistently successful in </a:t>
            </a:r>
            <a:r>
              <a:rPr lang="en-US" dirty="0" smtClean="0">
                <a:solidFill>
                  <a:srgbClr val="C00000"/>
                </a:solidFill>
              </a:rPr>
              <a:t>new product </a:t>
            </a:r>
            <a:r>
              <a:rPr lang="en-US" dirty="0" err="1" smtClean="0">
                <a:solidFill>
                  <a:srgbClr val="C00000"/>
                </a:solidFill>
              </a:rPr>
              <a:t>dev</a:t>
            </a:r>
            <a:r>
              <a:rPr lang="en-US" dirty="0" smtClean="0">
                <a:solidFill>
                  <a:srgbClr val="C00000"/>
                </a:solidFill>
              </a:rPr>
              <a:t> (NPD)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Because they use a </a:t>
            </a:r>
            <a:r>
              <a:rPr lang="en-US" dirty="0">
                <a:solidFill>
                  <a:srgbClr val="0070C0"/>
                </a:solidFill>
              </a:rPr>
              <a:t>disciplined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systematic approach</a:t>
            </a:r>
            <a:r>
              <a:rPr lang="en-US" dirty="0"/>
              <a:t> to NPD projects based on best practices</a:t>
            </a:r>
          </a:p>
          <a:p>
            <a:r>
              <a:rPr lang="en-US" dirty="0">
                <a:solidFill>
                  <a:srgbClr val="C00000"/>
                </a:solidFill>
              </a:rPr>
              <a:t>Four important forces behind NPD success</a:t>
            </a:r>
            <a:r>
              <a:rPr lang="en-US" dirty="0"/>
              <a:t> include the following: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product innovation </a:t>
            </a:r>
            <a:r>
              <a:rPr lang="en-US" dirty="0"/>
              <a:t>and technology strategy for the business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Resource commitment and </a:t>
            </a:r>
            <a:r>
              <a:rPr lang="en-US" dirty="0">
                <a:solidFill>
                  <a:srgbClr val="0070C0"/>
                </a:solidFill>
              </a:rPr>
              <a:t>focusing on the right projects</a:t>
            </a:r>
            <a:r>
              <a:rPr lang="en-US" dirty="0"/>
              <a:t>, or solid portfolio management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>
                <a:solidFill>
                  <a:srgbClr val="0070C0"/>
                </a:solidFill>
              </a:rPr>
              <a:t>effective, flexible, and streamlined</a:t>
            </a:r>
            <a:r>
              <a:rPr lang="en-US" dirty="0"/>
              <a:t> idea-to-launch process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The right climate and </a:t>
            </a:r>
            <a:r>
              <a:rPr lang="en-US" dirty="0">
                <a:solidFill>
                  <a:srgbClr val="0070C0"/>
                </a:solidFill>
              </a:rPr>
              <a:t>culture for innovation</a:t>
            </a:r>
            <a:r>
              <a:rPr lang="en-US" dirty="0"/>
              <a:t>, true </a:t>
            </a:r>
            <a:r>
              <a:rPr lang="en-US" dirty="0">
                <a:solidFill>
                  <a:srgbClr val="0070C0"/>
                </a:solidFill>
              </a:rPr>
              <a:t>cross-functional teams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senior management commitment </a:t>
            </a:r>
            <a:r>
              <a:rPr lang="en-US" dirty="0"/>
              <a:t>to </a:t>
            </a:r>
            <a:r>
              <a:rPr lang="en-US" dirty="0" smtClean="0"/>
              <a:t>NPD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Selecting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usually </a:t>
            </a:r>
            <a:r>
              <a:rPr lang="en-US" sz="3200" dirty="0">
                <a:solidFill>
                  <a:srgbClr val="C00000"/>
                </a:solidFill>
              </a:rPr>
              <a:t>more projects than available time and resources</a:t>
            </a:r>
            <a:r>
              <a:rPr lang="en-US" sz="3200" dirty="0"/>
              <a:t> to implement them</a:t>
            </a:r>
          </a:p>
          <a:p>
            <a:r>
              <a:rPr lang="en-US" sz="3200" dirty="0">
                <a:solidFill>
                  <a:srgbClr val="C00000"/>
                </a:solidFill>
              </a:rPr>
              <a:t>Methods for selecting projects </a:t>
            </a:r>
            <a:r>
              <a:rPr lang="en-US" sz="3200" dirty="0"/>
              <a:t>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Focusing on broad </a:t>
            </a:r>
            <a:r>
              <a:rPr lang="en-US" sz="2800" dirty="0">
                <a:solidFill>
                  <a:srgbClr val="0070C0"/>
                </a:solidFill>
              </a:rPr>
              <a:t>organizational needs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Categorizing</a:t>
            </a:r>
            <a:r>
              <a:rPr lang="en-US" sz="2800" dirty="0"/>
              <a:t> information technology projects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Performing net present value or other </a:t>
            </a:r>
            <a:r>
              <a:rPr lang="en-US" sz="2800" dirty="0">
                <a:solidFill>
                  <a:srgbClr val="0070C0"/>
                </a:solidFill>
              </a:rPr>
              <a:t>financial analyses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Using a </a:t>
            </a:r>
            <a:r>
              <a:rPr lang="en-US" sz="2800" dirty="0">
                <a:solidFill>
                  <a:srgbClr val="0070C0"/>
                </a:solidFill>
              </a:rPr>
              <a:t>weighted scoring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Implementing a </a:t>
            </a:r>
            <a:r>
              <a:rPr lang="en-US" sz="2800" dirty="0">
                <a:solidFill>
                  <a:srgbClr val="0070C0"/>
                </a:solidFill>
              </a:rPr>
              <a:t>balanced </a:t>
            </a:r>
            <a:r>
              <a:rPr lang="en-US" sz="2800" dirty="0" smtClean="0">
                <a:solidFill>
                  <a:srgbClr val="0070C0"/>
                </a:solidFill>
              </a:rPr>
              <a:t>scorecard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Focusing </a:t>
            </a:r>
            <a:r>
              <a:rPr lang="en-US" dirty="0"/>
              <a:t>on </a:t>
            </a:r>
            <a:r>
              <a:rPr lang="en-US" dirty="0" smtClean="0"/>
              <a:t>Broad Organizational </a:t>
            </a:r>
            <a:r>
              <a:rPr lang="en-US" dirty="0"/>
              <a:t>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60266"/>
          </a:xfrm>
        </p:spPr>
        <p:txBody>
          <a:bodyPr/>
          <a:lstStyle/>
          <a:p>
            <a:r>
              <a:rPr lang="en-US" dirty="0"/>
              <a:t>It is often </a:t>
            </a:r>
            <a:r>
              <a:rPr lang="en-US" dirty="0">
                <a:solidFill>
                  <a:srgbClr val="C00000"/>
                </a:solidFill>
              </a:rPr>
              <a:t>difficult to provide strong justification for many IT projects</a:t>
            </a:r>
            <a:r>
              <a:rPr lang="en-US" dirty="0"/>
              <a:t>, but everyone agrees they have a high value</a:t>
            </a:r>
          </a:p>
          <a:p>
            <a:r>
              <a:rPr lang="en-US" dirty="0"/>
              <a:t>“It is </a:t>
            </a:r>
            <a:r>
              <a:rPr lang="en-US" dirty="0">
                <a:solidFill>
                  <a:srgbClr val="C00000"/>
                </a:solidFill>
              </a:rPr>
              <a:t>better to measure gold roughly than to count pennies precisely</a:t>
            </a:r>
            <a:r>
              <a:rPr lang="en-US" dirty="0"/>
              <a:t>”</a:t>
            </a:r>
          </a:p>
          <a:p>
            <a:r>
              <a:rPr lang="en-US" dirty="0"/>
              <a:t>Three important criteria for projects:</a:t>
            </a:r>
          </a:p>
          <a:p>
            <a:pPr lvl="1"/>
            <a:r>
              <a:rPr lang="en-US" dirty="0"/>
              <a:t>There is </a:t>
            </a:r>
            <a:r>
              <a:rPr lang="en-US" dirty="0">
                <a:solidFill>
                  <a:srgbClr val="0070C0"/>
                </a:solidFill>
              </a:rPr>
              <a:t>a need</a:t>
            </a:r>
            <a:r>
              <a:rPr lang="en-US" dirty="0"/>
              <a:t> for the project</a:t>
            </a:r>
          </a:p>
          <a:p>
            <a:pPr lvl="1"/>
            <a:r>
              <a:rPr lang="en-US" dirty="0"/>
              <a:t>There are </a:t>
            </a:r>
            <a:r>
              <a:rPr lang="en-US" dirty="0">
                <a:solidFill>
                  <a:srgbClr val="0070C0"/>
                </a:solidFill>
              </a:rPr>
              <a:t>funds available</a:t>
            </a:r>
          </a:p>
          <a:p>
            <a:pPr lvl="1"/>
            <a:r>
              <a:rPr lang="en-US" dirty="0"/>
              <a:t>There’s a </a:t>
            </a:r>
            <a:r>
              <a:rPr lang="en-US" dirty="0">
                <a:solidFill>
                  <a:srgbClr val="0070C0"/>
                </a:solidFill>
              </a:rPr>
              <a:t>strong will</a:t>
            </a:r>
            <a:r>
              <a:rPr lang="en-US" dirty="0"/>
              <a:t> to make the project succeed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47606" y="1020537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SD </a:t>
            </a:r>
            <a:r>
              <a:rPr lang="en-US" dirty="0" err="1" smtClean="0">
                <a:solidFill>
                  <a:srgbClr val="C00000"/>
                </a:solidFill>
              </a:rPr>
              <a:t>Sompok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Semarang (1987)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SMPN 8</a:t>
            </a:r>
            <a:r>
              <a:rPr lang="en-US" dirty="0" smtClean="0"/>
              <a:t> Semarang (1990)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SMA </a:t>
            </a:r>
            <a:r>
              <a:rPr lang="en-US" dirty="0" err="1" smtClean="0">
                <a:solidFill>
                  <a:srgbClr val="C00000"/>
                </a:solidFill>
              </a:rPr>
              <a:t>Taruna</a:t>
            </a:r>
            <a:r>
              <a:rPr lang="en-US" dirty="0" smtClean="0">
                <a:solidFill>
                  <a:srgbClr val="C00000"/>
                </a:solidFill>
              </a:rPr>
              <a:t> Nusantara</a:t>
            </a:r>
            <a:r>
              <a:rPr lang="en-US" dirty="0" smtClean="0"/>
              <a:t>, </a:t>
            </a:r>
            <a:r>
              <a:rPr lang="en-US" dirty="0" err="1" smtClean="0"/>
              <a:t>Magelang</a:t>
            </a:r>
            <a:r>
              <a:rPr lang="en-US" dirty="0" smtClean="0"/>
              <a:t> (1993)</a:t>
            </a:r>
          </a:p>
          <a:p>
            <a:r>
              <a:rPr lang="en-US" dirty="0" err="1" smtClean="0"/>
              <a:t>B.Eng</a:t>
            </a:r>
            <a:r>
              <a:rPr lang="en-US" dirty="0" smtClean="0"/>
              <a:t>, </a:t>
            </a:r>
            <a:r>
              <a:rPr lang="en-US" dirty="0" err="1" smtClean="0"/>
              <a:t>M.Eng</a:t>
            </a:r>
            <a:r>
              <a:rPr lang="en-US" dirty="0" smtClean="0"/>
              <a:t> and </a:t>
            </a:r>
            <a:r>
              <a:rPr lang="en-US" dirty="0" err="1" smtClean="0"/>
              <a:t>Dr.Eng</a:t>
            </a:r>
            <a:r>
              <a:rPr lang="en-US" sz="1275" i="1" dirty="0"/>
              <a:t> (on-leave)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 of Computer Science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Saitama University</a:t>
            </a:r>
            <a:r>
              <a:rPr lang="en-US" dirty="0" smtClean="0"/>
              <a:t>, Japan (1994-2004)</a:t>
            </a:r>
          </a:p>
          <a:p>
            <a:r>
              <a:rPr lang="en-US" dirty="0" smtClean="0"/>
              <a:t>Research Interests: </a:t>
            </a:r>
            <a:r>
              <a:rPr lang="en-US" dirty="0" smtClean="0">
                <a:solidFill>
                  <a:srgbClr val="C00000"/>
                </a:solidFill>
              </a:rPr>
              <a:t>Software Engineering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Intelligent Systems</a:t>
            </a:r>
          </a:p>
          <a:p>
            <a:r>
              <a:rPr lang="en-US" dirty="0" smtClean="0"/>
              <a:t>Founder </a:t>
            </a:r>
            <a:r>
              <a:rPr lang="en-US" dirty="0" err="1" smtClean="0">
                <a:solidFill>
                  <a:srgbClr val="C00000"/>
                </a:solidFill>
              </a:rPr>
              <a:t>IlmuKomputer.Com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LIPI</a:t>
            </a:r>
            <a:r>
              <a:rPr lang="en-US" dirty="0" smtClean="0"/>
              <a:t> Researcher (2004-2007)</a:t>
            </a:r>
          </a:p>
          <a:p>
            <a:r>
              <a:rPr lang="en-US" dirty="0" smtClean="0"/>
              <a:t>Founder and CEO PT </a:t>
            </a:r>
            <a:r>
              <a:rPr lang="en-US" dirty="0" err="1" smtClean="0">
                <a:solidFill>
                  <a:srgbClr val="C00000"/>
                </a:solidFill>
              </a:rPr>
              <a:t>Brainmatics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Cipta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Informatika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Categorizing </a:t>
            </a:r>
            <a:r>
              <a:rPr lang="en-US" dirty="0"/>
              <a:t>IT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categorization is whether the </a:t>
            </a:r>
            <a:r>
              <a:rPr lang="en-US" dirty="0">
                <a:solidFill>
                  <a:srgbClr val="C00000"/>
                </a:solidFill>
              </a:rPr>
              <a:t>project addresses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problem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0070C0"/>
                </a:solidFill>
              </a:rPr>
              <a:t>opportunity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directive</a:t>
            </a:r>
          </a:p>
          <a:p>
            <a:r>
              <a:rPr lang="en-US" dirty="0"/>
              <a:t>Another categorization is </a:t>
            </a:r>
            <a:r>
              <a:rPr lang="en-US" dirty="0">
                <a:solidFill>
                  <a:srgbClr val="C00000"/>
                </a:solidFill>
              </a:rPr>
              <a:t>how long it will take </a:t>
            </a:r>
            <a:r>
              <a:rPr lang="en-US" dirty="0"/>
              <a:t>to do and </a:t>
            </a:r>
            <a:r>
              <a:rPr lang="en-US" dirty="0">
                <a:solidFill>
                  <a:srgbClr val="C00000"/>
                </a:solidFill>
              </a:rPr>
              <a:t>when it is needed</a:t>
            </a:r>
          </a:p>
          <a:p>
            <a:r>
              <a:rPr lang="en-US" dirty="0"/>
              <a:t>Another is the overall priority of the project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Financial </a:t>
            </a:r>
            <a:r>
              <a:rPr lang="en-US" dirty="0"/>
              <a:t>Analysis of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Financial considerations </a:t>
            </a:r>
            <a:r>
              <a:rPr lang="en-US" sz="3200" dirty="0"/>
              <a:t>are often an important consideration in selecting projects</a:t>
            </a:r>
          </a:p>
          <a:p>
            <a:r>
              <a:rPr lang="en-US" sz="3200" dirty="0"/>
              <a:t>Three primary methods for determining the projected financial value of projects: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Net present value </a:t>
            </a:r>
            <a:r>
              <a:rPr lang="en-US" sz="2800" dirty="0"/>
              <a:t>(NPV)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Return on investment </a:t>
            </a:r>
            <a:r>
              <a:rPr lang="en-US" sz="2800" dirty="0"/>
              <a:t>(ROI)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Payback analysis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Net </a:t>
            </a:r>
            <a:r>
              <a:rPr lang="en-US" dirty="0"/>
              <a:t>Present Value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Net present value (NPV) analysis is a </a:t>
            </a:r>
            <a:r>
              <a:rPr lang="en-US" sz="3200" dirty="0">
                <a:solidFill>
                  <a:srgbClr val="C00000"/>
                </a:solidFill>
              </a:rPr>
              <a:t>method of calculating the expected net monetary gain or loss from a project by discounting all expected future cash inflows and outflows to the present point in time</a:t>
            </a:r>
          </a:p>
          <a:p>
            <a:r>
              <a:rPr lang="en-US" sz="3200" dirty="0"/>
              <a:t>Projects with a </a:t>
            </a:r>
            <a:r>
              <a:rPr lang="en-US" sz="3200" dirty="0">
                <a:solidFill>
                  <a:srgbClr val="C00000"/>
                </a:solidFill>
              </a:rPr>
              <a:t>positive NPV </a:t>
            </a:r>
            <a:r>
              <a:rPr lang="en-US" sz="3200" dirty="0"/>
              <a:t>should be considered if financial value is a key criterion</a:t>
            </a:r>
          </a:p>
          <a:p>
            <a:r>
              <a:rPr lang="en-US" sz="3200" dirty="0"/>
              <a:t>The higher the NPV, the better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Present Value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10" descr="86921_04_F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352549"/>
            <a:ext cx="8653021" cy="49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5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JWD Consulting NPV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10" descr="86921_04_F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0959"/>
            <a:ext cx="8401050" cy="51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6780" y="6275353"/>
            <a:ext cx="7459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Note: See the template called business_case_financials.xls</a:t>
            </a:r>
          </a:p>
        </p:txBody>
      </p:sp>
    </p:spTree>
    <p:extLst>
      <p:ext uri="{BB962C8B-B14F-4D97-AF65-F5344CB8AC3E}">
        <p14:creationId xmlns:p14="http://schemas.microsoft.com/office/powerpoint/2010/main" val="42265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NPV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</a:t>
            </a:r>
            <a:r>
              <a:rPr lang="en-US" dirty="0" smtClean="0">
                <a:solidFill>
                  <a:srgbClr val="C00000"/>
                </a:solidFill>
              </a:rPr>
              <a:t>estimated costs and benefits </a:t>
            </a:r>
            <a:r>
              <a:rPr lang="en-US" dirty="0" smtClean="0"/>
              <a:t>for </a:t>
            </a:r>
            <a:r>
              <a:rPr lang="en-US" dirty="0"/>
              <a:t>the life of the </a:t>
            </a:r>
            <a:r>
              <a:rPr lang="en-US" dirty="0" smtClean="0"/>
              <a:t>project </a:t>
            </a:r>
            <a:r>
              <a:rPr lang="en-US" dirty="0"/>
              <a:t>and the products it produces</a:t>
            </a:r>
          </a:p>
          <a:p>
            <a:r>
              <a:rPr lang="en-US" dirty="0"/>
              <a:t>Determine the </a:t>
            </a:r>
            <a:r>
              <a:rPr lang="en-US" dirty="0">
                <a:solidFill>
                  <a:srgbClr val="C00000"/>
                </a:solidFill>
              </a:rPr>
              <a:t>discount rate </a:t>
            </a:r>
            <a:r>
              <a:rPr lang="en-US" dirty="0"/>
              <a:t>(check with your organization on what to use)</a:t>
            </a:r>
          </a:p>
          <a:p>
            <a:r>
              <a:rPr lang="en-US" dirty="0"/>
              <a:t>Calculate the </a:t>
            </a:r>
            <a:r>
              <a:rPr lang="en-US" dirty="0">
                <a:solidFill>
                  <a:srgbClr val="C00000"/>
                </a:solidFill>
              </a:rPr>
              <a:t>NPV</a:t>
            </a:r>
            <a:r>
              <a:rPr lang="en-US" dirty="0"/>
              <a:t> (see text for details)</a:t>
            </a:r>
          </a:p>
          <a:p>
            <a:r>
              <a:rPr lang="en-US" dirty="0"/>
              <a:t>Notes: Some organizations </a:t>
            </a:r>
            <a:r>
              <a:rPr lang="en-US" dirty="0">
                <a:solidFill>
                  <a:srgbClr val="C00000"/>
                </a:solidFill>
              </a:rPr>
              <a:t>consider the investment year as year 0, while others start in year 1</a:t>
            </a:r>
            <a:r>
              <a:rPr lang="en-US" dirty="0"/>
              <a:t>; some people enter costs as negative numbers, while others do not</a:t>
            </a:r>
          </a:p>
          <a:p>
            <a:pPr lvl="1"/>
            <a:r>
              <a:rPr lang="en-US" dirty="0"/>
              <a:t>Check with your organization for their preferences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081010" cy="49474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Return on investment (ROI) is calculated by </a:t>
            </a:r>
            <a:r>
              <a:rPr lang="en-US" dirty="0">
                <a:solidFill>
                  <a:srgbClr val="C00000"/>
                </a:solidFill>
              </a:rPr>
              <a:t>subtracting the project costs from the benefits and then dividing by the </a:t>
            </a:r>
            <a:r>
              <a:rPr lang="en-US" dirty="0" smtClean="0">
                <a:solidFill>
                  <a:srgbClr val="C00000"/>
                </a:solidFill>
              </a:rPr>
              <a:t>costs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/>
              <a:t>ROI </a:t>
            </a:r>
            <a:r>
              <a:rPr lang="en-US" sz="2000" i="1" dirty="0"/>
              <a:t>= (total discounted </a:t>
            </a:r>
            <a:r>
              <a:rPr lang="en-US" sz="2000" i="1" dirty="0" smtClean="0"/>
              <a:t>benefits - total discounted </a:t>
            </a:r>
            <a:r>
              <a:rPr lang="en-US" sz="2000" i="1" dirty="0"/>
              <a:t>costs</a:t>
            </a:r>
            <a:r>
              <a:rPr lang="en-US" sz="2000" i="1" dirty="0" smtClean="0"/>
              <a:t>)/discounted </a:t>
            </a:r>
            <a:r>
              <a:rPr lang="en-US" sz="2000" i="1" dirty="0"/>
              <a:t>costs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higher the ROI, the better	</a:t>
            </a:r>
          </a:p>
          <a:p>
            <a:r>
              <a:rPr lang="en-US" dirty="0"/>
              <a:t>Many organizations have a </a:t>
            </a:r>
            <a:r>
              <a:rPr lang="en-US" dirty="0">
                <a:solidFill>
                  <a:srgbClr val="C00000"/>
                </a:solidFill>
              </a:rPr>
              <a:t>required rate of return or minimum acceptable rate of return on investment </a:t>
            </a:r>
            <a:r>
              <a:rPr lang="en-US" dirty="0"/>
              <a:t>for projects	</a:t>
            </a:r>
          </a:p>
          <a:p>
            <a:r>
              <a:rPr lang="en-US" dirty="0"/>
              <a:t>Internal rate of return (IRR) can </a:t>
            </a:r>
            <a:r>
              <a:rPr lang="en-US" dirty="0" smtClean="0"/>
              <a:t>be </a:t>
            </a:r>
            <a:r>
              <a:rPr lang="en-US" dirty="0"/>
              <a:t>calculated by </a:t>
            </a:r>
            <a:r>
              <a:rPr lang="en-US" dirty="0">
                <a:solidFill>
                  <a:srgbClr val="C00000"/>
                </a:solidFill>
              </a:rPr>
              <a:t>finding the discount rate that makes the NPV equal to zero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Payback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important financial consideration is </a:t>
            </a:r>
            <a:r>
              <a:rPr lang="en-US" dirty="0">
                <a:solidFill>
                  <a:srgbClr val="C00000"/>
                </a:solidFill>
              </a:rPr>
              <a:t>payback analysis</a:t>
            </a:r>
          </a:p>
          <a:p>
            <a:r>
              <a:rPr lang="en-US" dirty="0"/>
              <a:t>The payback period is the </a:t>
            </a:r>
            <a:r>
              <a:rPr lang="en-US" dirty="0">
                <a:solidFill>
                  <a:srgbClr val="C00000"/>
                </a:solidFill>
              </a:rPr>
              <a:t>amount of time it will take to recoup, in the form of net cash inflows, the total dollars invested in a project</a:t>
            </a:r>
          </a:p>
          <a:p>
            <a:r>
              <a:rPr lang="en-US" dirty="0"/>
              <a:t>Payback occurs when </a:t>
            </a:r>
            <a:r>
              <a:rPr lang="en-US" dirty="0">
                <a:solidFill>
                  <a:srgbClr val="C00000"/>
                </a:solidFill>
              </a:rPr>
              <a:t>the net cumulative discounted benefits equals the costs</a:t>
            </a:r>
          </a:p>
          <a:p>
            <a:r>
              <a:rPr lang="en-US" dirty="0"/>
              <a:t>Many </a:t>
            </a:r>
            <a:r>
              <a:rPr lang="en-US" dirty="0">
                <a:solidFill>
                  <a:srgbClr val="C00000"/>
                </a:solidFill>
              </a:rPr>
              <a:t>organizations want IT projects to have a fairly short </a:t>
            </a:r>
            <a:r>
              <a:rPr lang="en-US" dirty="0"/>
              <a:t>payback </a:t>
            </a:r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Charting the Payback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7" descr="86921_04_F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087594"/>
            <a:ext cx="7223760" cy="55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Weighted </a:t>
            </a:r>
            <a:r>
              <a:rPr lang="en-US" dirty="0"/>
              <a:t>Scoring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weighted scoring model is a </a:t>
            </a:r>
            <a:r>
              <a:rPr lang="en-US" dirty="0">
                <a:solidFill>
                  <a:srgbClr val="C00000"/>
                </a:solidFill>
              </a:rPr>
              <a:t>tool that provides a systematic process for selecting projects based on many criteria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Identify criteria important to the project selection </a:t>
            </a:r>
            <a:r>
              <a:rPr lang="en-US" dirty="0"/>
              <a:t>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Assign weights (percentages) to each criterio</a:t>
            </a:r>
            <a:r>
              <a:rPr lang="en-US" dirty="0"/>
              <a:t>n so they add up to 100%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Assign scores to each criterion </a:t>
            </a:r>
            <a:r>
              <a:rPr lang="en-US" dirty="0"/>
              <a:t>for each project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Multiply the scores by the weights and </a:t>
            </a:r>
            <a:r>
              <a:rPr lang="en-US" dirty="0">
                <a:solidFill>
                  <a:srgbClr val="0070C0"/>
                </a:solidFill>
              </a:rPr>
              <a:t>get the total weighted scores</a:t>
            </a:r>
          </a:p>
          <a:p>
            <a:r>
              <a:rPr lang="en-US" dirty="0"/>
              <a:t>The higher the weighted score, the better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Management 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Introduction to Project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Project Management and Information Technology Context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Project Management Process Groups: A Case Study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Integration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Scope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Time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Cost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Quality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Human Resource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Communication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Risk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Procurement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Weighted Scoring Model for Project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7" descr="86921_04_F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4" y="1265866"/>
            <a:ext cx="5690235" cy="549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Implementing </a:t>
            </a:r>
            <a:r>
              <a:rPr lang="en-US" dirty="0"/>
              <a:t>a Balanced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Drs. Robert Kaplan and David Norton developed this approach </a:t>
            </a:r>
            <a:r>
              <a:rPr lang="en-US" dirty="0">
                <a:solidFill>
                  <a:srgbClr val="C00000"/>
                </a:solidFill>
              </a:rPr>
              <a:t>to help select and manage projects that align with business strategy</a:t>
            </a:r>
          </a:p>
          <a:p>
            <a:r>
              <a:rPr lang="en-US" dirty="0"/>
              <a:t>A balanced scorecard:</a:t>
            </a:r>
          </a:p>
          <a:p>
            <a:pPr lvl="1"/>
            <a:r>
              <a:rPr lang="en-US" dirty="0"/>
              <a:t>Is a </a:t>
            </a:r>
            <a:r>
              <a:rPr lang="en-US" dirty="0">
                <a:solidFill>
                  <a:srgbClr val="0070C0"/>
                </a:solidFill>
              </a:rPr>
              <a:t>methodology that converts an organization’s value drivers</a:t>
            </a:r>
            <a:r>
              <a:rPr lang="en-US" dirty="0"/>
              <a:t>, such as customer service, innovation, operational efficiency, and financial performance, to a series of defined metrics</a:t>
            </a:r>
          </a:p>
          <a:p>
            <a:r>
              <a:rPr lang="en-US" dirty="0"/>
              <a:t>See www.balancedscorecard.org for more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Scorecard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5" descr="86921_04_F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4" y="1050381"/>
            <a:ext cx="7140575" cy="555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deciding what project to work on, it is important to let the rest of the organization know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project charter </a:t>
            </a:r>
            <a:r>
              <a:rPr lang="en-US" dirty="0"/>
              <a:t>is </a:t>
            </a:r>
            <a:r>
              <a:rPr lang="en-US" dirty="0">
                <a:solidFill>
                  <a:srgbClr val="0070C0"/>
                </a:solidFill>
              </a:rPr>
              <a:t>a document that formally recognizes the existence of a project and provides direction on the project’s objectives and management</a:t>
            </a:r>
          </a:p>
          <a:p>
            <a:r>
              <a:rPr lang="en-US" dirty="0"/>
              <a:t>Key project stakeholders should sign a project charter to acknowledge agreement on the need and intent of the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C00000"/>
                </a:solidFill>
              </a:rPr>
              <a:t>signed charter is a key output of project integration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309610" cy="1200149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Charter for the </a:t>
            </a:r>
            <a:r>
              <a:rPr lang="en-US" dirty="0" smtClean="0"/>
              <a:t>DNA-Sequencing </a:t>
            </a:r>
            <a:r>
              <a:rPr lang="en-US" dirty="0"/>
              <a:t>Instrument Completion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29104"/>
            <a:ext cx="762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119904"/>
            <a:ext cx="7696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61" y="152400"/>
            <a:ext cx="604448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C00000"/>
                </a:solidFill>
              </a:rPr>
              <a:t>project management plan </a:t>
            </a:r>
            <a:r>
              <a:rPr lang="en-US" sz="3200" dirty="0"/>
              <a:t>is </a:t>
            </a:r>
            <a:r>
              <a:rPr lang="en-US" sz="3200" dirty="0">
                <a:solidFill>
                  <a:srgbClr val="0070C0"/>
                </a:solidFill>
              </a:rPr>
              <a:t>a document used to coordinate all project planning documents and help guide a project’s execution and control</a:t>
            </a:r>
          </a:p>
          <a:p>
            <a:r>
              <a:rPr lang="en-US" sz="3200" dirty="0"/>
              <a:t>Plans created in the other knowledge areas are subsidiary parts of the overall project management plan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Elements of a Project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or </a:t>
            </a:r>
            <a:r>
              <a:rPr lang="en-US" sz="3200" dirty="0">
                <a:solidFill>
                  <a:srgbClr val="C00000"/>
                </a:solidFill>
              </a:rPr>
              <a:t>overview of the project</a:t>
            </a:r>
          </a:p>
          <a:p>
            <a:r>
              <a:rPr lang="en-US" sz="3200" dirty="0"/>
              <a:t>Description of </a:t>
            </a:r>
            <a:r>
              <a:rPr lang="en-US" sz="3200" dirty="0">
                <a:solidFill>
                  <a:srgbClr val="C00000"/>
                </a:solidFill>
              </a:rPr>
              <a:t>how the project is organized</a:t>
            </a:r>
          </a:p>
          <a:p>
            <a:r>
              <a:rPr lang="en-US" sz="3200" dirty="0"/>
              <a:t>Management and technical processes used on the project</a:t>
            </a:r>
          </a:p>
          <a:p>
            <a:r>
              <a:rPr lang="en-US" sz="3200" dirty="0">
                <a:solidFill>
                  <a:srgbClr val="C00000"/>
                </a:solidFill>
              </a:rPr>
              <a:t>Work</a:t>
            </a:r>
            <a:r>
              <a:rPr lang="en-US" sz="3200" dirty="0"/>
              <a:t> to be done, </a:t>
            </a:r>
            <a:r>
              <a:rPr lang="en-US" sz="3200" dirty="0">
                <a:solidFill>
                  <a:srgbClr val="C00000"/>
                </a:solidFill>
              </a:rPr>
              <a:t>schedule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C00000"/>
                </a:solidFill>
              </a:rPr>
              <a:t>budget</a:t>
            </a:r>
            <a:r>
              <a:rPr lang="en-US" sz="3200" dirty="0"/>
              <a:t>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Contents for a Software Project Management Plan (SPMP)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7" descr="Tbl04-0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"/>
          <a:stretch>
            <a:fillRect/>
          </a:stretch>
        </p:blipFill>
        <p:spPr bwMode="auto">
          <a:xfrm>
            <a:off x="628650" y="1447800"/>
            <a:ext cx="785495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Winners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"The winners </a:t>
            </a:r>
            <a:r>
              <a:rPr lang="en-US" dirty="0">
                <a:solidFill>
                  <a:srgbClr val="C00000"/>
                </a:solidFill>
              </a:rPr>
              <a:t>clearly spell out what needs </a:t>
            </a:r>
            <a:r>
              <a:rPr lang="en-US" dirty="0"/>
              <a:t>to be done in a project, by whom, when, and how. For this they use an </a:t>
            </a:r>
            <a:r>
              <a:rPr lang="en-US" dirty="0">
                <a:solidFill>
                  <a:srgbClr val="C00000"/>
                </a:solidFill>
              </a:rPr>
              <a:t>integrated toolbox</a:t>
            </a:r>
            <a:r>
              <a:rPr lang="en-US" dirty="0"/>
              <a:t>, including PM tools, methods, and techniques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If </a:t>
            </a:r>
            <a:r>
              <a:rPr lang="en-US" dirty="0"/>
              <a:t>a scheduling template is developed and used over and over, it becomes a repeatable action that leads to higher productivity and lower uncertainty. Sure, using scheduling templates is neither a breakthrough nor a feat. But laggards exhibited almost no use of the templates. Rather, in constructing schedules their project managers started with a clean sheet, a clear waste of time.”*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" y="5912569"/>
            <a:ext cx="7818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*Milosevic, </a:t>
            </a:r>
            <a:r>
              <a:rPr lang="en-US" sz="1600" dirty="0" err="1">
                <a:cs typeface="Times New Roman" panose="02020603050405020304" pitchFamily="18" charset="0"/>
              </a:rPr>
              <a:t>Dragan</a:t>
            </a:r>
            <a:r>
              <a:rPr lang="en-US" sz="1600" dirty="0">
                <a:cs typeface="Times New Roman" panose="02020603050405020304" pitchFamily="18" charset="0"/>
              </a:rPr>
              <a:t> and </a:t>
            </a:r>
            <a:r>
              <a:rPr lang="en-US" sz="1600" dirty="0" err="1">
                <a:cs typeface="Times New Roman" panose="02020603050405020304" pitchFamily="18" charset="0"/>
              </a:rPr>
              <a:t>And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Ozbay</a:t>
            </a:r>
            <a:r>
              <a:rPr lang="en-US" sz="1600" dirty="0">
                <a:cs typeface="Times New Roman" panose="02020603050405020304" pitchFamily="18" charset="0"/>
              </a:rPr>
              <a:t>. “Delivering Projects: What the Winners Do.” Proceedings of the Project Management Institute Annual Seminars &amp; Symposium (November 2001).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8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Project Integration Management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Project execution involves </a:t>
            </a:r>
            <a:r>
              <a:rPr lang="en-US" sz="3200" dirty="0">
                <a:solidFill>
                  <a:srgbClr val="C00000"/>
                </a:solidFill>
              </a:rPr>
              <a:t>managing and performing the work described in the project management plan</a:t>
            </a:r>
          </a:p>
          <a:p>
            <a:r>
              <a:rPr lang="en-US" sz="3200" dirty="0"/>
              <a:t>The </a:t>
            </a:r>
            <a:r>
              <a:rPr lang="en-US" sz="3200" dirty="0">
                <a:solidFill>
                  <a:srgbClr val="C00000"/>
                </a:solidFill>
              </a:rPr>
              <a:t>majority of time and money is usually spent on execution</a:t>
            </a:r>
          </a:p>
          <a:p>
            <a:r>
              <a:rPr lang="en-US" sz="3200" dirty="0"/>
              <a:t>The application area of the project </a:t>
            </a:r>
            <a:r>
              <a:rPr lang="en-US" sz="3200" dirty="0">
                <a:solidFill>
                  <a:srgbClr val="C00000"/>
                </a:solidFill>
              </a:rPr>
              <a:t>directly affects project execution</a:t>
            </a:r>
            <a:r>
              <a:rPr lang="en-US" sz="3200" dirty="0"/>
              <a:t> because the products of the project are produced during execution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Coordinating Planning and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Project </a:t>
            </a:r>
            <a:r>
              <a:rPr lang="en-US" sz="3200" dirty="0">
                <a:solidFill>
                  <a:srgbClr val="C00000"/>
                </a:solidFill>
              </a:rPr>
              <a:t>planning and execution </a:t>
            </a:r>
            <a:r>
              <a:rPr lang="en-US" sz="3200" dirty="0"/>
              <a:t>are </a:t>
            </a:r>
            <a:r>
              <a:rPr lang="en-US" sz="3200" dirty="0">
                <a:solidFill>
                  <a:srgbClr val="C00000"/>
                </a:solidFill>
              </a:rPr>
              <a:t>intertwined and inseparable activities</a:t>
            </a:r>
          </a:p>
          <a:p>
            <a:r>
              <a:rPr lang="en-US" sz="3200" dirty="0"/>
              <a:t>Those </a:t>
            </a:r>
            <a:r>
              <a:rPr lang="en-US" sz="3200" dirty="0">
                <a:solidFill>
                  <a:srgbClr val="C00000"/>
                </a:solidFill>
              </a:rPr>
              <a:t>who will do the work </a:t>
            </a:r>
            <a:r>
              <a:rPr lang="en-US" sz="3200" dirty="0"/>
              <a:t>should help to plan the work</a:t>
            </a:r>
          </a:p>
          <a:p>
            <a:r>
              <a:rPr lang="en-US" sz="3200" dirty="0"/>
              <a:t>Project managers </a:t>
            </a:r>
            <a:r>
              <a:rPr lang="en-US" sz="3200" dirty="0">
                <a:solidFill>
                  <a:srgbClr val="C00000"/>
                </a:solidFill>
              </a:rPr>
              <a:t>must solicit input from the team to develop realistic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Providing Leadership and a Supportive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managers must </a:t>
            </a:r>
            <a:r>
              <a:rPr lang="en-US" dirty="0">
                <a:solidFill>
                  <a:srgbClr val="C00000"/>
                </a:solidFill>
              </a:rPr>
              <a:t>lead by example to demonstrate </a:t>
            </a:r>
            <a:r>
              <a:rPr lang="en-US" dirty="0"/>
              <a:t>the importance of creating and then following good project plans</a:t>
            </a:r>
          </a:p>
          <a:p>
            <a:r>
              <a:rPr lang="en-US" dirty="0"/>
              <a:t>Organizational </a:t>
            </a:r>
            <a:r>
              <a:rPr lang="en-US" dirty="0">
                <a:solidFill>
                  <a:srgbClr val="C00000"/>
                </a:solidFill>
              </a:rPr>
              <a:t>culture can help project execution </a:t>
            </a:r>
            <a:r>
              <a:rPr lang="en-US" dirty="0"/>
              <a:t>by: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Providing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guidelines</a:t>
            </a:r>
            <a:r>
              <a:rPr lang="en-US" dirty="0"/>
              <a:t> and templates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Tracking performance </a:t>
            </a:r>
            <a:r>
              <a:rPr lang="en-US" dirty="0"/>
              <a:t>based on plans</a:t>
            </a:r>
          </a:p>
          <a:p>
            <a:r>
              <a:rPr lang="en-US" dirty="0"/>
              <a:t>Project managers may </a:t>
            </a:r>
            <a:r>
              <a:rPr lang="en-US" dirty="0">
                <a:solidFill>
                  <a:srgbClr val="C00000"/>
                </a:solidFill>
              </a:rPr>
              <a:t>still need to break the rules to meet project goals</a:t>
            </a:r>
            <a:r>
              <a:rPr lang="en-US" dirty="0"/>
              <a:t>, and senior managers must support those 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Skills for Project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General management skills </a:t>
            </a:r>
            <a:r>
              <a:rPr lang="en-US" sz="3200" dirty="0"/>
              <a:t>like </a:t>
            </a:r>
            <a:r>
              <a:rPr lang="en-US" sz="3200" dirty="0">
                <a:solidFill>
                  <a:srgbClr val="0070C0"/>
                </a:solidFill>
              </a:rPr>
              <a:t>leadership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communication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70C0"/>
                </a:solidFill>
              </a:rPr>
              <a:t>political</a:t>
            </a:r>
            <a:r>
              <a:rPr lang="en-US" sz="3200" dirty="0"/>
              <a:t> skills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Product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business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C00000"/>
                </a:solidFill>
              </a:rPr>
              <a:t>application</a:t>
            </a:r>
            <a:r>
              <a:rPr lang="en-US" sz="3200" dirty="0"/>
              <a:t> area skills and knowledge </a:t>
            </a:r>
          </a:p>
          <a:p>
            <a:r>
              <a:rPr lang="en-US" sz="3200" dirty="0"/>
              <a:t>Use of </a:t>
            </a:r>
            <a:r>
              <a:rPr lang="en-US" sz="3200" dirty="0">
                <a:solidFill>
                  <a:srgbClr val="C00000"/>
                </a:solidFill>
              </a:rPr>
              <a:t>specialized tools and techniques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Execution Tools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Expert judgment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experts can help project managers and their teams </a:t>
            </a:r>
            <a:r>
              <a:rPr lang="en-US" dirty="0"/>
              <a:t>make many decisions related to project execution</a:t>
            </a:r>
          </a:p>
          <a:p>
            <a:r>
              <a:rPr lang="en-US" dirty="0">
                <a:solidFill>
                  <a:srgbClr val="C00000"/>
                </a:solidFill>
              </a:rPr>
              <a:t>Project management information systems</a:t>
            </a:r>
            <a:r>
              <a:rPr lang="en-US" dirty="0"/>
              <a:t>: there are </a:t>
            </a:r>
            <a:r>
              <a:rPr lang="en-US" dirty="0">
                <a:solidFill>
                  <a:srgbClr val="0070C0"/>
                </a:solidFill>
              </a:rPr>
              <a:t>hundreds of project management software products available on the market today</a:t>
            </a:r>
            <a:r>
              <a:rPr lang="en-US" dirty="0"/>
              <a:t>, and many organizations are moving toward powerful enterprise project management systems that are accessible via the Internet</a:t>
            </a:r>
          </a:p>
          <a:p>
            <a:r>
              <a:rPr lang="en-US" dirty="0"/>
              <a:t>See the What Went Right? example of Kuala Lumpur’s Integrated Transport Information System on p. 159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and Controlling Project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Changes are inevitable </a:t>
            </a:r>
            <a:r>
              <a:rPr lang="en-US" sz="3200" dirty="0"/>
              <a:t>on most projects, so it’s important to develop and follow a process to monitor and control changes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Monitoring project </a:t>
            </a:r>
            <a:r>
              <a:rPr lang="en-US" sz="3200" dirty="0"/>
              <a:t>work includes </a:t>
            </a:r>
            <a:r>
              <a:rPr lang="en-US" sz="3200" dirty="0">
                <a:solidFill>
                  <a:srgbClr val="0070C0"/>
                </a:solidFill>
              </a:rPr>
              <a:t>collecting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measuring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70C0"/>
                </a:solidFill>
              </a:rPr>
              <a:t>disseminating</a:t>
            </a:r>
            <a:r>
              <a:rPr lang="en-US" sz="3200" dirty="0"/>
              <a:t> performance information</a:t>
            </a:r>
          </a:p>
          <a:p>
            <a:r>
              <a:rPr lang="en-US" sz="3200" dirty="0"/>
              <a:t>A </a:t>
            </a:r>
            <a:r>
              <a:rPr lang="en-US" sz="3200" dirty="0">
                <a:solidFill>
                  <a:srgbClr val="C00000"/>
                </a:solidFill>
              </a:rPr>
              <a:t>baseline</a:t>
            </a:r>
            <a:r>
              <a:rPr lang="en-US" sz="3200" dirty="0"/>
              <a:t> is the </a:t>
            </a:r>
            <a:r>
              <a:rPr lang="en-US" sz="3200" dirty="0">
                <a:solidFill>
                  <a:srgbClr val="0070C0"/>
                </a:solidFill>
              </a:rPr>
              <a:t>approved project management plan</a:t>
            </a:r>
            <a:r>
              <a:rPr lang="en-US" sz="3200" dirty="0"/>
              <a:t> plus approved changes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277644"/>
            <a:ext cx="8446770" cy="51917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2002 Olympic Winter Games and Paralympics </a:t>
            </a:r>
            <a:r>
              <a:rPr lang="en-US" dirty="0">
                <a:solidFill>
                  <a:srgbClr val="C00000"/>
                </a:solidFill>
              </a:rPr>
              <a:t>took five years to plan and cost more than $1.9 billion</a:t>
            </a:r>
            <a:r>
              <a:rPr lang="en-US" dirty="0"/>
              <a:t>. PMI awarded the Salt Lake Organizing Committee (SLOC) the Project of the Year award for delivering world-class games.</a:t>
            </a:r>
          </a:p>
          <a:p>
            <a:r>
              <a:rPr lang="en-US" dirty="0"/>
              <a:t>Four years before the Games began, the </a:t>
            </a:r>
            <a:r>
              <a:rPr lang="en-US" dirty="0">
                <a:solidFill>
                  <a:srgbClr val="C00000"/>
                </a:solidFill>
              </a:rPr>
              <a:t>SLOC used a Primavera software-based system with a cascading color-coded WBS to integrate </a:t>
            </a:r>
            <a:r>
              <a:rPr lang="en-US" dirty="0" smtClean="0">
                <a:solidFill>
                  <a:srgbClr val="C00000"/>
                </a:solidFill>
              </a:rPr>
              <a:t>planning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SLOC also used an </a:t>
            </a:r>
            <a:r>
              <a:rPr lang="en-US" dirty="0">
                <a:solidFill>
                  <a:srgbClr val="C00000"/>
                </a:solidFill>
              </a:rPr>
              <a:t>Executive Roadmap</a:t>
            </a:r>
            <a:r>
              <a:rPr lang="en-US" dirty="0"/>
              <a:t>, a </a:t>
            </a:r>
            <a:r>
              <a:rPr lang="en-US" dirty="0">
                <a:solidFill>
                  <a:srgbClr val="C00000"/>
                </a:solidFill>
              </a:rPr>
              <a:t>one-page list of the top 100 Games-wide activities</a:t>
            </a:r>
            <a:r>
              <a:rPr lang="en-US" dirty="0"/>
              <a:t>, to keep executives apprised of progress. Activities were tied to detailed project information within each department’s schedule. A 90-day highlighter showed which managers were accountable for each integrated activity. </a:t>
            </a:r>
          </a:p>
          <a:p>
            <a:r>
              <a:rPr lang="en-US" dirty="0"/>
              <a:t>Fraser Bullock, SLOC Chief Operating Officer and Chief, said, “</a:t>
            </a:r>
            <a:r>
              <a:rPr lang="en-US" dirty="0">
                <a:solidFill>
                  <a:srgbClr val="C00000"/>
                </a:solidFill>
              </a:rPr>
              <a:t>We knew when we were on and off schedule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where we had to apply additional resources</a:t>
            </a:r>
            <a:r>
              <a:rPr lang="en-US" dirty="0"/>
              <a:t>. The interrelation of the functions meant they could not run in isolation—it was a smoothly running machine.”*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8680" y="6237208"/>
            <a:ext cx="7840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Foti</a:t>
            </a:r>
            <a:r>
              <a:rPr lang="en-US" dirty="0"/>
              <a:t>, Ross, “The Best Winter Olympics, Period,” PM Network (January 2004) 23. </a:t>
            </a:r>
          </a:p>
        </p:txBody>
      </p:sp>
    </p:spTree>
    <p:extLst>
      <p:ext uri="{BB962C8B-B14F-4D97-AF65-F5344CB8AC3E}">
        <p14:creationId xmlns:p14="http://schemas.microsoft.com/office/powerpoint/2010/main" val="16067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Change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Three main objectives </a:t>
            </a:r>
            <a:r>
              <a:rPr lang="en-US" sz="3600" dirty="0"/>
              <a:t>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Influencing the factors that create changes </a:t>
            </a:r>
            <a:r>
              <a:rPr lang="en-US" sz="3200" dirty="0"/>
              <a:t>to ensure that changes are beneficial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Determining that a change</a:t>
            </a:r>
            <a:r>
              <a:rPr lang="en-US" sz="3200" dirty="0"/>
              <a:t> has occurred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Managing actual changes </a:t>
            </a:r>
            <a:r>
              <a:rPr lang="en-US" sz="3200" dirty="0"/>
              <a:t>as they occur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Control on Information Technology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Former view</a:t>
            </a:r>
            <a:r>
              <a:rPr lang="en-US" dirty="0"/>
              <a:t>: the project team </a:t>
            </a:r>
            <a:r>
              <a:rPr lang="en-US" dirty="0">
                <a:solidFill>
                  <a:srgbClr val="0070C0"/>
                </a:solidFill>
              </a:rPr>
              <a:t>should strive to do exactly what was planned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on time and within budget</a:t>
            </a:r>
          </a:p>
          <a:p>
            <a:r>
              <a:rPr lang="en-US" b="1" dirty="0">
                <a:solidFill>
                  <a:srgbClr val="C00000"/>
                </a:solidFill>
              </a:rPr>
              <a:t>Problem</a:t>
            </a:r>
            <a:r>
              <a:rPr lang="en-US" dirty="0"/>
              <a:t>: stakeholders rarely agreed up-front on the </a:t>
            </a:r>
            <a:r>
              <a:rPr lang="en-US" dirty="0">
                <a:solidFill>
                  <a:srgbClr val="0070C0"/>
                </a:solidFill>
              </a:rPr>
              <a:t>project scope, and time and cost estimates were inaccurate</a:t>
            </a:r>
          </a:p>
          <a:p>
            <a:r>
              <a:rPr lang="en-US" b="1" dirty="0">
                <a:solidFill>
                  <a:srgbClr val="C00000"/>
                </a:solidFill>
              </a:rPr>
              <a:t>Modern view</a:t>
            </a:r>
            <a:r>
              <a:rPr lang="en-US" dirty="0"/>
              <a:t>: project management is a </a:t>
            </a:r>
            <a:r>
              <a:rPr lang="en-US" dirty="0">
                <a:solidFill>
                  <a:srgbClr val="0070C0"/>
                </a:solidFill>
              </a:rPr>
              <a:t>process of constant communication and negotiation</a:t>
            </a:r>
          </a:p>
          <a:p>
            <a:r>
              <a:rPr lang="en-US" b="1" dirty="0">
                <a:solidFill>
                  <a:srgbClr val="C00000"/>
                </a:solidFill>
              </a:rPr>
              <a:t>Solution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changes are often beneficial</a:t>
            </a:r>
            <a:r>
              <a:rPr lang="en-US" dirty="0"/>
              <a:t>, and the project team should plan for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formal, </a:t>
            </a:r>
            <a:r>
              <a:rPr lang="en-US" sz="3200" dirty="0">
                <a:solidFill>
                  <a:srgbClr val="C00000"/>
                </a:solidFill>
              </a:rPr>
              <a:t>documented process that describes when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C00000"/>
                </a:solidFill>
              </a:rPr>
              <a:t>how official project documents and work may be changed</a:t>
            </a:r>
          </a:p>
          <a:p>
            <a:r>
              <a:rPr lang="en-US" sz="3200" dirty="0"/>
              <a:t>Describes </a:t>
            </a:r>
            <a:r>
              <a:rPr lang="en-US" sz="3200" dirty="0">
                <a:solidFill>
                  <a:srgbClr val="C00000"/>
                </a:solidFill>
              </a:rPr>
              <a:t>who is authorized to make changes </a:t>
            </a:r>
            <a:r>
              <a:rPr lang="en-US" sz="3200" dirty="0"/>
              <a:t>and how to make them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6234"/>
            <a:ext cx="8092440" cy="4947445"/>
          </a:xfrm>
        </p:spPr>
        <p:txBody>
          <a:bodyPr>
            <a:noAutofit/>
          </a:bodyPr>
          <a:lstStyle/>
          <a:p>
            <a:r>
              <a:rPr lang="en-US" sz="2500" dirty="0"/>
              <a:t>Describe an </a:t>
            </a:r>
            <a:r>
              <a:rPr lang="en-US" sz="2500" dirty="0">
                <a:solidFill>
                  <a:srgbClr val="C00000"/>
                </a:solidFill>
              </a:rPr>
              <a:t>overall framework for project integration management </a:t>
            </a:r>
            <a:r>
              <a:rPr lang="en-US" sz="2500" dirty="0"/>
              <a:t>as it relates to the other PM knowledge areas and the project life cycle</a:t>
            </a:r>
          </a:p>
          <a:p>
            <a:r>
              <a:rPr lang="en-US" sz="2500" dirty="0"/>
              <a:t>Explain the </a:t>
            </a:r>
            <a:r>
              <a:rPr lang="en-US" sz="2500" dirty="0">
                <a:solidFill>
                  <a:srgbClr val="C00000"/>
                </a:solidFill>
              </a:rPr>
              <a:t>strategic planning process</a:t>
            </a:r>
            <a:r>
              <a:rPr lang="en-US" sz="2500" dirty="0"/>
              <a:t> and apply different </a:t>
            </a:r>
            <a:r>
              <a:rPr lang="en-US" sz="2500" dirty="0">
                <a:solidFill>
                  <a:srgbClr val="C00000"/>
                </a:solidFill>
              </a:rPr>
              <a:t>project selection methods</a:t>
            </a:r>
          </a:p>
          <a:p>
            <a:r>
              <a:rPr lang="en-US" sz="2500" dirty="0"/>
              <a:t>Explain the importance of </a:t>
            </a:r>
            <a:r>
              <a:rPr lang="en-US" sz="2500" dirty="0">
                <a:solidFill>
                  <a:srgbClr val="C00000"/>
                </a:solidFill>
              </a:rPr>
              <a:t>creating a project charter</a:t>
            </a:r>
            <a:r>
              <a:rPr lang="en-US" sz="2500" dirty="0"/>
              <a:t> to formally </a:t>
            </a:r>
            <a:r>
              <a:rPr lang="en-US" sz="2500" dirty="0" smtClean="0"/>
              <a:t>initiate projects</a:t>
            </a:r>
          </a:p>
          <a:p>
            <a:r>
              <a:rPr lang="en-US" sz="2500" dirty="0"/>
              <a:t>Describe </a:t>
            </a:r>
            <a:r>
              <a:rPr lang="en-US" sz="2500" dirty="0">
                <a:solidFill>
                  <a:srgbClr val="C00000"/>
                </a:solidFill>
              </a:rPr>
              <a:t>project management plan </a:t>
            </a:r>
            <a:r>
              <a:rPr lang="en-US" sz="2500" dirty="0"/>
              <a:t>development, understand the content of these plans, and review approaches for creating them</a:t>
            </a:r>
          </a:p>
          <a:p>
            <a:r>
              <a:rPr lang="en-US" sz="2500" dirty="0"/>
              <a:t>Explain </a:t>
            </a:r>
            <a:r>
              <a:rPr lang="en-US" sz="2500" dirty="0">
                <a:solidFill>
                  <a:srgbClr val="C00000"/>
                </a:solidFill>
              </a:rPr>
              <a:t>project execution</a:t>
            </a:r>
            <a:r>
              <a:rPr lang="en-US" sz="2500" dirty="0"/>
              <a:t>, its relationship to project planning, the factors related to successful results, and tools and techniques to assist in project </a:t>
            </a:r>
            <a:r>
              <a:rPr lang="en-US" sz="2500" dirty="0" smtClean="0"/>
              <a:t>execution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Control Board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formal </a:t>
            </a:r>
            <a:r>
              <a:rPr lang="en-US" sz="3200" dirty="0">
                <a:solidFill>
                  <a:srgbClr val="C00000"/>
                </a:solidFill>
              </a:rPr>
              <a:t>group of people responsible for approving or rejecting changes </a:t>
            </a:r>
            <a:r>
              <a:rPr lang="en-US" sz="3200" dirty="0"/>
              <a:t>on a project</a:t>
            </a:r>
          </a:p>
          <a:p>
            <a:r>
              <a:rPr lang="en-US" sz="3200" dirty="0"/>
              <a:t>CCBs provide </a:t>
            </a:r>
            <a:r>
              <a:rPr lang="en-US" sz="3200" dirty="0">
                <a:solidFill>
                  <a:srgbClr val="C00000"/>
                </a:solidFill>
              </a:rPr>
              <a:t>guidelines for preparing change requests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evaluate change requests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C00000"/>
                </a:solidFill>
              </a:rPr>
              <a:t>manage the implementation </a:t>
            </a:r>
            <a:r>
              <a:rPr lang="en-US" sz="3200" dirty="0"/>
              <a:t>of approved changes</a:t>
            </a:r>
          </a:p>
          <a:p>
            <a:r>
              <a:rPr lang="en-US" sz="3200" dirty="0"/>
              <a:t>Includes stakeholders from the entire organization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Timely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CCBs </a:t>
            </a:r>
            <a:r>
              <a:rPr lang="en-US" dirty="0">
                <a:solidFill>
                  <a:srgbClr val="C00000"/>
                </a:solidFill>
              </a:rPr>
              <a:t>only meet occasionally</a:t>
            </a:r>
            <a:r>
              <a:rPr lang="en-US" dirty="0"/>
              <a:t>, so it may </a:t>
            </a:r>
            <a:r>
              <a:rPr lang="en-US" dirty="0">
                <a:solidFill>
                  <a:srgbClr val="C00000"/>
                </a:solidFill>
              </a:rPr>
              <a:t>take too long for changes to occur</a:t>
            </a:r>
          </a:p>
          <a:p>
            <a:r>
              <a:rPr lang="en-US" dirty="0"/>
              <a:t>Some organizations </a:t>
            </a:r>
            <a:r>
              <a:rPr lang="en-US" dirty="0">
                <a:solidFill>
                  <a:srgbClr val="C00000"/>
                </a:solidFill>
              </a:rPr>
              <a:t>have policies in place for time-sensitive changes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70C0"/>
                </a:solidFill>
              </a:rPr>
              <a:t>48-hour policy</a:t>
            </a:r>
            <a:r>
              <a:rPr lang="en-US" dirty="0"/>
              <a:t>” allows project team members to make decisions; then they have 48 hours to reverse the decision pending senior management approval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Delegate changes to the lowest level possible</a:t>
            </a:r>
            <a:r>
              <a:rPr lang="en-US" dirty="0"/>
              <a:t>, but keep everyone informed of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Ensures that the descriptions of the project’s products are correct and complete</a:t>
            </a:r>
          </a:p>
          <a:p>
            <a:r>
              <a:rPr lang="en-US" dirty="0"/>
              <a:t>Involves </a:t>
            </a:r>
            <a:r>
              <a:rPr lang="en-US" dirty="0">
                <a:solidFill>
                  <a:srgbClr val="C00000"/>
                </a:solidFill>
              </a:rPr>
              <a:t>identifying and controlling the functional and physical design characteristics of products </a:t>
            </a:r>
            <a:r>
              <a:rPr lang="en-US" dirty="0"/>
              <a:t>and their support documentation</a:t>
            </a:r>
          </a:p>
          <a:p>
            <a:r>
              <a:rPr lang="en-US" dirty="0"/>
              <a:t>Configuration management specialists </a:t>
            </a:r>
            <a:r>
              <a:rPr lang="en-US" dirty="0">
                <a:solidFill>
                  <a:srgbClr val="C00000"/>
                </a:solidFill>
              </a:rPr>
              <a:t>identify and document configuration requirements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control changes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record and report changes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audit the products </a:t>
            </a:r>
            <a:r>
              <a:rPr lang="en-US" dirty="0"/>
              <a:t>to verify conformance to requirements</a:t>
            </a:r>
          </a:p>
          <a:p>
            <a:r>
              <a:rPr lang="en-US" dirty="0"/>
              <a:t>See www.icmhq.com for more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Performing Integrated Change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6" descr="Tbl04-03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r="4237"/>
          <a:stretch/>
        </p:blipFill>
        <p:spPr bwMode="auto">
          <a:xfrm>
            <a:off x="160021" y="1656899"/>
            <a:ext cx="8885162" cy="393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Projects and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close a project or phase, you must </a:t>
            </a:r>
            <a:r>
              <a:rPr lang="en-US" sz="3200" dirty="0">
                <a:solidFill>
                  <a:srgbClr val="C00000"/>
                </a:solidFill>
              </a:rPr>
              <a:t>finalize all activities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C00000"/>
                </a:solidFill>
              </a:rPr>
              <a:t>transfer the completed or cancelled work </a:t>
            </a:r>
            <a:r>
              <a:rPr lang="en-US" sz="3200" dirty="0"/>
              <a:t>to the appropriate people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Main outputs </a:t>
            </a:r>
            <a:r>
              <a:rPr lang="en-US" sz="3200" dirty="0"/>
              <a:t>include: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Final product, service, or result </a:t>
            </a:r>
            <a:r>
              <a:rPr lang="en-US" sz="2800" dirty="0"/>
              <a:t>transition</a:t>
            </a:r>
          </a:p>
          <a:p>
            <a:pPr lvl="1"/>
            <a:r>
              <a:rPr lang="en-US" sz="2800" dirty="0"/>
              <a:t>Organizational process </a:t>
            </a:r>
            <a:r>
              <a:rPr lang="en-US" sz="2800" dirty="0">
                <a:solidFill>
                  <a:srgbClr val="0070C0"/>
                </a:solidFill>
              </a:rPr>
              <a:t>asset updates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Software to Assist in Project Integration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Several types of software </a:t>
            </a:r>
            <a:r>
              <a:rPr lang="en-US" dirty="0"/>
              <a:t>can be used to assist in project integration management</a:t>
            </a:r>
          </a:p>
          <a:p>
            <a:pPr lvl="1"/>
            <a:r>
              <a:rPr lang="en-US" dirty="0"/>
              <a:t>Documents can be created with </a:t>
            </a:r>
            <a:r>
              <a:rPr lang="en-US" dirty="0">
                <a:solidFill>
                  <a:srgbClr val="0070C0"/>
                </a:solidFill>
              </a:rPr>
              <a:t>word processing software</a:t>
            </a:r>
          </a:p>
          <a:p>
            <a:pPr lvl="1"/>
            <a:r>
              <a:rPr lang="en-US" dirty="0"/>
              <a:t>Presentations are created with </a:t>
            </a:r>
            <a:r>
              <a:rPr lang="en-US" dirty="0">
                <a:solidFill>
                  <a:srgbClr val="0070C0"/>
                </a:solidFill>
              </a:rPr>
              <a:t>presentation software</a:t>
            </a:r>
          </a:p>
          <a:p>
            <a:pPr lvl="1"/>
            <a:r>
              <a:rPr lang="en-US" dirty="0"/>
              <a:t>Tracking can be done with </a:t>
            </a:r>
            <a:r>
              <a:rPr lang="en-US" dirty="0">
                <a:solidFill>
                  <a:srgbClr val="0070C0"/>
                </a:solidFill>
              </a:rPr>
              <a:t>spreadsheets or databases</a:t>
            </a:r>
          </a:p>
          <a:p>
            <a:pPr lvl="1"/>
            <a:r>
              <a:rPr lang="en-US" dirty="0"/>
              <a:t>Communication software like </a:t>
            </a:r>
            <a:r>
              <a:rPr lang="en-US" dirty="0">
                <a:solidFill>
                  <a:srgbClr val="0070C0"/>
                </a:solidFill>
              </a:rPr>
              <a:t>e-mail </a:t>
            </a:r>
            <a:r>
              <a:rPr lang="en-US" dirty="0"/>
              <a:t>and Web authoring tools facilitate communications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Project management software can pull everything </a:t>
            </a:r>
            <a:r>
              <a:rPr lang="en-US" dirty="0"/>
              <a:t>together and show detailed and summarized information</a:t>
            </a:r>
          </a:p>
          <a:p>
            <a:pPr lvl="1"/>
            <a:r>
              <a:rPr lang="en-US" dirty="0"/>
              <a:t>Business Service Management (BSM) tools track the execution of business process flows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Project integration management involves </a:t>
            </a:r>
            <a:r>
              <a:rPr lang="en-US" sz="3200" dirty="0">
                <a:solidFill>
                  <a:srgbClr val="C00000"/>
                </a:solidFill>
              </a:rPr>
              <a:t>coordinating all of the other knowledge areas throughout a project’s life cycle</a:t>
            </a:r>
          </a:p>
          <a:p>
            <a:r>
              <a:rPr lang="en-US" sz="3200" dirty="0"/>
              <a:t>Main processes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Develop </a:t>
            </a:r>
            <a:r>
              <a:rPr lang="en-US" sz="2800" dirty="0">
                <a:solidFill>
                  <a:srgbClr val="0070C0"/>
                </a:solidFill>
              </a:rPr>
              <a:t>project charter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Develop </a:t>
            </a:r>
            <a:r>
              <a:rPr lang="en-US" sz="2800" dirty="0">
                <a:solidFill>
                  <a:srgbClr val="0070C0"/>
                </a:solidFill>
              </a:rPr>
              <a:t>project management 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Direct and manage </a:t>
            </a:r>
            <a:r>
              <a:rPr lang="en-US" sz="2800" dirty="0">
                <a:solidFill>
                  <a:srgbClr val="0070C0"/>
                </a:solidFill>
              </a:rPr>
              <a:t>project execution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Monitor and control </a:t>
            </a:r>
            <a:r>
              <a:rPr lang="en-US" sz="2800" dirty="0">
                <a:solidFill>
                  <a:srgbClr val="0070C0"/>
                </a:solidFill>
              </a:rPr>
              <a:t>project 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Perform </a:t>
            </a:r>
            <a:r>
              <a:rPr lang="en-US" dirty="0">
                <a:solidFill>
                  <a:srgbClr val="0070C0"/>
                </a:solidFill>
              </a:rPr>
              <a:t>integrated change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Close the project</a:t>
            </a:r>
            <a:r>
              <a:rPr lang="en-US" sz="2800" dirty="0"/>
              <a:t> or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Kathy </a:t>
            </a:r>
            <a:r>
              <a:rPr lang="en-US" dirty="0" err="1"/>
              <a:t>Schwalbe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Managing Information Technology Projects 6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Edition</a:t>
            </a:r>
            <a:r>
              <a:rPr lang="en-US" dirty="0"/>
              <a:t>, </a:t>
            </a:r>
            <a:r>
              <a:rPr lang="en-US" i="1" dirty="0"/>
              <a:t>Course Technology, </a:t>
            </a:r>
            <a:r>
              <a:rPr lang="en-US" i="1" dirty="0" err="1"/>
              <a:t>Cengage</a:t>
            </a:r>
            <a:r>
              <a:rPr lang="en-US" i="1" dirty="0"/>
              <a:t> Learning</a:t>
            </a:r>
            <a:r>
              <a:rPr lang="en-US" dirty="0"/>
              <a:t>,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Guide to the Project Management Body of Knowledge: </a:t>
            </a:r>
            <a:r>
              <a:rPr lang="en-US" dirty="0">
                <a:solidFill>
                  <a:srgbClr val="C00000"/>
                </a:solidFill>
              </a:rPr>
              <a:t>PMBOK Guide 4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Edition</a:t>
            </a:r>
            <a:r>
              <a:rPr lang="en-US" dirty="0"/>
              <a:t>, </a:t>
            </a:r>
            <a:r>
              <a:rPr lang="en-US" i="1" dirty="0"/>
              <a:t>Project Management Institute</a:t>
            </a:r>
            <a:r>
              <a:rPr lang="en-US" dirty="0"/>
              <a:t>, 2008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</a:t>
            </a:r>
            <a:r>
              <a:rPr lang="en-US" dirty="0">
                <a:solidFill>
                  <a:srgbClr val="C00000"/>
                </a:solidFill>
              </a:rPr>
              <a:t>process of monitoring and controlling project</a:t>
            </a:r>
            <a:r>
              <a:rPr lang="en-US" dirty="0"/>
              <a:t> work</a:t>
            </a:r>
          </a:p>
          <a:p>
            <a:r>
              <a:rPr lang="en-US" dirty="0" smtClean="0"/>
              <a:t>Understand </a:t>
            </a: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integrated change control process</a:t>
            </a:r>
            <a:r>
              <a:rPr lang="en-US" dirty="0"/>
              <a:t>, planning for and managing changes on information technology projects, and developing and using a change control system</a:t>
            </a:r>
          </a:p>
          <a:p>
            <a:r>
              <a:rPr lang="en-US" dirty="0"/>
              <a:t>Explain the </a:t>
            </a:r>
            <a:r>
              <a:rPr lang="en-US" dirty="0">
                <a:solidFill>
                  <a:srgbClr val="C00000"/>
                </a:solidFill>
              </a:rPr>
              <a:t>importance of developing and following good procedures </a:t>
            </a:r>
            <a:r>
              <a:rPr lang="en-US" dirty="0"/>
              <a:t>for closing projects</a:t>
            </a:r>
          </a:p>
          <a:p>
            <a:r>
              <a:rPr lang="en-US" dirty="0"/>
              <a:t>Describe </a:t>
            </a:r>
            <a:r>
              <a:rPr lang="en-US" dirty="0">
                <a:solidFill>
                  <a:srgbClr val="C00000"/>
                </a:solidFill>
              </a:rPr>
              <a:t>how software can assist </a:t>
            </a:r>
            <a:r>
              <a:rPr lang="en-US" dirty="0"/>
              <a:t>in project integration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6" descr="86921_01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2" y="1573613"/>
            <a:ext cx="8549175" cy="40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9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052" t="16511" r="18753" b="16580"/>
          <a:stretch/>
        </p:blipFill>
        <p:spPr>
          <a:xfrm>
            <a:off x="22718" y="152401"/>
            <a:ext cx="912128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Key to </a:t>
            </a:r>
            <a:r>
              <a:rPr lang="en-US" dirty="0" smtClean="0"/>
              <a:t>Project </a:t>
            </a:r>
            <a:r>
              <a:rPr lang="en-US" dirty="0"/>
              <a:t>Success: Good Project Integration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Project managers </a:t>
            </a:r>
            <a:r>
              <a:rPr lang="en-US" sz="3200" dirty="0">
                <a:solidFill>
                  <a:srgbClr val="C00000"/>
                </a:solidFill>
              </a:rPr>
              <a:t>must coordinate all of the other knowledge areas</a:t>
            </a:r>
            <a:r>
              <a:rPr lang="en-US" sz="3200" dirty="0"/>
              <a:t> throughout a </a:t>
            </a:r>
            <a:r>
              <a:rPr lang="en-US" sz="3200" dirty="0">
                <a:solidFill>
                  <a:srgbClr val="C00000"/>
                </a:solidFill>
              </a:rPr>
              <a:t>project’s life cycle</a:t>
            </a:r>
          </a:p>
          <a:p>
            <a:r>
              <a:rPr lang="en-US" sz="3200" dirty="0"/>
              <a:t>Many new project managers have </a:t>
            </a:r>
            <a:r>
              <a:rPr lang="en-US" sz="3200" dirty="0">
                <a:solidFill>
                  <a:srgbClr val="C00000"/>
                </a:solidFill>
              </a:rPr>
              <a:t>trouble looking at the “big picture”</a:t>
            </a:r>
            <a:r>
              <a:rPr lang="en-US" sz="3200" dirty="0"/>
              <a:t> and want to focus on too many details (see opening case for a real example)</a:t>
            </a:r>
          </a:p>
          <a:p>
            <a:r>
              <a:rPr lang="en-US" sz="3200" dirty="0"/>
              <a:t>Project integration management </a:t>
            </a:r>
            <a:r>
              <a:rPr lang="en-US" sz="3200" dirty="0">
                <a:solidFill>
                  <a:srgbClr val="C00000"/>
                </a:solidFill>
              </a:rPr>
              <a:t>is not the same thing as software integration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2788</Words>
  <Application>Microsoft Office PowerPoint</Application>
  <PresentationFormat>On-screen Show (4:3)</PresentationFormat>
  <Paragraphs>303</Paragraphs>
  <Slides>57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Constantia</vt:lpstr>
      <vt:lpstr>Times New Roman</vt:lpstr>
      <vt:lpstr>1_Office Theme</vt:lpstr>
      <vt:lpstr>Project Management</vt:lpstr>
      <vt:lpstr>Romi Satria Wahono</vt:lpstr>
      <vt:lpstr>Project Management Course Outline</vt:lpstr>
      <vt:lpstr>4. Project Integration Management</vt:lpstr>
      <vt:lpstr>Learning Objectives</vt:lpstr>
      <vt:lpstr>Learning Objectives</vt:lpstr>
      <vt:lpstr>Project Management Framework</vt:lpstr>
      <vt:lpstr>PowerPoint Presentation</vt:lpstr>
      <vt:lpstr>The Key to Project Success: Good Project Integration Management</vt:lpstr>
      <vt:lpstr>Project Integration Management Processes</vt:lpstr>
      <vt:lpstr>Project Management Process Groups and Knowledge Area Mapping</vt:lpstr>
      <vt:lpstr>Project Integration Management Summary</vt:lpstr>
      <vt:lpstr>What Went Wrong?</vt:lpstr>
      <vt:lpstr>Strategic Planning and Project Selection</vt:lpstr>
      <vt:lpstr>Mind Map of a SWOT Analysis to Help Identify Potential Projects</vt:lpstr>
      <vt:lpstr>Information Technology Planning Process</vt:lpstr>
      <vt:lpstr>Best Practice</vt:lpstr>
      <vt:lpstr>Methods for Selecting Projects</vt:lpstr>
      <vt:lpstr>1. Focusing on Broad Organizational Needs</vt:lpstr>
      <vt:lpstr>2. Categorizing IT Projects</vt:lpstr>
      <vt:lpstr>3. Financial Analysis of Projects</vt:lpstr>
      <vt:lpstr>4. Net Present Value Analysis</vt:lpstr>
      <vt:lpstr>Net Present Value Example</vt:lpstr>
      <vt:lpstr>JWD Consulting NPV Example</vt:lpstr>
      <vt:lpstr>NPV Calculations</vt:lpstr>
      <vt:lpstr>Return on Investment</vt:lpstr>
      <vt:lpstr>Payback Analysis</vt:lpstr>
      <vt:lpstr>Charting the Payback Period</vt:lpstr>
      <vt:lpstr>4. Weighted Scoring Model</vt:lpstr>
      <vt:lpstr>Sample Weighted Scoring Model for Project Selection</vt:lpstr>
      <vt:lpstr>5. Implementing a Balanced Scorecard</vt:lpstr>
      <vt:lpstr>Balanced Scorecard Example</vt:lpstr>
      <vt:lpstr>Project Charters</vt:lpstr>
      <vt:lpstr>Project Charter for the DNA-Sequencing Instrument Completion Project</vt:lpstr>
      <vt:lpstr>PowerPoint Presentation</vt:lpstr>
      <vt:lpstr>Project Management Plans</vt:lpstr>
      <vt:lpstr>Common Elements of a Project Management Plan</vt:lpstr>
      <vt:lpstr>Sample Contents for a Software Project Management Plan (SPMP)</vt:lpstr>
      <vt:lpstr>What the Winners Do</vt:lpstr>
      <vt:lpstr>Project Execution</vt:lpstr>
      <vt:lpstr>Coordinating Planning and Execution</vt:lpstr>
      <vt:lpstr>Providing Leadership and a Supportive Culture</vt:lpstr>
      <vt:lpstr>Important Skills for Project Execution</vt:lpstr>
      <vt:lpstr>Project Execution Tools and Techniques</vt:lpstr>
      <vt:lpstr>Monitoring and Controlling Project Work</vt:lpstr>
      <vt:lpstr>Media Snapshot</vt:lpstr>
      <vt:lpstr>Integrated Change Control</vt:lpstr>
      <vt:lpstr>Change Control on Information Technology Projects</vt:lpstr>
      <vt:lpstr>Change Control System</vt:lpstr>
      <vt:lpstr>Change Control Board (CCB)</vt:lpstr>
      <vt:lpstr>Making Timely Changes</vt:lpstr>
      <vt:lpstr>Configuration Management</vt:lpstr>
      <vt:lpstr>Suggestions for Performing Integrated Change Control</vt:lpstr>
      <vt:lpstr>Closing Projects and Phases</vt:lpstr>
      <vt:lpstr>Using Software to Assist in Project Integration Management</vt:lpstr>
      <vt:lpstr>Summary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229</cp:revision>
  <dcterms:created xsi:type="dcterms:W3CDTF">2013-03-15T17:55:11Z</dcterms:created>
  <dcterms:modified xsi:type="dcterms:W3CDTF">2013-07-25T03:09:35Z</dcterms:modified>
</cp:coreProperties>
</file>