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61"/>
  </p:notesMasterIdLst>
  <p:sldIdLst>
    <p:sldId id="313" r:id="rId2"/>
    <p:sldId id="257" r:id="rId3"/>
    <p:sldId id="261" r:id="rId4"/>
    <p:sldId id="314" r:id="rId5"/>
    <p:sldId id="315" r:id="rId6"/>
    <p:sldId id="351" r:id="rId7"/>
    <p:sldId id="352" r:id="rId8"/>
    <p:sldId id="353" r:id="rId9"/>
    <p:sldId id="354" r:id="rId10"/>
    <p:sldId id="380" r:id="rId11"/>
    <p:sldId id="355" r:id="rId12"/>
    <p:sldId id="356" r:id="rId13"/>
    <p:sldId id="357" r:id="rId14"/>
    <p:sldId id="372" r:id="rId15"/>
    <p:sldId id="373" r:id="rId16"/>
    <p:sldId id="374" r:id="rId17"/>
    <p:sldId id="381" r:id="rId18"/>
    <p:sldId id="375" r:id="rId19"/>
    <p:sldId id="358" r:id="rId20"/>
    <p:sldId id="384" r:id="rId21"/>
    <p:sldId id="383" r:id="rId22"/>
    <p:sldId id="385" r:id="rId23"/>
    <p:sldId id="386" r:id="rId24"/>
    <p:sldId id="397" r:id="rId25"/>
    <p:sldId id="398" r:id="rId26"/>
    <p:sldId id="387" r:id="rId27"/>
    <p:sldId id="401" r:id="rId28"/>
    <p:sldId id="359" r:id="rId29"/>
    <p:sldId id="360" r:id="rId30"/>
    <p:sldId id="361" r:id="rId31"/>
    <p:sldId id="362" r:id="rId32"/>
    <p:sldId id="396" r:id="rId33"/>
    <p:sldId id="363" r:id="rId34"/>
    <p:sldId id="402" r:id="rId35"/>
    <p:sldId id="364" r:id="rId36"/>
    <p:sldId id="388" r:id="rId37"/>
    <p:sldId id="391" r:id="rId38"/>
    <p:sldId id="389" r:id="rId39"/>
    <p:sldId id="365" r:id="rId40"/>
    <p:sldId id="366" r:id="rId41"/>
    <p:sldId id="403" r:id="rId42"/>
    <p:sldId id="404" r:id="rId43"/>
    <p:sldId id="367" r:id="rId44"/>
    <p:sldId id="392" r:id="rId45"/>
    <p:sldId id="368" r:id="rId46"/>
    <p:sldId id="369" r:id="rId47"/>
    <p:sldId id="410" r:id="rId48"/>
    <p:sldId id="370" r:id="rId49"/>
    <p:sldId id="394" r:id="rId50"/>
    <p:sldId id="395" r:id="rId51"/>
    <p:sldId id="408" r:id="rId52"/>
    <p:sldId id="409" r:id="rId53"/>
    <p:sldId id="371" r:id="rId54"/>
    <p:sldId id="393" r:id="rId55"/>
    <p:sldId id="406" r:id="rId56"/>
    <p:sldId id="378" r:id="rId57"/>
    <p:sldId id="382" r:id="rId58"/>
    <p:sldId id="350" r:id="rId59"/>
    <p:sldId id="379"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150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6082C-2B4F-4620-96D8-B8FEF5B50C76}" type="datetimeFigureOut">
              <a:rPr lang="en-US" smtClean="0"/>
              <a:t>7/10/2013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4DE5D-4095-4917-B3BC-EA2D7883FF60}" type="slidenum">
              <a:rPr lang="en-US" smtClean="0"/>
              <a:t>‹#›</a:t>
            </a:fld>
            <a:endParaRPr lang="en-US"/>
          </a:p>
        </p:txBody>
      </p:sp>
    </p:spTree>
    <p:extLst>
      <p:ext uri="{BB962C8B-B14F-4D97-AF65-F5344CB8AC3E}">
        <p14:creationId xmlns:p14="http://schemas.microsoft.com/office/powerpoint/2010/main" val="382789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4DE5D-4095-4917-B3BC-EA2D7883FF60}" type="slidenum">
              <a:rPr lang="en-US" smtClean="0"/>
              <a:t>2</a:t>
            </a:fld>
            <a:endParaRPr lang="en-US"/>
          </a:p>
        </p:txBody>
      </p:sp>
    </p:spTree>
    <p:extLst>
      <p:ext uri="{BB962C8B-B14F-4D97-AF65-F5344CB8AC3E}">
        <p14:creationId xmlns:p14="http://schemas.microsoft.com/office/powerpoint/2010/main" val="4106604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ctr">
            <a:normAutofit/>
          </a:bodyPr>
          <a:lstStyle>
            <a:lvl1pPr algn="ctr">
              <a:defRPr sz="66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4093528"/>
            <a:ext cx="6858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3543300" y="6463856"/>
            <a:ext cx="2057400" cy="365125"/>
          </a:xfrm>
        </p:spPr>
        <p:txBody>
          <a:bodyPr/>
          <a:lstStyle>
            <a:lvl1pPr algn="ctr">
              <a:defRPr/>
            </a:lvl1pPr>
          </a:lstStyle>
          <a:p>
            <a:fld id="{C546E0E4-908A-4724-B308-E4F6AE4FA0DD}" type="slidenum">
              <a:rPr lang="en-US" smtClean="0"/>
              <a:pPr/>
              <a:t>‹#›</a:t>
            </a:fld>
            <a:endParaRPr lang="en-US"/>
          </a:p>
        </p:txBody>
      </p:sp>
      <p:grpSp>
        <p:nvGrpSpPr>
          <p:cNvPr id="15" name="squares"/>
          <p:cNvGrpSpPr/>
          <p:nvPr userDrawn="1"/>
        </p:nvGrpSpPr>
        <p:grpSpPr>
          <a:xfrm>
            <a:off x="1" y="2053939"/>
            <a:ext cx="628650" cy="524183"/>
            <a:chOff x="0" y="452558"/>
            <a:chExt cx="914400" cy="524182"/>
          </a:xfrm>
        </p:grpSpPr>
        <p:sp>
          <p:nvSpPr>
            <p:cNvPr id="16" name="Rounded Rectangle 15"/>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7" name="Rounded Rectangle 16"/>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8" name="Round Same Side Corner Rectangle 17"/>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grpSp>
      <p:grpSp>
        <p:nvGrpSpPr>
          <p:cNvPr id="19" name="squares"/>
          <p:cNvGrpSpPr/>
          <p:nvPr userDrawn="1"/>
        </p:nvGrpSpPr>
        <p:grpSpPr>
          <a:xfrm rot="10800000">
            <a:off x="8517030" y="2053939"/>
            <a:ext cx="628650" cy="524183"/>
            <a:chOff x="0" y="452558"/>
            <a:chExt cx="914400" cy="524182"/>
          </a:xfrm>
        </p:grpSpPr>
        <p:sp>
          <p:nvSpPr>
            <p:cNvPr id="20" name="Rounded Rectangle 19"/>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21" name="Rounded Rectangle 20"/>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22" name="Round Same Side Corner Rectangle 21"/>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grpSp>
    </p:spTree>
    <p:extLst>
      <p:ext uri="{BB962C8B-B14F-4D97-AF65-F5344CB8AC3E}">
        <p14:creationId xmlns:p14="http://schemas.microsoft.com/office/powerpoint/2010/main" val="35011022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C546E0E4-908A-4724-B308-E4F6AE4FA0DD}" type="slidenum">
              <a:rPr lang="en-US" smtClean="0"/>
              <a:t>‹#›</a:t>
            </a:fld>
            <a:endParaRPr lang="en-US"/>
          </a:p>
        </p:txBody>
      </p:sp>
    </p:spTree>
    <p:extLst>
      <p:ext uri="{BB962C8B-B14F-4D97-AF65-F5344CB8AC3E}">
        <p14:creationId xmlns:p14="http://schemas.microsoft.com/office/powerpoint/2010/main" val="6027688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C546E0E4-908A-4724-B308-E4F6AE4FA0DD}" type="slidenum">
              <a:rPr lang="en-US" smtClean="0"/>
              <a:t>‹#›</a:t>
            </a:fld>
            <a:endParaRPr lang="en-US"/>
          </a:p>
        </p:txBody>
      </p:sp>
    </p:spTree>
    <p:extLst>
      <p:ext uri="{BB962C8B-B14F-4D97-AF65-F5344CB8AC3E}">
        <p14:creationId xmlns:p14="http://schemas.microsoft.com/office/powerpoint/2010/main" val="35890221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C546E0E4-908A-4724-B308-E4F6AE4FA0DD}" type="slidenum">
              <a:rPr lang="en-US" smtClean="0"/>
              <a:pPr/>
              <a:t>‹#›</a:t>
            </a:fld>
            <a:endParaRPr lang="en-US"/>
          </a:p>
        </p:txBody>
      </p:sp>
      <p:grpSp>
        <p:nvGrpSpPr>
          <p:cNvPr id="11" name="squares"/>
          <p:cNvGrpSpPr/>
          <p:nvPr userDrawn="1"/>
        </p:nvGrpSpPr>
        <p:grpSpPr>
          <a:xfrm>
            <a:off x="1" y="485461"/>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grpSp>
    </p:spTree>
    <p:extLst>
      <p:ext uri="{BB962C8B-B14F-4D97-AF65-F5344CB8AC3E}">
        <p14:creationId xmlns:p14="http://schemas.microsoft.com/office/powerpoint/2010/main" val="9106837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886700" cy="2095501"/>
          </a:xfrm>
        </p:spPr>
        <p:txBody>
          <a:bodyPr anchor="ctr"/>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C546E0E4-908A-4724-B308-E4F6AE4FA0DD}" type="slidenum">
              <a:rPr lang="en-US" smtClean="0"/>
              <a:t>‹#›</a:t>
            </a:fld>
            <a:endParaRPr lang="en-US"/>
          </a:p>
        </p:txBody>
      </p:sp>
      <p:grpSp>
        <p:nvGrpSpPr>
          <p:cNvPr id="11" name="squares"/>
          <p:cNvGrpSpPr/>
          <p:nvPr userDrawn="1"/>
        </p:nvGrpSpPr>
        <p:grpSpPr>
          <a:xfrm>
            <a:off x="1" y="3240256"/>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grpSp>
    </p:spTree>
    <p:extLst>
      <p:ext uri="{BB962C8B-B14F-4D97-AF65-F5344CB8AC3E}">
        <p14:creationId xmlns:p14="http://schemas.microsoft.com/office/powerpoint/2010/main" val="28586693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543050"/>
            <a:ext cx="3886200" cy="4633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43050"/>
            <a:ext cx="3886200" cy="4633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C546E0E4-908A-4724-B308-E4F6AE4FA0DD}" type="slidenum">
              <a:rPr lang="en-US" smtClean="0"/>
              <a:t>‹#›</a:t>
            </a:fld>
            <a:endParaRPr lang="en-US"/>
          </a:p>
        </p:txBody>
      </p:sp>
      <p:grpSp>
        <p:nvGrpSpPr>
          <p:cNvPr id="16" name="squares"/>
          <p:cNvGrpSpPr/>
          <p:nvPr userDrawn="1"/>
        </p:nvGrpSpPr>
        <p:grpSpPr>
          <a:xfrm>
            <a:off x="1" y="485461"/>
            <a:ext cx="628650" cy="524183"/>
            <a:chOff x="0" y="452558"/>
            <a:chExt cx="914400" cy="524182"/>
          </a:xfrm>
        </p:grpSpPr>
        <p:sp>
          <p:nvSpPr>
            <p:cNvPr id="17" name="Rounded Rectangle 16"/>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8" name="Rounded Rectangle 17"/>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9" name="Round Same Side Corner Rectangle 18"/>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grpSp>
    </p:spTree>
    <p:extLst>
      <p:ext uri="{BB962C8B-B14F-4D97-AF65-F5344CB8AC3E}">
        <p14:creationId xmlns:p14="http://schemas.microsoft.com/office/powerpoint/2010/main" val="42893792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70817"/>
            <a:ext cx="7886700" cy="1212214"/>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C546E0E4-908A-4724-B308-E4F6AE4FA0DD}" type="slidenum">
              <a:rPr lang="en-US" smtClean="0"/>
              <a:t>‹#›</a:t>
            </a:fld>
            <a:endParaRPr lang="en-US"/>
          </a:p>
        </p:txBody>
      </p:sp>
      <p:grpSp>
        <p:nvGrpSpPr>
          <p:cNvPr id="14" name="squares"/>
          <p:cNvGrpSpPr/>
          <p:nvPr userDrawn="1"/>
        </p:nvGrpSpPr>
        <p:grpSpPr>
          <a:xfrm>
            <a:off x="1" y="485461"/>
            <a:ext cx="628650" cy="524183"/>
            <a:chOff x="0" y="452558"/>
            <a:chExt cx="914400" cy="524182"/>
          </a:xfrm>
        </p:grpSpPr>
        <p:sp>
          <p:nvSpPr>
            <p:cNvPr id="15" name="Rounded Rectangle 14"/>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6" name="Rounded Rectangle 15"/>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7" name="Round Same Side Corner Rectangle 16"/>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grpSp>
    </p:spTree>
    <p:extLst>
      <p:ext uri="{BB962C8B-B14F-4D97-AF65-F5344CB8AC3E}">
        <p14:creationId xmlns:p14="http://schemas.microsoft.com/office/powerpoint/2010/main" val="18293941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C546E0E4-908A-4724-B308-E4F6AE4FA0DD}" type="slidenum">
              <a:rPr lang="en-US" smtClean="0"/>
              <a:t>‹#›</a:t>
            </a:fld>
            <a:endParaRPr lang="en-US"/>
          </a:p>
        </p:txBody>
      </p:sp>
      <p:grpSp>
        <p:nvGrpSpPr>
          <p:cNvPr id="10" name="squares"/>
          <p:cNvGrpSpPr/>
          <p:nvPr userDrawn="1"/>
        </p:nvGrpSpPr>
        <p:grpSpPr>
          <a:xfrm>
            <a:off x="1" y="485461"/>
            <a:ext cx="628650" cy="524183"/>
            <a:chOff x="0" y="452558"/>
            <a:chExt cx="914400" cy="524182"/>
          </a:xfrm>
        </p:grpSpPr>
        <p:sp>
          <p:nvSpPr>
            <p:cNvPr id="11" name="Rounded Rectangle 10"/>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2" name="Rounded Rectangle 11"/>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sp>
          <p:nvSpPr>
            <p:cNvPr id="13" name="Round Same Side Corner Rectangle 12"/>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white"/>
                </a:solidFill>
                <a:effectLst/>
                <a:uLnTx/>
                <a:uFillTx/>
                <a:latin typeface="Constantia"/>
              </a:endParaRPr>
            </a:p>
          </p:txBody>
        </p:sp>
      </p:grpSp>
    </p:spTree>
    <p:extLst>
      <p:ext uri="{BB962C8B-B14F-4D97-AF65-F5344CB8AC3E}">
        <p14:creationId xmlns:p14="http://schemas.microsoft.com/office/powerpoint/2010/main" val="28029242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46E0E4-908A-4724-B308-E4F6AE4FA0DD}" type="slidenum">
              <a:rPr lang="en-US" smtClean="0"/>
              <a:t>‹#›</a:t>
            </a:fld>
            <a:endParaRPr lang="en-US"/>
          </a:p>
        </p:txBody>
      </p:sp>
    </p:spTree>
    <p:extLst>
      <p:ext uri="{BB962C8B-B14F-4D97-AF65-F5344CB8AC3E}">
        <p14:creationId xmlns:p14="http://schemas.microsoft.com/office/powerpoint/2010/main" val="33032404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C546E0E4-908A-4724-B308-E4F6AE4FA0DD}" type="slidenum">
              <a:rPr lang="en-US" smtClean="0"/>
              <a:t>‹#›</a:t>
            </a:fld>
            <a:endParaRPr lang="en-US"/>
          </a:p>
        </p:txBody>
      </p:sp>
    </p:spTree>
    <p:extLst>
      <p:ext uri="{BB962C8B-B14F-4D97-AF65-F5344CB8AC3E}">
        <p14:creationId xmlns:p14="http://schemas.microsoft.com/office/powerpoint/2010/main" val="33943155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C546E0E4-908A-4724-B308-E4F6AE4FA0DD}" type="slidenum">
              <a:rPr lang="en-US" smtClean="0"/>
              <a:t>‹#›</a:t>
            </a:fld>
            <a:endParaRPr lang="en-US"/>
          </a:p>
        </p:txBody>
      </p:sp>
    </p:spTree>
    <p:extLst>
      <p:ext uri="{BB962C8B-B14F-4D97-AF65-F5344CB8AC3E}">
        <p14:creationId xmlns:p14="http://schemas.microsoft.com/office/powerpoint/2010/main" val="1102535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52400"/>
            <a:ext cx="7886700" cy="120014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529104"/>
            <a:ext cx="7886700" cy="46430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3547989" y="6476549"/>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546E0E4-908A-4724-B308-E4F6AE4FA0DD}" type="slidenum">
              <a:rPr lang="en-US" smtClean="0"/>
              <a:pPr/>
              <a:t>‹#›</a:t>
            </a:fld>
            <a:endParaRPr lang="en-US" dirty="0"/>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237284" y="6593288"/>
            <a:ext cx="850100" cy="201719"/>
          </a:xfrm>
          <a:prstGeom prst="rect">
            <a:avLst/>
          </a:prstGeom>
        </p:spPr>
      </p:pic>
      <p:pic>
        <p:nvPicPr>
          <p:cNvPr id="18" name="Picture 1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9972" y="6593288"/>
            <a:ext cx="1019247" cy="202281"/>
          </a:xfrm>
          <a:prstGeom prst="rect">
            <a:avLst/>
          </a:prstGeom>
        </p:spPr>
      </p:pic>
    </p:spTree>
    <p:extLst>
      <p:ext uri="{BB962C8B-B14F-4D97-AF65-F5344CB8AC3E}">
        <p14:creationId xmlns:p14="http://schemas.microsoft.com/office/powerpoint/2010/main" val="838915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solidFill>
                  <a:schemeClr val="bg1">
                    <a:lumMod val="65000"/>
                  </a:schemeClr>
                </a:solidFill>
              </a:rPr>
              <a:t>Project Management</a:t>
            </a:r>
          </a:p>
        </p:txBody>
      </p:sp>
      <p:sp>
        <p:nvSpPr>
          <p:cNvPr id="3" name="Subtitle 2"/>
          <p:cNvSpPr>
            <a:spLocks noGrp="1"/>
          </p:cNvSpPr>
          <p:nvPr>
            <p:ph type="subTitle" idx="1"/>
          </p:nvPr>
        </p:nvSpPr>
        <p:spPr>
          <a:xfrm>
            <a:off x="1143000" y="4732020"/>
            <a:ext cx="6858000" cy="1017270"/>
          </a:xfrm>
        </p:spPr>
        <p:txBody>
          <a:bodyPr/>
          <a:lstStyle/>
          <a:p>
            <a:r>
              <a:rPr lang="en-US" sz="2475" dirty="0">
                <a:solidFill>
                  <a:schemeClr val="tx1">
                    <a:lumMod val="65000"/>
                    <a:lumOff val="35000"/>
                  </a:schemeClr>
                </a:solidFill>
              </a:rPr>
              <a:t>Romi Satria Wahono</a:t>
            </a:r>
            <a:r>
              <a:rPr lang="en-US" sz="2400" dirty="0"/>
              <a:t/>
            </a:r>
            <a:br>
              <a:rPr lang="en-US" sz="2400" dirty="0"/>
            </a:br>
            <a:r>
              <a:rPr lang="en-US" sz="1725" dirty="0">
                <a:solidFill>
                  <a:schemeClr val="bg1">
                    <a:lumMod val="50000"/>
                  </a:schemeClr>
                </a:solidFill>
              </a:rPr>
              <a:t>romi@romisatriawahono.net</a:t>
            </a:r>
            <a:br>
              <a:rPr lang="en-US" sz="1725" dirty="0">
                <a:solidFill>
                  <a:schemeClr val="bg1">
                    <a:lumMod val="50000"/>
                  </a:schemeClr>
                </a:solidFill>
              </a:rPr>
            </a:br>
            <a:r>
              <a:rPr lang="en-US" sz="1725" dirty="0">
                <a:solidFill>
                  <a:schemeClr val="bg1">
                    <a:lumMod val="50000"/>
                  </a:schemeClr>
                </a:solidFill>
              </a:rPr>
              <a:t>http://romisatriawahono.net</a:t>
            </a:r>
            <a:endParaRPr lang="en-US" sz="1725" dirty="0"/>
          </a:p>
        </p:txBody>
      </p:sp>
      <p:sp>
        <p:nvSpPr>
          <p:cNvPr id="4" name="Rectangle 3"/>
          <p:cNvSpPr/>
          <p:nvPr/>
        </p:nvSpPr>
        <p:spPr>
          <a:xfrm>
            <a:off x="1143000" y="2831096"/>
            <a:ext cx="6858000" cy="1323439"/>
          </a:xfrm>
          <a:prstGeom prst="rect">
            <a:avLst/>
          </a:prstGeom>
        </p:spPr>
        <p:txBody>
          <a:bodyPr wrap="square" anchor="ctr">
            <a:spAutoFit/>
          </a:bodyPr>
          <a:lstStyle/>
          <a:p>
            <a:pPr algn="ctr"/>
            <a:r>
              <a:rPr lang="en-US" sz="4000" smtClean="0">
                <a:effectLst>
                  <a:outerShdw blurRad="38100" dist="38100" dir="2700000" algn="tl">
                    <a:srgbClr val="FFFFFF"/>
                  </a:outerShdw>
                </a:effectLst>
                <a:latin typeface="+mj-lt"/>
              </a:rPr>
              <a:t>3. The </a:t>
            </a:r>
            <a:r>
              <a:rPr lang="en-US" sz="4000" dirty="0">
                <a:effectLst>
                  <a:outerShdw blurRad="38100" dist="38100" dir="2700000" algn="tl">
                    <a:srgbClr val="FFFFFF"/>
                  </a:outerShdw>
                </a:effectLst>
                <a:latin typeface="+mj-lt"/>
              </a:rPr>
              <a:t>Project Management Process Groups: A Case Study</a:t>
            </a:r>
            <a:endParaRPr lang="en-US" sz="4000" dirty="0">
              <a:latin typeface="+mj-lt"/>
            </a:endParaRPr>
          </a:p>
        </p:txBody>
      </p:sp>
    </p:spTree>
    <p:extLst>
      <p:ext uri="{BB962C8B-B14F-4D97-AF65-F5344CB8AC3E}">
        <p14:creationId xmlns:p14="http://schemas.microsoft.com/office/powerpoint/2010/main" val="3416581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err="1" smtClean="0"/>
              <a:t>Jelaskan</a:t>
            </a:r>
            <a:r>
              <a:rPr lang="en-US" dirty="0" smtClean="0"/>
              <a:t> </a:t>
            </a:r>
            <a:r>
              <a:rPr lang="en-US" dirty="0" err="1" smtClean="0"/>
              <a:t>tentang</a:t>
            </a:r>
            <a:r>
              <a:rPr lang="en-US" dirty="0" smtClean="0"/>
              <a:t> project management process group </a:t>
            </a:r>
            <a:r>
              <a:rPr lang="en-US" dirty="0" err="1" smtClean="0"/>
              <a:t>dan</a:t>
            </a:r>
            <a:r>
              <a:rPr lang="en-US" dirty="0" smtClean="0"/>
              <a:t> </a:t>
            </a:r>
            <a:r>
              <a:rPr lang="en-US" dirty="0" err="1" smtClean="0"/>
              <a:t>tahapannya</a:t>
            </a:r>
            <a:r>
              <a:rPr lang="en-US" dirty="0" smtClean="0"/>
              <a:t>!</a:t>
            </a:r>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10</a:t>
            </a:fld>
            <a:endParaRPr lang="en-US"/>
          </a:p>
        </p:txBody>
      </p:sp>
    </p:spTree>
    <p:extLst>
      <p:ext uri="{BB962C8B-B14F-4D97-AF65-F5344CB8AC3E}">
        <p14:creationId xmlns:p14="http://schemas.microsoft.com/office/powerpoint/2010/main" val="3559495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Mapping the Process Groups to the Knowledge Areas</a:t>
            </a:r>
          </a:p>
        </p:txBody>
      </p:sp>
      <p:sp>
        <p:nvSpPr>
          <p:cNvPr id="3" name="Content Placeholder 2"/>
          <p:cNvSpPr>
            <a:spLocks noGrp="1"/>
          </p:cNvSpPr>
          <p:nvPr>
            <p:ph idx="1"/>
          </p:nvPr>
        </p:nvSpPr>
        <p:spPr/>
        <p:txBody>
          <a:bodyPr/>
          <a:lstStyle/>
          <a:p>
            <a:r>
              <a:rPr lang="en-US" dirty="0"/>
              <a:t>You can </a:t>
            </a:r>
            <a:r>
              <a:rPr lang="en-US" dirty="0">
                <a:solidFill>
                  <a:srgbClr val="C00000"/>
                </a:solidFill>
              </a:rPr>
              <a:t>map the main activities of each PM process group into the nine knowledge areas </a:t>
            </a:r>
            <a:r>
              <a:rPr lang="en-US" dirty="0"/>
              <a:t>using the PMBOK® Guide 2008</a:t>
            </a:r>
          </a:p>
          <a:p>
            <a:r>
              <a:rPr lang="en-US" dirty="0"/>
              <a:t>Note that there are activities from each knowledge area under the planning and monitoring and controlling process groups</a:t>
            </a:r>
          </a:p>
          <a:p>
            <a:r>
              <a:rPr lang="en-US" dirty="0"/>
              <a:t>Two new processes were added in 2008: </a:t>
            </a:r>
            <a:r>
              <a:rPr lang="en-US" dirty="0">
                <a:solidFill>
                  <a:srgbClr val="C00000"/>
                </a:solidFill>
              </a:rPr>
              <a:t>identify stakeholders and collect requirements</a:t>
            </a:r>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11</a:t>
            </a:fld>
            <a:endParaRPr lang="en-US"/>
          </a:p>
        </p:txBody>
      </p:sp>
    </p:spTree>
    <p:extLst>
      <p:ext uri="{BB962C8B-B14F-4D97-AF65-F5344CB8AC3E}">
        <p14:creationId xmlns:p14="http://schemas.microsoft.com/office/powerpoint/2010/main" val="25439075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Management Process Groups and Knowledge Area </a:t>
            </a:r>
            <a:r>
              <a:rPr lang="en-US" dirty="0" smtClean="0"/>
              <a:t>Mapping</a:t>
            </a:r>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12</a:t>
            </a:fld>
            <a:endParaRPr 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l="17500" t="16000" r="22501" b="16000"/>
          <a:stretch>
            <a:fillRect/>
          </a:stretch>
        </p:blipFill>
        <p:spPr bwMode="auto">
          <a:xfrm>
            <a:off x="1054415" y="1352549"/>
            <a:ext cx="7035166" cy="498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p:nvSpPr>
        <p:spPr bwMode="auto">
          <a:xfrm>
            <a:off x="1881820" y="6303424"/>
            <a:ext cx="538035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algn="ctr" eaLnBrk="1" hangingPunct="1"/>
            <a:r>
              <a:rPr lang="en-US" sz="1650" i="1" dirty="0">
                <a:cs typeface="Arial" panose="020B0604020202020204" pitchFamily="34" charset="0"/>
              </a:rPr>
              <a:t>Source: PMBOK® Guide, Fourth Edition, 2008</a:t>
            </a:r>
          </a:p>
        </p:txBody>
      </p:sp>
    </p:spTree>
    <p:extLst>
      <p:ext uri="{BB962C8B-B14F-4D97-AF65-F5344CB8AC3E}">
        <p14:creationId xmlns:p14="http://schemas.microsoft.com/office/powerpoint/2010/main" val="1133318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46E0E4-908A-4724-B308-E4F6AE4FA0DD}" type="slidenum">
              <a:rPr lang="en-US" smtClean="0"/>
              <a:pPr/>
              <a:t>13</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31876" t="14000" r="28125" b="33353"/>
          <a:stretch>
            <a:fillRect/>
          </a:stretch>
        </p:blipFill>
        <p:spPr bwMode="auto">
          <a:xfrm>
            <a:off x="704224" y="105095"/>
            <a:ext cx="7744930" cy="637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9695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46E0E4-908A-4724-B308-E4F6AE4FA0DD}" type="slidenum">
              <a:rPr lang="en-US" smtClean="0"/>
              <a:pPr/>
              <a:t>14</a:t>
            </a:fld>
            <a:endParaRPr lang="en-US"/>
          </a:p>
        </p:txBody>
      </p:sp>
      <p:grpSp>
        <p:nvGrpSpPr>
          <p:cNvPr id="2" name="Group 1"/>
          <p:cNvGrpSpPr/>
          <p:nvPr/>
        </p:nvGrpSpPr>
        <p:grpSpPr>
          <a:xfrm>
            <a:off x="560070" y="397878"/>
            <a:ext cx="8183880" cy="5957202"/>
            <a:chOff x="628650" y="1129398"/>
            <a:chExt cx="5552017" cy="3851121"/>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31876" t="42000" r="28125" b="23000"/>
            <a:stretch>
              <a:fillRect/>
            </a:stretch>
          </p:blipFill>
          <p:spPr bwMode="auto">
            <a:xfrm>
              <a:off x="628650" y="1945770"/>
              <a:ext cx="5549849" cy="303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31876" t="14000" r="28125" b="76646"/>
            <a:stretch>
              <a:fillRect/>
            </a:stretch>
          </p:blipFill>
          <p:spPr bwMode="auto">
            <a:xfrm>
              <a:off x="628650" y="1129398"/>
              <a:ext cx="5552017" cy="81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01750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Developing an IT Project Management Methodology</a:t>
            </a:r>
          </a:p>
        </p:txBody>
      </p:sp>
      <p:sp>
        <p:nvSpPr>
          <p:cNvPr id="3" name="Content Placeholder 2"/>
          <p:cNvSpPr>
            <a:spLocks noGrp="1"/>
          </p:cNvSpPr>
          <p:nvPr>
            <p:ph idx="1"/>
          </p:nvPr>
        </p:nvSpPr>
        <p:spPr/>
        <p:txBody>
          <a:bodyPr>
            <a:normAutofit/>
          </a:bodyPr>
          <a:lstStyle/>
          <a:p>
            <a:r>
              <a:rPr lang="en-US" sz="3200" dirty="0" smtClean="0"/>
              <a:t>Many </a:t>
            </a:r>
            <a:r>
              <a:rPr lang="en-US" sz="3200" dirty="0"/>
              <a:t>organizations develop their </a:t>
            </a:r>
            <a:r>
              <a:rPr lang="en-US" sz="3200" dirty="0">
                <a:solidFill>
                  <a:srgbClr val="C00000"/>
                </a:solidFill>
              </a:rPr>
              <a:t>own project management methodologies</a:t>
            </a:r>
            <a:r>
              <a:rPr lang="en-US" sz="3200" dirty="0"/>
              <a:t>, especially for IT projects</a:t>
            </a:r>
          </a:p>
          <a:p>
            <a:r>
              <a:rPr lang="en-US" sz="3200" dirty="0"/>
              <a:t>A </a:t>
            </a:r>
            <a:r>
              <a:rPr lang="en-US" sz="3200" dirty="0">
                <a:solidFill>
                  <a:srgbClr val="C00000"/>
                </a:solidFill>
              </a:rPr>
              <a:t>methodology</a:t>
            </a:r>
            <a:r>
              <a:rPr lang="en-US" sz="3200" dirty="0"/>
              <a:t> describes </a:t>
            </a:r>
            <a:r>
              <a:rPr lang="en-US" sz="3200" dirty="0">
                <a:solidFill>
                  <a:srgbClr val="0070C0"/>
                </a:solidFill>
              </a:rPr>
              <a:t>how things should be done</a:t>
            </a:r>
            <a:r>
              <a:rPr lang="en-US" sz="3200" dirty="0"/>
              <a:t>; a standard describes what should be done</a:t>
            </a:r>
          </a:p>
          <a:p>
            <a:r>
              <a:rPr lang="en-US" sz="3200" dirty="0">
                <a:solidFill>
                  <a:srgbClr val="C00000"/>
                </a:solidFill>
              </a:rPr>
              <a:t>PRINCE2</a:t>
            </a:r>
            <a:r>
              <a:rPr lang="en-US" sz="3200" dirty="0"/>
              <a:t>, </a:t>
            </a:r>
            <a:r>
              <a:rPr lang="en-US" sz="3200" dirty="0">
                <a:solidFill>
                  <a:srgbClr val="C00000"/>
                </a:solidFill>
              </a:rPr>
              <a:t>Agile</a:t>
            </a:r>
            <a:r>
              <a:rPr lang="en-US" sz="3200" dirty="0"/>
              <a:t>, </a:t>
            </a:r>
            <a:r>
              <a:rPr lang="en-US" sz="3200" dirty="0">
                <a:solidFill>
                  <a:srgbClr val="C00000"/>
                </a:solidFill>
              </a:rPr>
              <a:t>RUP</a:t>
            </a:r>
            <a:r>
              <a:rPr lang="en-US" sz="3200" dirty="0"/>
              <a:t>, and </a:t>
            </a:r>
            <a:r>
              <a:rPr lang="en-US" sz="3200" dirty="0">
                <a:solidFill>
                  <a:srgbClr val="C00000"/>
                </a:solidFill>
              </a:rPr>
              <a:t>Six Sigma </a:t>
            </a:r>
            <a:r>
              <a:rPr lang="en-US" sz="3200" dirty="0"/>
              <a:t>provide different </a:t>
            </a:r>
            <a:r>
              <a:rPr lang="en-US" sz="3200" dirty="0">
                <a:solidFill>
                  <a:srgbClr val="0070C0"/>
                </a:solidFill>
              </a:rPr>
              <a:t>project management methodologies</a:t>
            </a:r>
          </a:p>
          <a:p>
            <a:endParaRPr lang="en-US" sz="3200"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15</a:t>
            </a:fld>
            <a:endParaRPr lang="en-US"/>
          </a:p>
        </p:txBody>
      </p:sp>
    </p:spTree>
    <p:extLst>
      <p:ext uri="{BB962C8B-B14F-4D97-AF65-F5344CB8AC3E}">
        <p14:creationId xmlns:p14="http://schemas.microsoft.com/office/powerpoint/2010/main" val="1558154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Went Right?</a:t>
            </a:r>
          </a:p>
        </p:txBody>
      </p:sp>
      <p:sp>
        <p:nvSpPr>
          <p:cNvPr id="3" name="Content Placeholder 2"/>
          <p:cNvSpPr>
            <a:spLocks noGrp="1"/>
          </p:cNvSpPr>
          <p:nvPr>
            <p:ph idx="1"/>
          </p:nvPr>
        </p:nvSpPr>
        <p:spPr/>
        <p:txBody>
          <a:bodyPr/>
          <a:lstStyle/>
          <a:p>
            <a:r>
              <a:rPr lang="en-US" dirty="0" err="1">
                <a:solidFill>
                  <a:srgbClr val="C00000"/>
                </a:solidFill>
              </a:rPr>
              <a:t>AgênciaClick</a:t>
            </a:r>
            <a:r>
              <a:rPr lang="en-US" dirty="0"/>
              <a:t>, an interactive advertising and online communications company based in São Paulo, Brazil, made </a:t>
            </a:r>
            <a:r>
              <a:rPr lang="en-US" dirty="0">
                <a:solidFill>
                  <a:srgbClr val="0070C0"/>
                </a:solidFill>
              </a:rPr>
              <a:t>PMI’s list of outstanding organizations in project management in 2007</a:t>
            </a:r>
          </a:p>
          <a:p>
            <a:r>
              <a:rPr lang="en-US" dirty="0"/>
              <a:t>Since 2002, the company saw </a:t>
            </a:r>
            <a:r>
              <a:rPr lang="en-US" dirty="0">
                <a:solidFill>
                  <a:srgbClr val="C00000"/>
                </a:solidFill>
              </a:rPr>
              <a:t>revenues jump 132 percent</a:t>
            </a:r>
            <a:r>
              <a:rPr lang="en-US" dirty="0"/>
              <a:t>, primarily </a:t>
            </a:r>
            <a:r>
              <a:rPr lang="en-US" dirty="0">
                <a:solidFill>
                  <a:srgbClr val="0070C0"/>
                </a:solidFill>
              </a:rPr>
              <a:t>due to their five-year emphasis on practicing good project management</a:t>
            </a:r>
            <a:r>
              <a:rPr lang="en-US" dirty="0"/>
              <a:t> across the entire company</a:t>
            </a:r>
          </a:p>
          <a:p>
            <a:endParaRPr lang="en-US" dirty="0"/>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16</a:t>
            </a:fld>
            <a:endParaRPr lang="en-US"/>
          </a:p>
        </p:txBody>
      </p:sp>
    </p:spTree>
    <p:extLst>
      <p:ext uri="{BB962C8B-B14F-4D97-AF65-F5344CB8AC3E}">
        <p14:creationId xmlns:p14="http://schemas.microsoft.com/office/powerpoint/2010/main" val="3659251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err="1" smtClean="0"/>
              <a:t>Lakukan</a:t>
            </a:r>
            <a:r>
              <a:rPr lang="en-US" dirty="0" smtClean="0"/>
              <a:t> mapping </a:t>
            </a:r>
            <a:r>
              <a:rPr lang="en-US" dirty="0" err="1" smtClean="0"/>
              <a:t>antara</a:t>
            </a:r>
            <a:r>
              <a:rPr lang="en-US" dirty="0" smtClean="0"/>
              <a:t> project management process group </a:t>
            </a:r>
            <a:r>
              <a:rPr lang="en-US" dirty="0" err="1" smtClean="0"/>
              <a:t>dan</a:t>
            </a:r>
            <a:r>
              <a:rPr lang="en-US" dirty="0" smtClean="0"/>
              <a:t> knowledge areas!</a:t>
            </a:r>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17</a:t>
            </a:fld>
            <a:endParaRPr lang="en-US"/>
          </a:p>
        </p:txBody>
      </p:sp>
    </p:spTree>
    <p:extLst>
      <p:ext uri="{BB962C8B-B14F-4D97-AF65-F5344CB8AC3E}">
        <p14:creationId xmlns:p14="http://schemas.microsoft.com/office/powerpoint/2010/main" val="2537473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Study: JWD Consulting’s Project Management Intranet Site</a:t>
            </a:r>
          </a:p>
        </p:txBody>
      </p:sp>
      <p:sp>
        <p:nvSpPr>
          <p:cNvPr id="3" name="Content Placeholder 2"/>
          <p:cNvSpPr>
            <a:spLocks noGrp="1"/>
          </p:cNvSpPr>
          <p:nvPr>
            <p:ph idx="1"/>
          </p:nvPr>
        </p:nvSpPr>
        <p:spPr/>
        <p:txBody>
          <a:bodyPr>
            <a:normAutofit/>
          </a:bodyPr>
          <a:lstStyle/>
          <a:p>
            <a:r>
              <a:rPr lang="en-US" sz="3200" dirty="0"/>
              <a:t>This case study provides an example of </a:t>
            </a:r>
            <a:r>
              <a:rPr lang="en-US" sz="3200" dirty="0">
                <a:solidFill>
                  <a:srgbClr val="C00000"/>
                </a:solidFill>
              </a:rPr>
              <a:t>what’s involved in initiating, planning, executing, controlling, and closing </a:t>
            </a:r>
            <a:r>
              <a:rPr lang="en-US" sz="3200" dirty="0"/>
              <a:t>an IT project</a:t>
            </a:r>
          </a:p>
          <a:p>
            <a:r>
              <a:rPr lang="en-US" sz="3200" dirty="0" smtClean="0"/>
              <a:t>Note</a:t>
            </a:r>
            <a:r>
              <a:rPr lang="en-US" sz="3200" dirty="0"/>
              <a:t>: This case study provides a </a:t>
            </a:r>
            <a:r>
              <a:rPr lang="en-US" sz="3200" dirty="0">
                <a:solidFill>
                  <a:srgbClr val="C00000"/>
                </a:solidFill>
              </a:rPr>
              <a:t>big picture view of managing a project</a:t>
            </a:r>
            <a:r>
              <a:rPr lang="en-US" sz="3200" dirty="0"/>
              <a:t>; </a:t>
            </a:r>
            <a:r>
              <a:rPr lang="en-US" sz="3200" dirty="0">
                <a:solidFill>
                  <a:srgbClr val="0070C0"/>
                </a:solidFill>
              </a:rPr>
              <a:t>later chapters provide detailed information on each knowledge area</a:t>
            </a:r>
          </a:p>
          <a:p>
            <a:endParaRPr lang="en-US" sz="3200"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18</a:t>
            </a:fld>
            <a:endParaRPr lang="en-US"/>
          </a:p>
        </p:txBody>
      </p:sp>
    </p:spTree>
    <p:extLst>
      <p:ext uri="{BB962C8B-B14F-4D97-AF65-F5344CB8AC3E}">
        <p14:creationId xmlns:p14="http://schemas.microsoft.com/office/powerpoint/2010/main" val="13688139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Pre-initiation</a:t>
            </a:r>
          </a:p>
        </p:txBody>
      </p:sp>
      <p:sp>
        <p:nvSpPr>
          <p:cNvPr id="3" name="Content Placeholder 2"/>
          <p:cNvSpPr>
            <a:spLocks noGrp="1"/>
          </p:cNvSpPr>
          <p:nvPr>
            <p:ph idx="1"/>
          </p:nvPr>
        </p:nvSpPr>
        <p:spPr>
          <a:xfrm>
            <a:off x="628650" y="1460524"/>
            <a:ext cx="7886700" cy="5066006"/>
          </a:xfrm>
        </p:spPr>
        <p:txBody>
          <a:bodyPr>
            <a:normAutofit lnSpcReduction="10000"/>
          </a:bodyPr>
          <a:lstStyle/>
          <a:p>
            <a:r>
              <a:rPr lang="en-US" dirty="0"/>
              <a:t>It is good practice to </a:t>
            </a:r>
            <a:r>
              <a:rPr lang="en-US" dirty="0">
                <a:solidFill>
                  <a:srgbClr val="C00000"/>
                </a:solidFill>
              </a:rPr>
              <a:t>lay the groundwork for a project before it officially starts</a:t>
            </a:r>
          </a:p>
          <a:p>
            <a:r>
              <a:rPr lang="en-US" dirty="0"/>
              <a:t>Senior managers often perform several </a:t>
            </a:r>
            <a:r>
              <a:rPr lang="en-US" dirty="0">
                <a:solidFill>
                  <a:srgbClr val="C00000"/>
                </a:solidFill>
              </a:rPr>
              <a:t>pre-initiation tasks</a:t>
            </a:r>
            <a:r>
              <a:rPr lang="en-US" dirty="0"/>
              <a:t>, including the following:</a:t>
            </a:r>
          </a:p>
          <a:p>
            <a:pPr marL="914400" lvl="1" indent="-457200">
              <a:buFont typeface="+mj-lt"/>
              <a:buAutoNum type="arabicPeriod"/>
            </a:pPr>
            <a:r>
              <a:rPr lang="en-US" dirty="0"/>
              <a:t>Determine the </a:t>
            </a:r>
            <a:r>
              <a:rPr lang="en-US" dirty="0">
                <a:solidFill>
                  <a:srgbClr val="0070C0"/>
                </a:solidFill>
              </a:rPr>
              <a:t>scope, time, and cost</a:t>
            </a:r>
            <a:r>
              <a:rPr lang="en-US" dirty="0"/>
              <a:t> constraints for the project</a:t>
            </a:r>
          </a:p>
          <a:p>
            <a:pPr marL="914400" lvl="1" indent="-457200">
              <a:buFont typeface="+mj-lt"/>
              <a:buAutoNum type="arabicPeriod"/>
            </a:pPr>
            <a:r>
              <a:rPr lang="en-US" dirty="0"/>
              <a:t>Identify the </a:t>
            </a:r>
            <a:r>
              <a:rPr lang="en-US" dirty="0">
                <a:solidFill>
                  <a:srgbClr val="0070C0"/>
                </a:solidFill>
              </a:rPr>
              <a:t>project sponsor</a:t>
            </a:r>
          </a:p>
          <a:p>
            <a:pPr marL="914400" lvl="1" indent="-457200">
              <a:buFont typeface="+mj-lt"/>
              <a:buAutoNum type="arabicPeriod"/>
            </a:pPr>
            <a:r>
              <a:rPr lang="en-US" dirty="0"/>
              <a:t>Select the </a:t>
            </a:r>
            <a:r>
              <a:rPr lang="en-US" dirty="0">
                <a:solidFill>
                  <a:srgbClr val="0070C0"/>
                </a:solidFill>
              </a:rPr>
              <a:t>project manager</a:t>
            </a:r>
          </a:p>
          <a:p>
            <a:pPr marL="914400" lvl="1" indent="-457200">
              <a:buFont typeface="+mj-lt"/>
              <a:buAutoNum type="arabicPeriod"/>
            </a:pPr>
            <a:r>
              <a:rPr lang="en-US" dirty="0"/>
              <a:t>Develop a </a:t>
            </a:r>
            <a:r>
              <a:rPr lang="en-US" dirty="0">
                <a:solidFill>
                  <a:srgbClr val="0070C0"/>
                </a:solidFill>
              </a:rPr>
              <a:t>business case </a:t>
            </a:r>
            <a:r>
              <a:rPr lang="en-US" dirty="0"/>
              <a:t>for a project (see Table 3-2 for an example)</a:t>
            </a:r>
          </a:p>
          <a:p>
            <a:pPr marL="914400" lvl="1" indent="-457200">
              <a:buFont typeface="+mj-lt"/>
              <a:buAutoNum type="arabicPeriod"/>
            </a:pPr>
            <a:r>
              <a:rPr lang="en-US" dirty="0"/>
              <a:t>Meet with the project manager to </a:t>
            </a:r>
            <a:r>
              <a:rPr lang="en-US" dirty="0">
                <a:solidFill>
                  <a:srgbClr val="0070C0"/>
                </a:solidFill>
              </a:rPr>
              <a:t>review the process and expectations</a:t>
            </a:r>
            <a:r>
              <a:rPr lang="en-US" dirty="0"/>
              <a:t> for managing the project</a:t>
            </a:r>
          </a:p>
          <a:p>
            <a:pPr marL="914400" lvl="1" indent="-457200">
              <a:buFont typeface="+mj-lt"/>
              <a:buAutoNum type="arabicPeriod"/>
            </a:pPr>
            <a:r>
              <a:rPr lang="en-US" dirty="0"/>
              <a:t>Determine if the </a:t>
            </a:r>
            <a:r>
              <a:rPr lang="en-US" dirty="0">
                <a:solidFill>
                  <a:srgbClr val="0070C0"/>
                </a:solidFill>
              </a:rPr>
              <a:t>project should be divided into two or </a:t>
            </a:r>
            <a:r>
              <a:rPr lang="en-US" dirty="0"/>
              <a:t>more smaller projects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19</a:t>
            </a:fld>
            <a:endParaRPr lang="en-US"/>
          </a:p>
        </p:txBody>
      </p:sp>
    </p:spTree>
    <p:extLst>
      <p:ext uri="{BB962C8B-B14F-4D97-AF65-F5344CB8AC3E}">
        <p14:creationId xmlns:p14="http://schemas.microsoft.com/office/powerpoint/2010/main" val="4242651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Romi Satria Wahono</a:t>
            </a:r>
            <a:endParaRPr lang="en-US" dirty="0"/>
          </a:p>
        </p:txBody>
      </p:sp>
      <p:sp>
        <p:nvSpPr>
          <p:cNvPr id="5" name="Slide Number Placeholder 4"/>
          <p:cNvSpPr>
            <a:spLocks noGrp="1"/>
          </p:cNvSpPr>
          <p:nvPr>
            <p:ph type="sldNum" sz="quarter" idx="12"/>
          </p:nvPr>
        </p:nvSpPr>
        <p:spPr/>
        <p:txBody>
          <a:bodyPr/>
          <a:lstStyle/>
          <a:p>
            <a:fld id="{C546E0E4-908A-4724-B308-E4F6AE4FA0DD}" type="slidenum">
              <a:rPr lang="en-US" smtClean="0"/>
              <a:t>2</a:t>
            </a:fld>
            <a:endParaRPr lang="en-US"/>
          </a:p>
        </p:txBody>
      </p:sp>
      <p:pic>
        <p:nvPicPr>
          <p:cNvPr id="4" name="Picture 3"/>
          <p:cNvPicPr>
            <a:picLocks noChangeAspect="1" noChangeArrowheads="1"/>
          </p:cNvPicPr>
          <p:nvPr/>
        </p:nvPicPr>
        <p:blipFill>
          <a:blip r:embed="rId3" cstate="print">
            <a:lum bright="30000"/>
          </a:blip>
          <a:srcRect l="4478" t="3448" r="8186" b="6897"/>
          <a:stretch>
            <a:fillRect/>
          </a:stretch>
        </p:blipFill>
        <p:spPr bwMode="auto">
          <a:xfrm>
            <a:off x="5347606" y="1020537"/>
            <a:ext cx="3208565" cy="4278086"/>
          </a:xfrm>
          <a:prstGeom prst="rect">
            <a:avLst/>
          </a:prstGeom>
          <a:noFill/>
          <a:ln w="9525">
            <a:noFill/>
            <a:miter lim="800000"/>
            <a:headEnd/>
            <a:tailEnd/>
          </a:ln>
        </p:spPr>
      </p:pic>
      <p:sp>
        <p:nvSpPr>
          <p:cNvPr id="3" name="Content Placeholder 2"/>
          <p:cNvSpPr>
            <a:spLocks noGrp="1"/>
          </p:cNvSpPr>
          <p:nvPr>
            <p:ph idx="1"/>
          </p:nvPr>
        </p:nvSpPr>
        <p:spPr/>
        <p:txBody>
          <a:bodyPr>
            <a:normAutofit fontScale="92500" lnSpcReduction="10000"/>
          </a:bodyPr>
          <a:lstStyle/>
          <a:p>
            <a:r>
              <a:rPr lang="en-US" dirty="0" smtClean="0">
                <a:solidFill>
                  <a:srgbClr val="C00000"/>
                </a:solidFill>
              </a:rPr>
              <a:t>SD </a:t>
            </a:r>
            <a:r>
              <a:rPr lang="en-US" dirty="0" err="1" smtClean="0">
                <a:solidFill>
                  <a:srgbClr val="C00000"/>
                </a:solidFill>
              </a:rPr>
              <a:t>Sompok</a:t>
            </a:r>
            <a:r>
              <a:rPr lang="en-US" dirty="0" smtClean="0">
                <a:solidFill>
                  <a:srgbClr val="C00000"/>
                </a:solidFill>
              </a:rPr>
              <a:t> </a:t>
            </a:r>
            <a:r>
              <a:rPr lang="en-US" dirty="0" smtClean="0"/>
              <a:t>Semarang (1987)</a:t>
            </a:r>
          </a:p>
          <a:p>
            <a:r>
              <a:rPr lang="en-US" dirty="0" smtClean="0">
                <a:solidFill>
                  <a:srgbClr val="C00000"/>
                </a:solidFill>
              </a:rPr>
              <a:t>SMPN 8</a:t>
            </a:r>
            <a:r>
              <a:rPr lang="en-US" dirty="0" smtClean="0"/>
              <a:t> Semarang (1990)</a:t>
            </a:r>
          </a:p>
          <a:p>
            <a:r>
              <a:rPr lang="en-US" dirty="0" smtClean="0">
                <a:solidFill>
                  <a:srgbClr val="C00000"/>
                </a:solidFill>
              </a:rPr>
              <a:t>SMA </a:t>
            </a:r>
            <a:r>
              <a:rPr lang="en-US" dirty="0" err="1" smtClean="0">
                <a:solidFill>
                  <a:srgbClr val="C00000"/>
                </a:solidFill>
              </a:rPr>
              <a:t>Taruna</a:t>
            </a:r>
            <a:r>
              <a:rPr lang="en-US" dirty="0" smtClean="0">
                <a:solidFill>
                  <a:srgbClr val="C00000"/>
                </a:solidFill>
              </a:rPr>
              <a:t> Nusantara</a:t>
            </a:r>
            <a:r>
              <a:rPr lang="en-US" dirty="0" smtClean="0"/>
              <a:t>, </a:t>
            </a:r>
            <a:r>
              <a:rPr lang="en-US" dirty="0" err="1" smtClean="0"/>
              <a:t>Magelang</a:t>
            </a:r>
            <a:r>
              <a:rPr lang="en-US" dirty="0" smtClean="0"/>
              <a:t> (1993)</a:t>
            </a:r>
          </a:p>
          <a:p>
            <a:r>
              <a:rPr lang="en-US" dirty="0" err="1" smtClean="0"/>
              <a:t>B.Eng</a:t>
            </a:r>
            <a:r>
              <a:rPr lang="en-US" dirty="0" smtClean="0"/>
              <a:t>, </a:t>
            </a:r>
            <a:r>
              <a:rPr lang="en-US" dirty="0" err="1" smtClean="0"/>
              <a:t>M.Eng</a:t>
            </a:r>
            <a:r>
              <a:rPr lang="en-US" dirty="0" smtClean="0"/>
              <a:t> and </a:t>
            </a:r>
            <a:r>
              <a:rPr lang="en-US" dirty="0" err="1" smtClean="0"/>
              <a:t>Dr.Eng</a:t>
            </a:r>
            <a:r>
              <a:rPr lang="en-US" sz="1275" i="1" dirty="0"/>
              <a:t> (on-leave)</a:t>
            </a:r>
            <a:r>
              <a:rPr lang="en-US" dirty="0" smtClean="0"/>
              <a:t/>
            </a:r>
            <a:br>
              <a:rPr lang="en-US" dirty="0" smtClean="0"/>
            </a:br>
            <a:r>
              <a:rPr lang="en-US" dirty="0" smtClean="0"/>
              <a:t>Department of Computer Science</a:t>
            </a:r>
            <a:br>
              <a:rPr lang="en-US" dirty="0" smtClean="0"/>
            </a:br>
            <a:r>
              <a:rPr lang="en-US" dirty="0" smtClean="0">
                <a:solidFill>
                  <a:srgbClr val="C00000"/>
                </a:solidFill>
              </a:rPr>
              <a:t>Saitama University</a:t>
            </a:r>
            <a:r>
              <a:rPr lang="en-US" dirty="0" smtClean="0"/>
              <a:t>, Japan (1994-2004)</a:t>
            </a:r>
          </a:p>
          <a:p>
            <a:r>
              <a:rPr lang="en-US" dirty="0" smtClean="0"/>
              <a:t>Research Interests: </a:t>
            </a:r>
            <a:r>
              <a:rPr lang="en-US" dirty="0" smtClean="0">
                <a:solidFill>
                  <a:srgbClr val="C00000"/>
                </a:solidFill>
              </a:rPr>
              <a:t>Software Engineering </a:t>
            </a:r>
            <a:r>
              <a:rPr lang="en-US" dirty="0" smtClean="0"/>
              <a:t>and </a:t>
            </a:r>
            <a:br>
              <a:rPr lang="en-US" dirty="0" smtClean="0"/>
            </a:br>
            <a:r>
              <a:rPr lang="en-US" dirty="0" smtClean="0"/>
              <a:t>Intelligent Systems</a:t>
            </a:r>
          </a:p>
          <a:p>
            <a:r>
              <a:rPr lang="en-US" dirty="0" smtClean="0"/>
              <a:t>Founder </a:t>
            </a:r>
            <a:r>
              <a:rPr lang="en-US" dirty="0" err="1" smtClean="0">
                <a:solidFill>
                  <a:srgbClr val="C00000"/>
                </a:solidFill>
              </a:rPr>
              <a:t>IlmuKomputer.Com</a:t>
            </a:r>
            <a:r>
              <a:rPr lang="en-US" dirty="0" smtClean="0"/>
              <a:t> </a:t>
            </a:r>
          </a:p>
          <a:p>
            <a:r>
              <a:rPr lang="en-US" dirty="0" smtClean="0">
                <a:solidFill>
                  <a:srgbClr val="C00000"/>
                </a:solidFill>
              </a:rPr>
              <a:t>LIPI</a:t>
            </a:r>
            <a:r>
              <a:rPr lang="en-US" dirty="0" smtClean="0"/>
              <a:t> Researcher (2004-2007)</a:t>
            </a:r>
          </a:p>
          <a:p>
            <a:r>
              <a:rPr lang="en-US" dirty="0" smtClean="0"/>
              <a:t>Founder and CEO PT </a:t>
            </a:r>
            <a:r>
              <a:rPr lang="en-US" dirty="0" err="1" smtClean="0">
                <a:solidFill>
                  <a:srgbClr val="C00000"/>
                </a:solidFill>
              </a:rPr>
              <a:t>Brainmatics</a:t>
            </a:r>
            <a:r>
              <a:rPr lang="en-US" dirty="0" smtClean="0">
                <a:solidFill>
                  <a:srgbClr val="C00000"/>
                </a:solidFill>
              </a:rPr>
              <a:t> </a:t>
            </a:r>
            <a:r>
              <a:rPr lang="en-US" dirty="0" err="1" smtClean="0">
                <a:solidFill>
                  <a:srgbClr val="C00000"/>
                </a:solidFill>
              </a:rPr>
              <a:t>Cipta</a:t>
            </a:r>
            <a:r>
              <a:rPr lang="en-US" dirty="0" smtClean="0">
                <a:solidFill>
                  <a:srgbClr val="C00000"/>
                </a:solidFill>
              </a:rPr>
              <a:t> </a:t>
            </a:r>
            <a:r>
              <a:rPr lang="en-US" dirty="0" err="1" smtClean="0">
                <a:solidFill>
                  <a:srgbClr val="C00000"/>
                </a:solidFill>
              </a:rPr>
              <a:t>Informatika</a:t>
            </a:r>
            <a:endParaRPr lang="en-US" dirty="0" smtClean="0">
              <a:solidFill>
                <a:srgbClr val="C00000"/>
              </a:solidFill>
            </a:endParaRPr>
          </a:p>
        </p:txBody>
      </p:sp>
    </p:spTree>
    <p:extLst>
      <p:ext uri="{BB962C8B-B14F-4D97-AF65-F5344CB8AC3E}">
        <p14:creationId xmlns:p14="http://schemas.microsoft.com/office/powerpoint/2010/main" val="1254884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321040" cy="1200149"/>
          </a:xfrm>
        </p:spPr>
        <p:txBody>
          <a:bodyPr>
            <a:normAutofit/>
          </a:bodyPr>
          <a:lstStyle/>
          <a:p>
            <a:r>
              <a:rPr lang="en-US" dirty="0"/>
              <a:t>Project </a:t>
            </a:r>
            <a:r>
              <a:rPr lang="en-US" dirty="0" smtClean="0"/>
              <a:t>Pre-initiation: Business Case</a:t>
            </a:r>
            <a:endParaRPr lang="en-US"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2400" dirty="0" smtClean="0"/>
              <a:t>Introduction/Background</a:t>
            </a:r>
            <a:endParaRPr lang="en-US" sz="2400" dirty="0"/>
          </a:p>
          <a:p>
            <a:pPr marL="514350" indent="-514350">
              <a:buFont typeface="+mj-lt"/>
              <a:buAutoNum type="arabicPeriod"/>
            </a:pPr>
            <a:r>
              <a:rPr lang="en-US" sz="2400" dirty="0" smtClean="0"/>
              <a:t>Business Objective</a:t>
            </a:r>
            <a:endParaRPr lang="en-US" sz="2400" dirty="0"/>
          </a:p>
          <a:p>
            <a:pPr marL="514350" indent="-514350">
              <a:buFont typeface="+mj-lt"/>
              <a:buAutoNum type="arabicPeriod"/>
            </a:pPr>
            <a:r>
              <a:rPr lang="en-US" sz="2400" dirty="0" smtClean="0"/>
              <a:t>Current </a:t>
            </a:r>
            <a:r>
              <a:rPr lang="en-US" sz="2400" dirty="0"/>
              <a:t>Situation and Problem/Opportunity </a:t>
            </a:r>
            <a:r>
              <a:rPr lang="en-US" sz="2400" dirty="0" smtClean="0"/>
              <a:t>Statement</a:t>
            </a:r>
            <a:endParaRPr lang="en-US" sz="2400" dirty="0"/>
          </a:p>
          <a:p>
            <a:pPr marL="514350" indent="-514350">
              <a:buFont typeface="+mj-lt"/>
              <a:buAutoNum type="arabicPeriod"/>
            </a:pPr>
            <a:r>
              <a:rPr lang="en-US" sz="2400" dirty="0" smtClean="0"/>
              <a:t>Critical </a:t>
            </a:r>
            <a:r>
              <a:rPr lang="en-US" sz="2400" dirty="0"/>
              <a:t>Assumption and </a:t>
            </a:r>
            <a:r>
              <a:rPr lang="en-US" sz="2400" dirty="0" smtClean="0"/>
              <a:t>Constraints</a:t>
            </a:r>
            <a:endParaRPr lang="en-US" sz="2400" dirty="0"/>
          </a:p>
          <a:p>
            <a:pPr marL="514350" indent="-514350">
              <a:buFont typeface="+mj-lt"/>
              <a:buAutoNum type="arabicPeriod"/>
            </a:pPr>
            <a:r>
              <a:rPr lang="en-US" sz="2400" dirty="0" smtClean="0"/>
              <a:t>Analysis </a:t>
            </a:r>
            <a:r>
              <a:rPr lang="en-US" sz="2400" dirty="0"/>
              <a:t>of Option and </a:t>
            </a:r>
            <a:r>
              <a:rPr lang="en-US" sz="2400" dirty="0" smtClean="0"/>
              <a:t>Recommendation</a:t>
            </a:r>
            <a:endParaRPr lang="en-US" sz="2400" dirty="0"/>
          </a:p>
          <a:p>
            <a:pPr marL="514350" indent="-514350">
              <a:buFont typeface="+mj-lt"/>
              <a:buAutoNum type="arabicPeriod"/>
            </a:pPr>
            <a:r>
              <a:rPr lang="en-US" sz="2400" dirty="0" smtClean="0"/>
              <a:t>Preliminary </a:t>
            </a:r>
            <a:r>
              <a:rPr lang="en-US" sz="2400" dirty="0"/>
              <a:t>Project </a:t>
            </a:r>
            <a:r>
              <a:rPr lang="en-US" sz="2400" dirty="0" smtClean="0"/>
              <a:t>Requirements</a:t>
            </a:r>
            <a:endParaRPr lang="en-US" sz="2400" dirty="0"/>
          </a:p>
          <a:p>
            <a:pPr marL="514350" indent="-514350">
              <a:buFont typeface="+mj-lt"/>
              <a:buAutoNum type="arabicPeriod"/>
            </a:pPr>
            <a:r>
              <a:rPr lang="en-US" sz="2400" dirty="0" smtClean="0"/>
              <a:t>Budget </a:t>
            </a:r>
            <a:r>
              <a:rPr lang="en-US" sz="2400" dirty="0"/>
              <a:t>Estimate and Financial </a:t>
            </a:r>
            <a:r>
              <a:rPr lang="en-US" sz="2400" dirty="0" smtClean="0"/>
              <a:t>Analysis</a:t>
            </a:r>
            <a:endParaRPr lang="en-US" sz="2400" dirty="0"/>
          </a:p>
          <a:p>
            <a:pPr marL="514350" indent="-514350">
              <a:buFont typeface="+mj-lt"/>
              <a:buAutoNum type="arabicPeriod"/>
            </a:pPr>
            <a:r>
              <a:rPr lang="en-US" sz="2400" dirty="0" smtClean="0"/>
              <a:t>Schedule Estimate</a:t>
            </a:r>
            <a:endParaRPr lang="en-US" sz="2400" dirty="0"/>
          </a:p>
          <a:p>
            <a:pPr marL="514350" indent="-514350">
              <a:buFont typeface="+mj-lt"/>
              <a:buAutoNum type="arabicPeriod"/>
            </a:pPr>
            <a:r>
              <a:rPr lang="en-US" sz="2400" dirty="0" smtClean="0"/>
              <a:t>Potential Risks</a:t>
            </a:r>
            <a:endParaRPr lang="en-US" sz="2400" dirty="0"/>
          </a:p>
          <a:p>
            <a:pPr marL="514350" indent="-514350">
              <a:buFont typeface="+mj-lt"/>
              <a:buAutoNum type="arabicPeriod"/>
            </a:pPr>
            <a:r>
              <a:rPr lang="en-US" sz="2400" dirty="0" smtClean="0"/>
              <a:t>Exhibits</a:t>
            </a:r>
            <a:endParaRPr lang="en-US" sz="2400" dirty="0"/>
          </a:p>
          <a:p>
            <a:pPr marL="514350" indent="-514350">
              <a:buFont typeface="+mj-lt"/>
              <a:buAutoNum type="arabicPeriod"/>
            </a:pPr>
            <a:endParaRPr lang="en-US" sz="2400"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20</a:t>
            </a:fld>
            <a:endParaRPr lang="en-US"/>
          </a:p>
        </p:txBody>
      </p:sp>
      <p:sp>
        <p:nvSpPr>
          <p:cNvPr id="6" name="TextBox 5"/>
          <p:cNvSpPr txBox="1"/>
          <p:nvPr/>
        </p:nvSpPr>
        <p:spPr>
          <a:xfrm>
            <a:off x="3886200" y="6014884"/>
            <a:ext cx="4591450" cy="461665"/>
          </a:xfrm>
          <a:prstGeom prst="rect">
            <a:avLst/>
          </a:prstGeom>
          <a:noFill/>
        </p:spPr>
        <p:txBody>
          <a:bodyPr wrap="none" rtlCol="0">
            <a:spAutoFit/>
          </a:bodyPr>
          <a:lstStyle/>
          <a:p>
            <a:r>
              <a:rPr lang="en-US" sz="2400" i="1" dirty="0" smtClean="0"/>
              <a:t>Business Case  ≈ Feasibility Analysis</a:t>
            </a:r>
            <a:endParaRPr lang="en-US" sz="2400" i="1" dirty="0"/>
          </a:p>
        </p:txBody>
      </p:sp>
    </p:spTree>
    <p:extLst>
      <p:ext uri="{BB962C8B-B14F-4D97-AF65-F5344CB8AC3E}">
        <p14:creationId xmlns:p14="http://schemas.microsoft.com/office/powerpoint/2010/main" val="288840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21</a:t>
            </a:fld>
            <a:endParaRPr lang="en-US"/>
          </a:p>
        </p:txBody>
      </p:sp>
      <p:pic>
        <p:nvPicPr>
          <p:cNvPr id="5" name="Picture 4"/>
          <p:cNvPicPr>
            <a:picLocks noChangeAspect="1"/>
          </p:cNvPicPr>
          <p:nvPr/>
        </p:nvPicPr>
        <p:blipFill rotWithShape="1">
          <a:blip r:embed="rId2"/>
          <a:srcRect l="20624" t="13880" r="26468" b="4805"/>
          <a:stretch/>
        </p:blipFill>
        <p:spPr>
          <a:xfrm>
            <a:off x="0" y="0"/>
            <a:ext cx="9144000" cy="6970817"/>
          </a:xfrm>
          <a:prstGeom prst="rect">
            <a:avLst/>
          </a:prstGeom>
        </p:spPr>
      </p:pic>
    </p:spTree>
    <p:extLst>
      <p:ext uri="{BB962C8B-B14F-4D97-AF65-F5344CB8AC3E}">
        <p14:creationId xmlns:p14="http://schemas.microsoft.com/office/powerpoint/2010/main" val="1511000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22</a:t>
            </a:fld>
            <a:endParaRPr lang="en-US"/>
          </a:p>
        </p:txBody>
      </p:sp>
      <p:pic>
        <p:nvPicPr>
          <p:cNvPr id="5" name="Picture 4"/>
          <p:cNvPicPr>
            <a:picLocks noChangeAspect="1"/>
          </p:cNvPicPr>
          <p:nvPr/>
        </p:nvPicPr>
        <p:blipFill rotWithShape="1">
          <a:blip r:embed="rId2"/>
          <a:srcRect l="20311" t="19974" r="27307" b="30156"/>
          <a:stretch/>
        </p:blipFill>
        <p:spPr>
          <a:xfrm>
            <a:off x="0" y="1224754"/>
            <a:ext cx="9025247" cy="4833257"/>
          </a:xfrm>
          <a:prstGeom prst="rect">
            <a:avLst/>
          </a:prstGeom>
        </p:spPr>
      </p:pic>
    </p:spTree>
    <p:extLst>
      <p:ext uri="{BB962C8B-B14F-4D97-AF65-F5344CB8AC3E}">
        <p14:creationId xmlns:p14="http://schemas.microsoft.com/office/powerpoint/2010/main" val="28822228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23</a:t>
            </a:fld>
            <a:endParaRPr lang="en-US"/>
          </a:p>
        </p:txBody>
      </p:sp>
      <p:pic>
        <p:nvPicPr>
          <p:cNvPr id="5" name="Picture 4"/>
          <p:cNvPicPr>
            <a:picLocks noChangeAspect="1"/>
          </p:cNvPicPr>
          <p:nvPr/>
        </p:nvPicPr>
        <p:blipFill rotWithShape="1">
          <a:blip r:embed="rId2"/>
          <a:srcRect l="28182" t="23576" r="17974" b="5775"/>
          <a:stretch/>
        </p:blipFill>
        <p:spPr>
          <a:xfrm>
            <a:off x="-35879" y="1"/>
            <a:ext cx="9291918" cy="6858000"/>
          </a:xfrm>
          <a:prstGeom prst="rect">
            <a:avLst/>
          </a:prstGeom>
        </p:spPr>
      </p:pic>
    </p:spTree>
    <p:extLst>
      <p:ext uri="{BB962C8B-B14F-4D97-AF65-F5344CB8AC3E}">
        <p14:creationId xmlns:p14="http://schemas.microsoft.com/office/powerpoint/2010/main" val="274454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24</a:t>
            </a:fld>
            <a:endParaRPr lang="en-US"/>
          </a:p>
        </p:txBody>
      </p:sp>
      <p:pic>
        <p:nvPicPr>
          <p:cNvPr id="5" name="Picture 4"/>
          <p:cNvPicPr>
            <a:picLocks noChangeAspect="1"/>
          </p:cNvPicPr>
          <p:nvPr/>
        </p:nvPicPr>
        <p:blipFill rotWithShape="1">
          <a:blip r:embed="rId2"/>
          <a:srcRect l="13818" t="19141" r="3125" b="20117"/>
          <a:stretch/>
        </p:blipFill>
        <p:spPr>
          <a:xfrm>
            <a:off x="-90639" y="1361624"/>
            <a:ext cx="9325278" cy="5114925"/>
          </a:xfrm>
          <a:prstGeom prst="rect">
            <a:avLst/>
          </a:prstGeom>
        </p:spPr>
      </p:pic>
    </p:spTree>
    <p:extLst>
      <p:ext uri="{BB962C8B-B14F-4D97-AF65-F5344CB8AC3E}">
        <p14:creationId xmlns:p14="http://schemas.microsoft.com/office/powerpoint/2010/main" val="3780633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25</a:t>
            </a:fld>
            <a:endParaRPr lang="en-US"/>
          </a:p>
        </p:txBody>
      </p:sp>
      <p:pic>
        <p:nvPicPr>
          <p:cNvPr id="5" name="Picture 4"/>
          <p:cNvPicPr>
            <a:picLocks noChangeAspect="1"/>
          </p:cNvPicPr>
          <p:nvPr/>
        </p:nvPicPr>
        <p:blipFill rotWithShape="1">
          <a:blip r:embed="rId2"/>
          <a:srcRect l="7519" t="31057" r="8398" b="24162"/>
          <a:stretch/>
        </p:blipFill>
        <p:spPr>
          <a:xfrm>
            <a:off x="-314325" y="1352549"/>
            <a:ext cx="9299853" cy="3714750"/>
          </a:xfrm>
          <a:prstGeom prst="rect">
            <a:avLst/>
          </a:prstGeom>
        </p:spPr>
      </p:pic>
    </p:spTree>
    <p:extLst>
      <p:ext uri="{BB962C8B-B14F-4D97-AF65-F5344CB8AC3E}">
        <p14:creationId xmlns:p14="http://schemas.microsoft.com/office/powerpoint/2010/main" val="11644442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26</a:t>
            </a:fld>
            <a:endParaRPr lang="en-US"/>
          </a:p>
        </p:txBody>
      </p:sp>
      <p:pic>
        <p:nvPicPr>
          <p:cNvPr id="5" name="Picture 4"/>
          <p:cNvPicPr>
            <a:picLocks noChangeAspect="1"/>
          </p:cNvPicPr>
          <p:nvPr/>
        </p:nvPicPr>
        <p:blipFill rotWithShape="1">
          <a:blip r:embed="rId2"/>
          <a:srcRect l="21941" t="20766" r="29266" b="10972"/>
          <a:stretch/>
        </p:blipFill>
        <p:spPr>
          <a:xfrm>
            <a:off x="0" y="23751"/>
            <a:ext cx="9143999" cy="6845679"/>
          </a:xfrm>
          <a:prstGeom prst="rect">
            <a:avLst/>
          </a:prstGeom>
        </p:spPr>
      </p:pic>
    </p:spTree>
    <p:extLst>
      <p:ext uri="{BB962C8B-B14F-4D97-AF65-F5344CB8AC3E}">
        <p14:creationId xmlns:p14="http://schemas.microsoft.com/office/powerpoint/2010/main" val="16198321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Pre-Initiating Template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27</a:t>
            </a:fld>
            <a:endParaRPr lang="en-US"/>
          </a:p>
        </p:txBody>
      </p:sp>
      <p:pic>
        <p:nvPicPr>
          <p:cNvPr id="5" name="Picture 4"/>
          <p:cNvPicPr>
            <a:picLocks noChangeAspect="1"/>
          </p:cNvPicPr>
          <p:nvPr/>
        </p:nvPicPr>
        <p:blipFill rotWithShape="1">
          <a:blip r:embed="rId2"/>
          <a:srcRect l="24130" t="14294" r="9636" b="49827"/>
          <a:stretch/>
        </p:blipFill>
        <p:spPr>
          <a:xfrm>
            <a:off x="0" y="1815686"/>
            <a:ext cx="9144000" cy="2786231"/>
          </a:xfrm>
          <a:prstGeom prst="rect">
            <a:avLst/>
          </a:prstGeom>
        </p:spPr>
      </p:pic>
    </p:spTree>
    <p:extLst>
      <p:ext uri="{BB962C8B-B14F-4D97-AF65-F5344CB8AC3E}">
        <p14:creationId xmlns:p14="http://schemas.microsoft.com/office/powerpoint/2010/main" val="430787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Initiation</a:t>
            </a:r>
          </a:p>
        </p:txBody>
      </p:sp>
      <p:sp>
        <p:nvSpPr>
          <p:cNvPr id="3" name="Content Placeholder 2"/>
          <p:cNvSpPr>
            <a:spLocks noGrp="1"/>
          </p:cNvSpPr>
          <p:nvPr>
            <p:ph idx="1"/>
          </p:nvPr>
        </p:nvSpPr>
        <p:spPr/>
        <p:txBody>
          <a:bodyPr/>
          <a:lstStyle/>
          <a:p>
            <a:r>
              <a:rPr lang="en-US" dirty="0"/>
              <a:t>Initiating a project includes </a:t>
            </a:r>
            <a:r>
              <a:rPr lang="en-US" dirty="0">
                <a:solidFill>
                  <a:srgbClr val="C00000"/>
                </a:solidFill>
              </a:rPr>
              <a:t>recognizing and starting a new project or project phase</a:t>
            </a:r>
          </a:p>
          <a:p>
            <a:r>
              <a:rPr lang="en-US" dirty="0"/>
              <a:t>The main goal is to formally </a:t>
            </a:r>
            <a:r>
              <a:rPr lang="en-US" dirty="0">
                <a:solidFill>
                  <a:srgbClr val="C00000"/>
                </a:solidFill>
              </a:rPr>
              <a:t>select and start off </a:t>
            </a:r>
            <a:r>
              <a:rPr lang="en-US" dirty="0"/>
              <a:t>projects</a:t>
            </a:r>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28</a:t>
            </a:fld>
            <a:endParaRPr 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l="27499" t="48000" r="22501" b="25000"/>
          <a:stretch>
            <a:fillRect/>
          </a:stretch>
        </p:blipFill>
        <p:spPr bwMode="auto">
          <a:xfrm>
            <a:off x="442077" y="3536300"/>
            <a:ext cx="8259846" cy="278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2269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 Register</a:t>
            </a:r>
          </a:p>
        </p:txBody>
      </p:sp>
      <p:sp>
        <p:nvSpPr>
          <p:cNvPr id="4" name="Slide Number Placeholder 3"/>
          <p:cNvSpPr>
            <a:spLocks noGrp="1"/>
          </p:cNvSpPr>
          <p:nvPr>
            <p:ph type="sldNum" sz="quarter" idx="12"/>
          </p:nvPr>
        </p:nvSpPr>
        <p:spPr/>
        <p:txBody>
          <a:bodyPr/>
          <a:lstStyle/>
          <a:p>
            <a:fld id="{C546E0E4-908A-4724-B308-E4F6AE4FA0DD}" type="slidenum">
              <a:rPr lang="en-US" smtClean="0"/>
              <a:pPr/>
              <a:t>29</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l="17500" t="32001" r="22501" b="22000"/>
          <a:stretch>
            <a:fillRect/>
          </a:stretch>
        </p:blipFill>
        <p:spPr bwMode="auto">
          <a:xfrm>
            <a:off x="442541" y="1757704"/>
            <a:ext cx="8258917" cy="395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5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Management Course Outline</a:t>
            </a:r>
            <a:endParaRPr lang="en-US" dirty="0"/>
          </a:p>
        </p:txBody>
      </p:sp>
      <p:sp>
        <p:nvSpPr>
          <p:cNvPr id="3" name="Content Placeholder 2"/>
          <p:cNvSpPr>
            <a:spLocks noGrp="1"/>
          </p:cNvSpPr>
          <p:nvPr>
            <p:ph idx="1"/>
          </p:nvPr>
        </p:nvSpPr>
        <p:spPr/>
        <p:txBody>
          <a:bodyPr>
            <a:normAutofit fontScale="77500" lnSpcReduction="20000"/>
          </a:bodyPr>
          <a:lstStyle/>
          <a:p>
            <a:pPr marL="385763" indent="-385763">
              <a:buFont typeface="+mj-lt"/>
              <a:buAutoNum type="arabicPeriod"/>
            </a:pPr>
            <a:r>
              <a:rPr lang="en-US" dirty="0" smtClean="0"/>
              <a:t>Introduction to Project Management</a:t>
            </a:r>
          </a:p>
          <a:p>
            <a:pPr marL="385763" indent="-385763">
              <a:buFont typeface="+mj-lt"/>
              <a:buAutoNum type="arabicPeriod"/>
            </a:pPr>
            <a:r>
              <a:rPr lang="en-US" dirty="0" smtClean="0"/>
              <a:t>The Project Management and Information Technology Context</a:t>
            </a:r>
          </a:p>
          <a:p>
            <a:pPr marL="385763" indent="-385763">
              <a:buFont typeface="+mj-lt"/>
              <a:buAutoNum type="arabicPeriod"/>
            </a:pPr>
            <a:r>
              <a:rPr lang="en-US" dirty="0" smtClean="0"/>
              <a:t>The Project Management Process Groups: A Case Study</a:t>
            </a:r>
          </a:p>
          <a:p>
            <a:pPr marL="385763" indent="-385763">
              <a:buFont typeface="+mj-lt"/>
              <a:buAutoNum type="arabicPeriod"/>
            </a:pPr>
            <a:r>
              <a:rPr lang="en-US" dirty="0" smtClean="0"/>
              <a:t>Project Integration Management</a:t>
            </a:r>
          </a:p>
          <a:p>
            <a:pPr marL="385763" indent="-385763">
              <a:buFont typeface="+mj-lt"/>
              <a:buAutoNum type="arabicPeriod"/>
            </a:pPr>
            <a:r>
              <a:rPr lang="en-US" dirty="0" smtClean="0"/>
              <a:t>Project Scope Management</a:t>
            </a:r>
          </a:p>
          <a:p>
            <a:pPr marL="385763" indent="-385763">
              <a:buFont typeface="+mj-lt"/>
              <a:buAutoNum type="arabicPeriod"/>
            </a:pPr>
            <a:r>
              <a:rPr lang="en-US" dirty="0" smtClean="0"/>
              <a:t>Project Time Management</a:t>
            </a:r>
          </a:p>
          <a:p>
            <a:pPr marL="385763" indent="-385763">
              <a:buFont typeface="+mj-lt"/>
              <a:buAutoNum type="arabicPeriod"/>
            </a:pPr>
            <a:r>
              <a:rPr lang="en-US" dirty="0" smtClean="0"/>
              <a:t>Project Cost Management</a:t>
            </a:r>
          </a:p>
          <a:p>
            <a:pPr marL="385763" indent="-385763">
              <a:buFont typeface="+mj-lt"/>
              <a:buAutoNum type="arabicPeriod"/>
            </a:pPr>
            <a:r>
              <a:rPr lang="en-US" dirty="0" smtClean="0"/>
              <a:t>Project Quality Management</a:t>
            </a:r>
          </a:p>
          <a:p>
            <a:pPr marL="385763" indent="-385763">
              <a:buFont typeface="+mj-lt"/>
              <a:buAutoNum type="arabicPeriod"/>
            </a:pPr>
            <a:r>
              <a:rPr lang="en-US" dirty="0" smtClean="0"/>
              <a:t>Project Human Resource Management</a:t>
            </a:r>
          </a:p>
          <a:p>
            <a:pPr marL="385763" indent="-385763">
              <a:buFont typeface="+mj-lt"/>
              <a:buAutoNum type="arabicPeriod"/>
            </a:pPr>
            <a:r>
              <a:rPr lang="en-US" dirty="0" smtClean="0"/>
              <a:t>Project Communication Management</a:t>
            </a:r>
          </a:p>
          <a:p>
            <a:pPr marL="385763" indent="-385763">
              <a:buFont typeface="+mj-lt"/>
              <a:buAutoNum type="arabicPeriod"/>
            </a:pPr>
            <a:r>
              <a:rPr lang="en-US" dirty="0" smtClean="0"/>
              <a:t>Project Risk Management</a:t>
            </a:r>
          </a:p>
          <a:p>
            <a:pPr marL="385763" indent="-385763">
              <a:buFont typeface="+mj-lt"/>
              <a:buAutoNum type="arabicPeriod"/>
            </a:pPr>
            <a:r>
              <a:rPr lang="en-US" dirty="0" smtClean="0"/>
              <a:t>Project Procurement Management</a:t>
            </a:r>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3</a:t>
            </a:fld>
            <a:endParaRPr lang="en-US"/>
          </a:p>
        </p:txBody>
      </p:sp>
    </p:spTree>
    <p:extLst>
      <p:ext uri="{BB962C8B-B14F-4D97-AF65-F5344CB8AC3E}">
        <p14:creationId xmlns:p14="http://schemas.microsoft.com/office/powerpoint/2010/main" val="3807754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366760" cy="1200149"/>
          </a:xfrm>
        </p:spPr>
        <p:txBody>
          <a:bodyPr>
            <a:normAutofit/>
          </a:bodyPr>
          <a:lstStyle/>
          <a:p>
            <a:r>
              <a:rPr lang="en-US" dirty="0"/>
              <a:t>Stakeholder Management Strategy</a:t>
            </a:r>
          </a:p>
        </p:txBody>
      </p:sp>
      <p:sp>
        <p:nvSpPr>
          <p:cNvPr id="4" name="Slide Number Placeholder 3"/>
          <p:cNvSpPr>
            <a:spLocks noGrp="1"/>
          </p:cNvSpPr>
          <p:nvPr>
            <p:ph type="sldNum" sz="quarter" idx="12"/>
          </p:nvPr>
        </p:nvSpPr>
        <p:spPr/>
        <p:txBody>
          <a:bodyPr/>
          <a:lstStyle/>
          <a:p>
            <a:fld id="{C546E0E4-908A-4724-B308-E4F6AE4FA0DD}" type="slidenum">
              <a:rPr lang="en-US" smtClean="0"/>
              <a:pPr/>
              <a:t>30</a:t>
            </a:fld>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17500" t="25999" r="22501" b="36000"/>
          <a:stretch>
            <a:fillRect/>
          </a:stretch>
        </p:blipFill>
        <p:spPr bwMode="auto">
          <a:xfrm>
            <a:off x="628650" y="1907460"/>
            <a:ext cx="8059752" cy="319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790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515350" cy="1200149"/>
          </a:xfrm>
        </p:spPr>
        <p:txBody>
          <a:bodyPr>
            <a:normAutofit fontScale="90000"/>
          </a:bodyPr>
          <a:lstStyle/>
          <a:p>
            <a:r>
              <a:rPr lang="en-US" dirty="0"/>
              <a:t>Project Charters and Kick-off Meetings</a:t>
            </a:r>
          </a:p>
        </p:txBody>
      </p:sp>
      <p:sp>
        <p:nvSpPr>
          <p:cNvPr id="3" name="Content Placeholder 2"/>
          <p:cNvSpPr>
            <a:spLocks noGrp="1"/>
          </p:cNvSpPr>
          <p:nvPr>
            <p:ph idx="1"/>
          </p:nvPr>
        </p:nvSpPr>
        <p:spPr/>
        <p:txBody>
          <a:bodyPr/>
          <a:lstStyle/>
          <a:p>
            <a:r>
              <a:rPr lang="en-US" dirty="0"/>
              <a:t>See Table 3-6 for an </a:t>
            </a:r>
            <a:r>
              <a:rPr lang="en-US" dirty="0">
                <a:solidFill>
                  <a:srgbClr val="C00000"/>
                </a:solidFill>
              </a:rPr>
              <a:t>example of a charter</a:t>
            </a:r>
          </a:p>
          <a:p>
            <a:r>
              <a:rPr lang="en-US" dirty="0">
                <a:solidFill>
                  <a:srgbClr val="C00000"/>
                </a:solidFill>
              </a:rPr>
              <a:t>Charters are normally short </a:t>
            </a:r>
            <a:r>
              <a:rPr lang="en-US" dirty="0"/>
              <a:t>and include key project information and stakeholder signatures</a:t>
            </a:r>
          </a:p>
          <a:p>
            <a:r>
              <a:rPr lang="en-US" dirty="0"/>
              <a:t>It’s good practice to </a:t>
            </a:r>
            <a:r>
              <a:rPr lang="en-US" dirty="0">
                <a:solidFill>
                  <a:srgbClr val="C00000"/>
                </a:solidFill>
              </a:rPr>
              <a:t>hold a kick-off meeting at the beginning</a:t>
            </a:r>
            <a:r>
              <a:rPr lang="en-US" dirty="0"/>
              <a:t> of a project so that </a:t>
            </a:r>
            <a:r>
              <a:rPr lang="en-US" dirty="0">
                <a:solidFill>
                  <a:srgbClr val="0070C0"/>
                </a:solidFill>
              </a:rPr>
              <a:t>stakeholders can meet each other</a:t>
            </a:r>
            <a:r>
              <a:rPr lang="en-US" dirty="0"/>
              <a:t>, </a:t>
            </a:r>
            <a:r>
              <a:rPr lang="en-US" dirty="0">
                <a:solidFill>
                  <a:srgbClr val="0070C0"/>
                </a:solidFill>
              </a:rPr>
              <a:t>review the goals </a:t>
            </a:r>
            <a:r>
              <a:rPr lang="en-US" dirty="0"/>
              <a:t>of the project, and </a:t>
            </a:r>
            <a:r>
              <a:rPr lang="en-US" dirty="0">
                <a:solidFill>
                  <a:srgbClr val="0070C0"/>
                </a:solidFill>
              </a:rPr>
              <a:t>discuss future plans</a:t>
            </a:r>
          </a:p>
          <a:p>
            <a:endParaRPr lang="en-US" dirty="0"/>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31</a:t>
            </a:fld>
            <a:endParaRPr lang="en-US"/>
          </a:p>
        </p:txBody>
      </p:sp>
    </p:spTree>
    <p:extLst>
      <p:ext uri="{BB962C8B-B14F-4D97-AF65-F5344CB8AC3E}">
        <p14:creationId xmlns:p14="http://schemas.microsoft.com/office/powerpoint/2010/main" val="3550697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32</a:t>
            </a:fld>
            <a:endParaRPr lang="en-US"/>
          </a:p>
        </p:txBody>
      </p:sp>
      <p:pic>
        <p:nvPicPr>
          <p:cNvPr id="5" name="Picture 4"/>
          <p:cNvPicPr>
            <a:picLocks noChangeAspect="1"/>
          </p:cNvPicPr>
          <p:nvPr/>
        </p:nvPicPr>
        <p:blipFill rotWithShape="1">
          <a:blip r:embed="rId2"/>
          <a:srcRect l="19531" t="17577" r="3711" b="6251"/>
          <a:stretch/>
        </p:blipFill>
        <p:spPr>
          <a:xfrm>
            <a:off x="-66750" y="0"/>
            <a:ext cx="9210749" cy="6855330"/>
          </a:xfrm>
          <a:prstGeom prst="rect">
            <a:avLst/>
          </a:prstGeom>
        </p:spPr>
      </p:pic>
    </p:spTree>
    <p:extLst>
      <p:ext uri="{BB962C8B-B14F-4D97-AF65-F5344CB8AC3E}">
        <p14:creationId xmlns:p14="http://schemas.microsoft.com/office/powerpoint/2010/main" val="3451966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46E0E4-908A-4724-B308-E4F6AE4FA0DD}" type="slidenum">
              <a:rPr lang="en-US" smtClean="0"/>
              <a:pPr/>
              <a:t>33</a:t>
            </a:fld>
            <a:endParaRPr lang="en-US"/>
          </a:p>
        </p:txBody>
      </p:sp>
      <p:pic>
        <p:nvPicPr>
          <p:cNvPr id="5" name="Picture 5" descr="86921_03_F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280" y="188449"/>
            <a:ext cx="7434760" cy="63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190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Initiation Template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34</a:t>
            </a:fld>
            <a:endParaRPr lang="en-US"/>
          </a:p>
        </p:txBody>
      </p:sp>
      <p:pic>
        <p:nvPicPr>
          <p:cNvPr id="5" name="Picture 4"/>
          <p:cNvPicPr>
            <a:picLocks noChangeAspect="1"/>
          </p:cNvPicPr>
          <p:nvPr/>
        </p:nvPicPr>
        <p:blipFill rotWithShape="1">
          <a:blip r:embed="rId2"/>
          <a:srcRect l="24130" t="14294" r="9636" b="49827"/>
          <a:stretch/>
        </p:blipFill>
        <p:spPr>
          <a:xfrm>
            <a:off x="0" y="1224754"/>
            <a:ext cx="9144000" cy="2786231"/>
          </a:xfrm>
          <a:prstGeom prst="rect">
            <a:avLst/>
          </a:prstGeom>
        </p:spPr>
      </p:pic>
      <p:pic>
        <p:nvPicPr>
          <p:cNvPr id="6" name="Picture 5"/>
          <p:cNvPicPr>
            <a:picLocks noChangeAspect="1"/>
          </p:cNvPicPr>
          <p:nvPr/>
        </p:nvPicPr>
        <p:blipFill rotWithShape="1">
          <a:blip r:embed="rId3"/>
          <a:srcRect l="24130" t="29256" r="11507" b="20874"/>
          <a:stretch/>
        </p:blipFill>
        <p:spPr>
          <a:xfrm>
            <a:off x="-1" y="2296431"/>
            <a:ext cx="9144001" cy="3985279"/>
          </a:xfrm>
          <a:prstGeom prst="rect">
            <a:avLst/>
          </a:prstGeom>
        </p:spPr>
      </p:pic>
    </p:spTree>
    <p:extLst>
      <p:ext uri="{BB962C8B-B14F-4D97-AF65-F5344CB8AC3E}">
        <p14:creationId xmlns:p14="http://schemas.microsoft.com/office/powerpoint/2010/main" val="5965914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Planning</a:t>
            </a:r>
          </a:p>
        </p:txBody>
      </p:sp>
      <p:sp>
        <p:nvSpPr>
          <p:cNvPr id="3" name="Content Placeholder 2"/>
          <p:cNvSpPr>
            <a:spLocks noGrp="1"/>
          </p:cNvSpPr>
          <p:nvPr>
            <p:ph idx="1"/>
          </p:nvPr>
        </p:nvSpPr>
        <p:spPr>
          <a:xfrm>
            <a:off x="628650" y="1437664"/>
            <a:ext cx="7886700" cy="5111726"/>
          </a:xfrm>
        </p:spPr>
        <p:txBody>
          <a:bodyPr>
            <a:normAutofit/>
          </a:bodyPr>
          <a:lstStyle/>
          <a:p>
            <a:r>
              <a:rPr lang="en-US" dirty="0"/>
              <a:t>The main purpose of project planning is </a:t>
            </a:r>
            <a:r>
              <a:rPr lang="en-US" dirty="0">
                <a:solidFill>
                  <a:srgbClr val="C00000"/>
                </a:solidFill>
              </a:rPr>
              <a:t>to guide execution</a:t>
            </a:r>
          </a:p>
          <a:p>
            <a:r>
              <a:rPr lang="en-US" dirty="0">
                <a:solidFill>
                  <a:srgbClr val="C00000"/>
                </a:solidFill>
              </a:rPr>
              <a:t>Every knowledge area includes planning</a:t>
            </a:r>
            <a:r>
              <a:rPr lang="en-US" dirty="0"/>
              <a:t> information (see Table </a:t>
            </a:r>
            <a:r>
              <a:rPr lang="en-US" dirty="0" smtClean="0"/>
              <a:t>3-7)</a:t>
            </a:r>
            <a:endParaRPr lang="en-US" dirty="0"/>
          </a:p>
          <a:p>
            <a:r>
              <a:rPr lang="en-US" dirty="0">
                <a:solidFill>
                  <a:srgbClr val="C00000"/>
                </a:solidFill>
              </a:rPr>
              <a:t>Key outputs </a:t>
            </a:r>
            <a:r>
              <a:rPr lang="en-US" dirty="0"/>
              <a:t>included in the JWD project include:</a:t>
            </a:r>
          </a:p>
          <a:p>
            <a:pPr marL="914400" lvl="1" indent="-457200">
              <a:buFont typeface="+mj-lt"/>
              <a:buAutoNum type="arabicPeriod"/>
            </a:pPr>
            <a:r>
              <a:rPr lang="en-US" dirty="0"/>
              <a:t>A </a:t>
            </a:r>
            <a:r>
              <a:rPr lang="en-US" dirty="0">
                <a:solidFill>
                  <a:srgbClr val="0070C0"/>
                </a:solidFill>
              </a:rPr>
              <a:t>team contract</a:t>
            </a:r>
          </a:p>
          <a:p>
            <a:pPr marL="914400" lvl="1" indent="-457200">
              <a:buFont typeface="+mj-lt"/>
              <a:buAutoNum type="arabicPeriod"/>
            </a:pPr>
            <a:r>
              <a:rPr lang="en-US" dirty="0"/>
              <a:t>A </a:t>
            </a:r>
            <a:r>
              <a:rPr lang="en-US" dirty="0">
                <a:solidFill>
                  <a:srgbClr val="0070C0"/>
                </a:solidFill>
              </a:rPr>
              <a:t>project scope statement</a:t>
            </a:r>
          </a:p>
          <a:p>
            <a:pPr marL="914400" lvl="1" indent="-457200">
              <a:buFont typeface="+mj-lt"/>
              <a:buAutoNum type="arabicPeriod"/>
            </a:pPr>
            <a:r>
              <a:rPr lang="en-US" dirty="0"/>
              <a:t>A work breakdown structure (</a:t>
            </a:r>
            <a:r>
              <a:rPr lang="en-US" dirty="0">
                <a:solidFill>
                  <a:srgbClr val="0070C0"/>
                </a:solidFill>
              </a:rPr>
              <a:t>WBS</a:t>
            </a:r>
            <a:r>
              <a:rPr lang="en-US" dirty="0"/>
              <a:t>)</a:t>
            </a:r>
          </a:p>
          <a:p>
            <a:pPr marL="914400" lvl="1" indent="-457200">
              <a:buFont typeface="+mj-lt"/>
              <a:buAutoNum type="arabicPeriod"/>
            </a:pPr>
            <a:r>
              <a:rPr lang="en-US" dirty="0"/>
              <a:t>A </a:t>
            </a:r>
            <a:r>
              <a:rPr lang="en-US" dirty="0">
                <a:solidFill>
                  <a:srgbClr val="0070C0"/>
                </a:solidFill>
              </a:rPr>
              <a:t>project schedule</a:t>
            </a:r>
            <a:r>
              <a:rPr lang="en-US" dirty="0"/>
              <a:t>, in the form of a Gantt chart with all dependencies and resources entered</a:t>
            </a:r>
          </a:p>
          <a:p>
            <a:pPr marL="914400" lvl="1" indent="-457200">
              <a:buFont typeface="+mj-lt"/>
              <a:buAutoNum type="arabicPeriod"/>
            </a:pPr>
            <a:r>
              <a:rPr lang="en-US" dirty="0"/>
              <a:t>A </a:t>
            </a:r>
            <a:r>
              <a:rPr lang="en-US" dirty="0">
                <a:solidFill>
                  <a:srgbClr val="0070C0"/>
                </a:solidFill>
              </a:rPr>
              <a:t>list of prioritized risks </a:t>
            </a:r>
            <a:r>
              <a:rPr lang="en-US" dirty="0"/>
              <a:t>(part of a risk register)</a:t>
            </a:r>
          </a:p>
          <a:p>
            <a:r>
              <a:rPr lang="en-US" dirty="0"/>
              <a:t>See </a:t>
            </a:r>
            <a:r>
              <a:rPr lang="en-US" dirty="0">
                <a:solidFill>
                  <a:srgbClr val="C00000"/>
                </a:solidFill>
              </a:rPr>
              <a:t>sample documents on pages 100-107</a:t>
            </a:r>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35</a:t>
            </a:fld>
            <a:endParaRPr lang="en-US"/>
          </a:p>
        </p:txBody>
      </p:sp>
    </p:spTree>
    <p:extLst>
      <p:ext uri="{BB962C8B-B14F-4D97-AF65-F5344CB8AC3E}">
        <p14:creationId xmlns:p14="http://schemas.microsoft.com/office/powerpoint/2010/main" val="2810721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36</a:t>
            </a:fld>
            <a:endParaRPr lang="en-US"/>
          </a:p>
        </p:txBody>
      </p:sp>
      <p:pic>
        <p:nvPicPr>
          <p:cNvPr id="5" name="Picture 4"/>
          <p:cNvPicPr>
            <a:picLocks noChangeAspect="1"/>
          </p:cNvPicPr>
          <p:nvPr/>
        </p:nvPicPr>
        <p:blipFill rotWithShape="1">
          <a:blip r:embed="rId2"/>
          <a:srcRect l="24675" t="14016" r="23273" b="6884"/>
          <a:stretch/>
        </p:blipFill>
        <p:spPr>
          <a:xfrm>
            <a:off x="902524" y="60863"/>
            <a:ext cx="7932718" cy="6780811"/>
          </a:xfrm>
          <a:prstGeom prst="rect">
            <a:avLst/>
          </a:prstGeom>
        </p:spPr>
      </p:pic>
    </p:spTree>
    <p:extLst>
      <p:ext uri="{BB962C8B-B14F-4D97-AF65-F5344CB8AC3E}">
        <p14:creationId xmlns:p14="http://schemas.microsoft.com/office/powerpoint/2010/main" val="34403599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37</a:t>
            </a:fld>
            <a:endParaRPr lang="en-US"/>
          </a:p>
        </p:txBody>
      </p:sp>
      <p:pic>
        <p:nvPicPr>
          <p:cNvPr id="5" name="Picture 4"/>
          <p:cNvPicPr>
            <a:picLocks noChangeAspect="1"/>
          </p:cNvPicPr>
          <p:nvPr/>
        </p:nvPicPr>
        <p:blipFill rotWithShape="1">
          <a:blip r:embed="rId2"/>
          <a:srcRect l="35740" t="13185" r="28182" b="49592"/>
          <a:stretch/>
        </p:blipFill>
        <p:spPr>
          <a:xfrm>
            <a:off x="0" y="749626"/>
            <a:ext cx="9343643" cy="5422573"/>
          </a:xfrm>
          <a:prstGeom prst="rect">
            <a:avLst/>
          </a:prstGeom>
        </p:spPr>
      </p:pic>
    </p:spTree>
    <p:extLst>
      <p:ext uri="{BB962C8B-B14F-4D97-AF65-F5344CB8AC3E}">
        <p14:creationId xmlns:p14="http://schemas.microsoft.com/office/powerpoint/2010/main" val="17737153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38</a:t>
            </a:fld>
            <a:endParaRPr lang="en-US"/>
          </a:p>
        </p:txBody>
      </p:sp>
      <p:pic>
        <p:nvPicPr>
          <p:cNvPr id="5" name="Picture 4"/>
          <p:cNvPicPr>
            <a:picLocks noChangeAspect="1"/>
          </p:cNvPicPr>
          <p:nvPr/>
        </p:nvPicPr>
        <p:blipFill rotWithShape="1">
          <a:blip r:embed="rId2"/>
          <a:srcRect l="35740" t="13185" r="28182" b="82848"/>
          <a:stretch/>
        </p:blipFill>
        <p:spPr>
          <a:xfrm>
            <a:off x="0" y="16326"/>
            <a:ext cx="9144000" cy="565565"/>
          </a:xfrm>
          <a:prstGeom prst="rect">
            <a:avLst/>
          </a:prstGeom>
        </p:spPr>
      </p:pic>
      <p:pic>
        <p:nvPicPr>
          <p:cNvPr id="6" name="Picture 5"/>
          <p:cNvPicPr>
            <a:picLocks noChangeAspect="1"/>
          </p:cNvPicPr>
          <p:nvPr/>
        </p:nvPicPr>
        <p:blipFill rotWithShape="1">
          <a:blip r:embed="rId2"/>
          <a:srcRect l="35740" t="50471" r="28182" b="5775"/>
          <a:stretch/>
        </p:blipFill>
        <p:spPr>
          <a:xfrm>
            <a:off x="0" y="554281"/>
            <a:ext cx="9144000" cy="6237739"/>
          </a:xfrm>
          <a:prstGeom prst="rect">
            <a:avLst/>
          </a:prstGeom>
        </p:spPr>
      </p:pic>
    </p:spTree>
    <p:extLst>
      <p:ext uri="{BB962C8B-B14F-4D97-AF65-F5344CB8AC3E}">
        <p14:creationId xmlns:p14="http://schemas.microsoft.com/office/powerpoint/2010/main" val="11563010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JWD Consulting Intranet Site Project Baseline Gantt Chart</a:t>
            </a:r>
          </a:p>
        </p:txBody>
      </p:sp>
      <p:sp>
        <p:nvSpPr>
          <p:cNvPr id="4" name="Slide Number Placeholder 3"/>
          <p:cNvSpPr>
            <a:spLocks noGrp="1"/>
          </p:cNvSpPr>
          <p:nvPr>
            <p:ph type="sldNum" sz="quarter" idx="12"/>
          </p:nvPr>
        </p:nvSpPr>
        <p:spPr/>
        <p:txBody>
          <a:bodyPr/>
          <a:lstStyle/>
          <a:p>
            <a:fld id="{C546E0E4-908A-4724-B308-E4F6AE4FA0DD}" type="slidenum">
              <a:rPr lang="en-US" smtClean="0"/>
              <a:pPr/>
              <a:t>39</a:t>
            </a:fld>
            <a:endParaRPr lang="en-US"/>
          </a:p>
        </p:txBody>
      </p:sp>
      <p:pic>
        <p:nvPicPr>
          <p:cNvPr id="5" name="Picture 8" descr="86921_03_F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 y="1581572"/>
            <a:ext cx="8195398" cy="431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884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effectLst>
                  <a:outerShdw blurRad="38100" dist="38100" dir="2700000" algn="tl">
                    <a:srgbClr val="FFFFFF"/>
                  </a:outerShdw>
                </a:effectLst>
              </a:rPr>
              <a:t>3. The Project Management Process Groups: A Case Study</a:t>
            </a:r>
            <a:endParaRPr lang="en-US" sz="4800"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t>4</a:t>
            </a:fld>
            <a:endParaRPr lang="en-US"/>
          </a:p>
        </p:txBody>
      </p:sp>
    </p:spTree>
    <p:extLst>
      <p:ext uri="{BB962C8B-B14F-4D97-AF65-F5344CB8AC3E}">
        <p14:creationId xmlns:p14="http://schemas.microsoft.com/office/powerpoint/2010/main" val="16158167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 of Prioritized Risks</a:t>
            </a:r>
          </a:p>
        </p:txBody>
      </p:sp>
      <p:sp>
        <p:nvSpPr>
          <p:cNvPr id="4" name="Slide Number Placeholder 3"/>
          <p:cNvSpPr>
            <a:spLocks noGrp="1"/>
          </p:cNvSpPr>
          <p:nvPr>
            <p:ph type="sldNum" sz="quarter" idx="12"/>
          </p:nvPr>
        </p:nvSpPr>
        <p:spPr/>
        <p:txBody>
          <a:bodyPr/>
          <a:lstStyle/>
          <a:p>
            <a:fld id="{C546E0E4-908A-4724-B308-E4F6AE4FA0DD}" type="slidenum">
              <a:rPr lang="en-US" smtClean="0"/>
              <a:pPr/>
              <a:t>40</a:t>
            </a:fld>
            <a:endParaRPr lang="en-US"/>
          </a:p>
        </p:txBody>
      </p:sp>
      <p:pic>
        <p:nvPicPr>
          <p:cNvPr id="5" name="Picture 7" descr="Tbl03-08"/>
          <p:cNvPicPr>
            <a:picLocks noChangeAspect="1" noChangeArrowheads="1"/>
          </p:cNvPicPr>
          <p:nvPr/>
        </p:nvPicPr>
        <p:blipFill>
          <a:blip r:embed="rId2">
            <a:extLst>
              <a:ext uri="{28A0092B-C50C-407E-A947-70E740481C1C}">
                <a14:useLocalDpi xmlns:a14="http://schemas.microsoft.com/office/drawing/2010/main" val="0"/>
              </a:ext>
            </a:extLst>
          </a:blip>
          <a:srcRect t="5035"/>
          <a:stretch>
            <a:fillRect/>
          </a:stretch>
        </p:blipFill>
        <p:spPr bwMode="auto">
          <a:xfrm>
            <a:off x="320039" y="1466849"/>
            <a:ext cx="8686801" cy="433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8476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Planning Template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41</a:t>
            </a:fld>
            <a:endParaRPr lang="en-US"/>
          </a:p>
        </p:txBody>
      </p:sp>
      <p:pic>
        <p:nvPicPr>
          <p:cNvPr id="5" name="Picture 4"/>
          <p:cNvPicPr>
            <a:picLocks noChangeAspect="1"/>
          </p:cNvPicPr>
          <p:nvPr/>
        </p:nvPicPr>
        <p:blipFill rotWithShape="1">
          <a:blip r:embed="rId2"/>
          <a:srcRect l="24130" t="14294" r="9636" b="49827"/>
          <a:stretch/>
        </p:blipFill>
        <p:spPr>
          <a:xfrm>
            <a:off x="0" y="1224754"/>
            <a:ext cx="9144000" cy="2786231"/>
          </a:xfrm>
          <a:prstGeom prst="rect">
            <a:avLst/>
          </a:prstGeom>
        </p:spPr>
      </p:pic>
      <p:pic>
        <p:nvPicPr>
          <p:cNvPr id="7" name="Picture 6"/>
          <p:cNvPicPr>
            <a:picLocks noChangeAspect="1"/>
          </p:cNvPicPr>
          <p:nvPr/>
        </p:nvPicPr>
        <p:blipFill rotWithShape="1">
          <a:blip r:embed="rId3"/>
          <a:srcRect l="24130" t="43524" r="11693" b="22121"/>
          <a:stretch/>
        </p:blipFill>
        <p:spPr>
          <a:xfrm>
            <a:off x="0" y="2211860"/>
            <a:ext cx="9144000" cy="2753389"/>
          </a:xfrm>
          <a:prstGeom prst="rect">
            <a:avLst/>
          </a:prstGeom>
        </p:spPr>
      </p:pic>
    </p:spTree>
    <p:extLst>
      <p:ext uri="{BB962C8B-B14F-4D97-AF65-F5344CB8AC3E}">
        <p14:creationId xmlns:p14="http://schemas.microsoft.com/office/powerpoint/2010/main" val="18673218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Planning Template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42</a:t>
            </a:fld>
            <a:endParaRPr lang="en-US"/>
          </a:p>
        </p:txBody>
      </p:sp>
      <p:pic>
        <p:nvPicPr>
          <p:cNvPr id="5" name="Picture 4"/>
          <p:cNvPicPr>
            <a:picLocks noChangeAspect="1"/>
          </p:cNvPicPr>
          <p:nvPr/>
        </p:nvPicPr>
        <p:blipFill rotWithShape="1">
          <a:blip r:embed="rId2"/>
          <a:srcRect l="12520" t="14944" r="21169" b="8684"/>
          <a:stretch/>
        </p:blipFill>
        <p:spPr>
          <a:xfrm>
            <a:off x="0" y="1143000"/>
            <a:ext cx="9144000" cy="5751044"/>
          </a:xfrm>
          <a:prstGeom prst="rect">
            <a:avLst/>
          </a:prstGeom>
        </p:spPr>
      </p:pic>
    </p:spTree>
    <p:extLst>
      <p:ext uri="{BB962C8B-B14F-4D97-AF65-F5344CB8AC3E}">
        <p14:creationId xmlns:p14="http://schemas.microsoft.com/office/powerpoint/2010/main" val="593563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Executing</a:t>
            </a:r>
          </a:p>
        </p:txBody>
      </p:sp>
      <p:sp>
        <p:nvSpPr>
          <p:cNvPr id="3" name="Content Placeholder 2"/>
          <p:cNvSpPr>
            <a:spLocks noGrp="1"/>
          </p:cNvSpPr>
          <p:nvPr>
            <p:ph idx="1"/>
          </p:nvPr>
        </p:nvSpPr>
        <p:spPr/>
        <p:txBody>
          <a:bodyPr>
            <a:normAutofit lnSpcReduction="10000"/>
          </a:bodyPr>
          <a:lstStyle/>
          <a:p>
            <a:r>
              <a:rPr lang="en-US" dirty="0"/>
              <a:t>Usually </a:t>
            </a:r>
            <a:r>
              <a:rPr lang="en-US" dirty="0">
                <a:solidFill>
                  <a:srgbClr val="C00000"/>
                </a:solidFill>
              </a:rPr>
              <a:t>takes the most time and resources </a:t>
            </a:r>
            <a:r>
              <a:rPr lang="en-US" dirty="0"/>
              <a:t>to perform project execution </a:t>
            </a:r>
          </a:p>
          <a:p>
            <a:r>
              <a:rPr lang="en-US" dirty="0"/>
              <a:t>Project managers must </a:t>
            </a:r>
            <a:r>
              <a:rPr lang="en-US" dirty="0">
                <a:solidFill>
                  <a:srgbClr val="C00000"/>
                </a:solidFill>
              </a:rPr>
              <a:t>use their leadership skills to handle the many challenges </a:t>
            </a:r>
            <a:r>
              <a:rPr lang="en-US" dirty="0"/>
              <a:t>that occur during project execution</a:t>
            </a:r>
          </a:p>
          <a:p>
            <a:r>
              <a:rPr lang="en-US" dirty="0"/>
              <a:t>Table 3-11 on p. 108 </a:t>
            </a:r>
            <a:r>
              <a:rPr lang="en-US" dirty="0">
                <a:solidFill>
                  <a:srgbClr val="C00000"/>
                </a:solidFill>
              </a:rPr>
              <a:t>lists the executing processes and outputs</a:t>
            </a:r>
            <a:r>
              <a:rPr lang="en-US" dirty="0"/>
              <a:t>; many project </a:t>
            </a:r>
            <a:r>
              <a:rPr lang="en-US" dirty="0">
                <a:solidFill>
                  <a:srgbClr val="C00000"/>
                </a:solidFill>
              </a:rPr>
              <a:t>sponsors and customers focus on deliverables</a:t>
            </a:r>
            <a:r>
              <a:rPr lang="en-US" dirty="0"/>
              <a:t> related to providing the products, services, or results desired from the project</a:t>
            </a:r>
          </a:p>
          <a:p>
            <a:r>
              <a:rPr lang="en-US" dirty="0"/>
              <a:t>A </a:t>
            </a:r>
            <a:r>
              <a:rPr lang="en-US" dirty="0">
                <a:solidFill>
                  <a:srgbClr val="C00000"/>
                </a:solidFill>
              </a:rPr>
              <a:t>milestone report </a:t>
            </a:r>
            <a:r>
              <a:rPr lang="en-US" dirty="0"/>
              <a:t>(example on pp. 109-110) can </a:t>
            </a:r>
            <a:r>
              <a:rPr lang="en-US" dirty="0">
                <a:solidFill>
                  <a:srgbClr val="0070C0"/>
                </a:solidFill>
              </a:rPr>
              <a:t>help focus on completing major milestones</a:t>
            </a:r>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43</a:t>
            </a:fld>
            <a:endParaRPr lang="en-US"/>
          </a:p>
        </p:txBody>
      </p:sp>
    </p:spTree>
    <p:extLst>
      <p:ext uri="{BB962C8B-B14F-4D97-AF65-F5344CB8AC3E}">
        <p14:creationId xmlns:p14="http://schemas.microsoft.com/office/powerpoint/2010/main" val="26325931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44</a:t>
            </a:fld>
            <a:endParaRPr lang="en-US"/>
          </a:p>
        </p:txBody>
      </p:sp>
      <p:pic>
        <p:nvPicPr>
          <p:cNvPr id="5" name="Picture 4"/>
          <p:cNvPicPr>
            <a:picLocks noChangeAspect="1"/>
          </p:cNvPicPr>
          <p:nvPr/>
        </p:nvPicPr>
        <p:blipFill rotWithShape="1">
          <a:blip r:embed="rId2"/>
          <a:srcRect l="35974" t="19420" r="28182" b="10623"/>
          <a:stretch/>
        </p:blipFill>
        <p:spPr>
          <a:xfrm>
            <a:off x="1389414" y="0"/>
            <a:ext cx="6222669" cy="6831409"/>
          </a:xfrm>
          <a:prstGeom prst="rect">
            <a:avLst/>
          </a:prstGeom>
        </p:spPr>
      </p:pic>
    </p:spTree>
    <p:extLst>
      <p:ext uri="{BB962C8B-B14F-4D97-AF65-F5344CB8AC3E}">
        <p14:creationId xmlns:p14="http://schemas.microsoft.com/office/powerpoint/2010/main" val="16530434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of Milestone Report </a:t>
            </a:r>
          </a:p>
        </p:txBody>
      </p:sp>
      <p:sp>
        <p:nvSpPr>
          <p:cNvPr id="4" name="Slide Number Placeholder 3"/>
          <p:cNvSpPr>
            <a:spLocks noGrp="1"/>
          </p:cNvSpPr>
          <p:nvPr>
            <p:ph type="sldNum" sz="quarter" idx="12"/>
          </p:nvPr>
        </p:nvSpPr>
        <p:spPr/>
        <p:txBody>
          <a:bodyPr/>
          <a:lstStyle/>
          <a:p>
            <a:fld id="{C546E0E4-908A-4724-B308-E4F6AE4FA0DD}" type="slidenum">
              <a:rPr lang="en-US" smtClean="0"/>
              <a:pPr/>
              <a:t>45</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l="23125" t="16000" r="26875" b="13000"/>
          <a:stretch>
            <a:fillRect/>
          </a:stretch>
        </p:blipFill>
        <p:spPr bwMode="auto">
          <a:xfrm>
            <a:off x="1608772" y="1133314"/>
            <a:ext cx="5926455" cy="526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3422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a:t>
            </a:r>
          </a:p>
        </p:txBody>
      </p:sp>
      <p:sp>
        <p:nvSpPr>
          <p:cNvPr id="3" name="Content Placeholder 2"/>
          <p:cNvSpPr>
            <a:spLocks noGrp="1"/>
          </p:cNvSpPr>
          <p:nvPr>
            <p:ph idx="1"/>
          </p:nvPr>
        </p:nvSpPr>
        <p:spPr/>
        <p:txBody>
          <a:bodyPr>
            <a:normAutofit/>
          </a:bodyPr>
          <a:lstStyle/>
          <a:p>
            <a:r>
              <a:rPr lang="en-US" dirty="0"/>
              <a:t>One way to learn about best practices in project management is by </a:t>
            </a:r>
            <a:r>
              <a:rPr lang="en-US" dirty="0">
                <a:solidFill>
                  <a:srgbClr val="C00000"/>
                </a:solidFill>
              </a:rPr>
              <a:t>studying recipients of PMI’s Project of the Year award</a:t>
            </a:r>
          </a:p>
          <a:p>
            <a:r>
              <a:rPr lang="en-US" dirty="0"/>
              <a:t>The Quartier international de Montreal (QIM), Montreal’s international district, was a 66-acre </a:t>
            </a:r>
            <a:r>
              <a:rPr lang="en-US" dirty="0">
                <a:solidFill>
                  <a:srgbClr val="C00000"/>
                </a:solidFill>
              </a:rPr>
              <a:t>urban revitalization project </a:t>
            </a:r>
            <a:r>
              <a:rPr lang="en-US" dirty="0"/>
              <a:t>in the heart of downtown Montreal</a:t>
            </a:r>
          </a:p>
          <a:p>
            <a:r>
              <a:rPr lang="en-US" dirty="0"/>
              <a:t>This $90 million, five-year project turned a once unpopular area into a thriving section of the city with a booming real estate market and has </a:t>
            </a:r>
            <a:r>
              <a:rPr lang="en-US" dirty="0">
                <a:solidFill>
                  <a:srgbClr val="C00000"/>
                </a:solidFill>
              </a:rPr>
              <a:t>generated $770 million in related construction</a:t>
            </a:r>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46</a:t>
            </a:fld>
            <a:endParaRPr lang="en-US"/>
          </a:p>
        </p:txBody>
      </p:sp>
    </p:spTree>
    <p:extLst>
      <p:ext uri="{BB962C8B-B14F-4D97-AF65-F5344CB8AC3E}">
        <p14:creationId xmlns:p14="http://schemas.microsoft.com/office/powerpoint/2010/main" val="38227618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Planning Template</a:t>
            </a:r>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47</a:t>
            </a:fld>
            <a:endParaRPr lang="en-US"/>
          </a:p>
        </p:txBody>
      </p:sp>
      <p:pic>
        <p:nvPicPr>
          <p:cNvPr id="5" name="Picture 4"/>
          <p:cNvPicPr>
            <a:picLocks noChangeAspect="1"/>
          </p:cNvPicPr>
          <p:nvPr/>
        </p:nvPicPr>
        <p:blipFill rotWithShape="1">
          <a:blip r:embed="rId2"/>
          <a:srcRect l="24130" t="14295" r="9636" b="68446"/>
          <a:stretch/>
        </p:blipFill>
        <p:spPr>
          <a:xfrm>
            <a:off x="0" y="2626044"/>
            <a:ext cx="9144000" cy="1340316"/>
          </a:xfrm>
          <a:prstGeom prst="rect">
            <a:avLst/>
          </a:prstGeom>
        </p:spPr>
      </p:pic>
      <p:pic>
        <p:nvPicPr>
          <p:cNvPr id="7" name="Picture 6"/>
          <p:cNvPicPr>
            <a:picLocks noChangeAspect="1"/>
          </p:cNvPicPr>
          <p:nvPr/>
        </p:nvPicPr>
        <p:blipFill rotWithShape="1">
          <a:blip r:embed="rId3"/>
          <a:srcRect l="24130" t="43524" r="11693" b="50291"/>
          <a:stretch/>
        </p:blipFill>
        <p:spPr>
          <a:xfrm>
            <a:off x="0" y="3613150"/>
            <a:ext cx="9144000" cy="495714"/>
          </a:xfrm>
          <a:prstGeom prst="rect">
            <a:avLst/>
          </a:prstGeom>
        </p:spPr>
      </p:pic>
      <p:pic>
        <p:nvPicPr>
          <p:cNvPr id="6" name="Picture 5"/>
          <p:cNvPicPr>
            <a:picLocks noChangeAspect="1"/>
          </p:cNvPicPr>
          <p:nvPr/>
        </p:nvPicPr>
        <p:blipFill rotWithShape="1">
          <a:blip r:embed="rId4"/>
          <a:srcRect l="24364" t="49896" r="11896" b="44148"/>
          <a:stretch/>
        </p:blipFill>
        <p:spPr>
          <a:xfrm>
            <a:off x="0" y="3613150"/>
            <a:ext cx="9144000" cy="480674"/>
          </a:xfrm>
          <a:prstGeom prst="rect">
            <a:avLst/>
          </a:prstGeom>
        </p:spPr>
      </p:pic>
    </p:spTree>
    <p:extLst>
      <p:ext uri="{BB962C8B-B14F-4D97-AF65-F5344CB8AC3E}">
        <p14:creationId xmlns:p14="http://schemas.microsoft.com/office/powerpoint/2010/main" val="31956529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Monitoring and Controlling</a:t>
            </a:r>
          </a:p>
        </p:txBody>
      </p:sp>
      <p:sp>
        <p:nvSpPr>
          <p:cNvPr id="3" name="Content Placeholder 2"/>
          <p:cNvSpPr>
            <a:spLocks noGrp="1"/>
          </p:cNvSpPr>
          <p:nvPr>
            <p:ph idx="1"/>
          </p:nvPr>
        </p:nvSpPr>
        <p:spPr>
          <a:xfrm>
            <a:off x="628650" y="1529104"/>
            <a:ext cx="7886700" cy="4947445"/>
          </a:xfrm>
        </p:spPr>
        <p:txBody>
          <a:bodyPr/>
          <a:lstStyle/>
          <a:p>
            <a:r>
              <a:rPr lang="en-US" sz="3200" dirty="0"/>
              <a:t>Involves </a:t>
            </a:r>
            <a:r>
              <a:rPr lang="en-US" sz="3200" dirty="0">
                <a:solidFill>
                  <a:srgbClr val="C00000"/>
                </a:solidFill>
              </a:rPr>
              <a:t>measuring progress toward project objectives</a:t>
            </a:r>
            <a:r>
              <a:rPr lang="en-US" sz="3200" dirty="0"/>
              <a:t>, monitoring deviation from the plan, and taking correction actions</a:t>
            </a:r>
          </a:p>
          <a:p>
            <a:r>
              <a:rPr lang="en-US" sz="3200" dirty="0"/>
              <a:t>Affects </a:t>
            </a:r>
            <a:r>
              <a:rPr lang="en-US" sz="3200" dirty="0">
                <a:solidFill>
                  <a:srgbClr val="C00000"/>
                </a:solidFill>
              </a:rPr>
              <a:t>all other process groups </a:t>
            </a:r>
            <a:r>
              <a:rPr lang="en-US" sz="3200" dirty="0"/>
              <a:t>and occurs during </a:t>
            </a:r>
            <a:r>
              <a:rPr lang="en-US" sz="3200" dirty="0">
                <a:solidFill>
                  <a:srgbClr val="C00000"/>
                </a:solidFill>
              </a:rPr>
              <a:t>all phases of the project life cycle</a:t>
            </a:r>
          </a:p>
          <a:p>
            <a:r>
              <a:rPr lang="en-US" sz="3200" dirty="0">
                <a:solidFill>
                  <a:srgbClr val="C00000"/>
                </a:solidFill>
              </a:rPr>
              <a:t>Outputs</a:t>
            </a:r>
            <a:r>
              <a:rPr lang="en-US" sz="3200" dirty="0"/>
              <a:t> include </a:t>
            </a:r>
            <a:r>
              <a:rPr lang="en-US" sz="3200" dirty="0">
                <a:solidFill>
                  <a:srgbClr val="0070C0"/>
                </a:solidFill>
              </a:rPr>
              <a:t>performance reports</a:t>
            </a:r>
            <a:r>
              <a:rPr lang="en-US" sz="3200" dirty="0"/>
              <a:t>, </a:t>
            </a:r>
            <a:r>
              <a:rPr lang="en-US" sz="3200" dirty="0">
                <a:solidFill>
                  <a:srgbClr val="0070C0"/>
                </a:solidFill>
              </a:rPr>
              <a:t>change requests</a:t>
            </a:r>
            <a:r>
              <a:rPr lang="en-US" sz="3200" dirty="0"/>
              <a:t>, and </a:t>
            </a:r>
            <a:r>
              <a:rPr lang="en-US" sz="3200" dirty="0">
                <a:solidFill>
                  <a:srgbClr val="0070C0"/>
                </a:solidFill>
              </a:rPr>
              <a:t>updates</a:t>
            </a:r>
            <a:r>
              <a:rPr lang="en-US" sz="3200" dirty="0"/>
              <a:t> to various plans</a:t>
            </a:r>
          </a:p>
          <a:p>
            <a:r>
              <a:rPr lang="en-US" sz="3200" dirty="0"/>
              <a:t>See Table 3-13</a:t>
            </a:r>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48</a:t>
            </a:fld>
            <a:endParaRPr lang="en-US"/>
          </a:p>
        </p:txBody>
      </p:sp>
    </p:spTree>
    <p:extLst>
      <p:ext uri="{BB962C8B-B14F-4D97-AF65-F5344CB8AC3E}">
        <p14:creationId xmlns:p14="http://schemas.microsoft.com/office/powerpoint/2010/main" val="42793058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49</a:t>
            </a:fld>
            <a:endParaRPr lang="en-US"/>
          </a:p>
        </p:txBody>
      </p:sp>
      <p:grpSp>
        <p:nvGrpSpPr>
          <p:cNvPr id="7" name="Group 6"/>
          <p:cNvGrpSpPr/>
          <p:nvPr/>
        </p:nvGrpSpPr>
        <p:grpSpPr>
          <a:xfrm>
            <a:off x="475013" y="752474"/>
            <a:ext cx="8193974" cy="5122764"/>
            <a:chOff x="724395" y="1353785"/>
            <a:chExt cx="7042068" cy="4085113"/>
          </a:xfrm>
        </p:grpSpPr>
        <p:pic>
          <p:nvPicPr>
            <p:cNvPr id="5" name="Picture 4"/>
            <p:cNvPicPr>
              <a:picLocks noChangeAspect="1"/>
            </p:cNvPicPr>
            <p:nvPr/>
          </p:nvPicPr>
          <p:blipFill rotWithShape="1">
            <a:blip r:embed="rId2"/>
            <a:srcRect l="24597" t="13602" r="29195" b="52043"/>
            <a:stretch/>
          </p:blipFill>
          <p:spPr>
            <a:xfrm>
              <a:off x="724395" y="1353785"/>
              <a:ext cx="7042068" cy="2945081"/>
            </a:xfrm>
            <a:prstGeom prst="rect">
              <a:avLst/>
            </a:prstGeom>
          </p:spPr>
        </p:pic>
        <p:pic>
          <p:nvPicPr>
            <p:cNvPr id="6" name="Picture 5"/>
            <p:cNvPicPr>
              <a:picLocks noChangeAspect="1"/>
            </p:cNvPicPr>
            <p:nvPr/>
          </p:nvPicPr>
          <p:blipFill rotWithShape="1">
            <a:blip r:embed="rId2"/>
            <a:srcRect l="32234" t="70398" r="22883" b="14641"/>
            <a:stretch/>
          </p:blipFill>
          <p:spPr>
            <a:xfrm>
              <a:off x="783772" y="4156363"/>
              <a:ext cx="6840187" cy="1282535"/>
            </a:xfrm>
            <a:prstGeom prst="rect">
              <a:avLst/>
            </a:prstGeom>
          </p:spPr>
        </p:pic>
      </p:grpSp>
    </p:spTree>
    <p:extLst>
      <p:ext uri="{BB962C8B-B14F-4D97-AF65-F5344CB8AC3E}">
        <p14:creationId xmlns:p14="http://schemas.microsoft.com/office/powerpoint/2010/main" val="4047904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fontScale="92500" lnSpcReduction="20000"/>
          </a:bodyPr>
          <a:lstStyle/>
          <a:p>
            <a:r>
              <a:rPr lang="en-US" dirty="0"/>
              <a:t>Describe the </a:t>
            </a:r>
            <a:r>
              <a:rPr lang="en-US" dirty="0">
                <a:solidFill>
                  <a:srgbClr val="C00000"/>
                </a:solidFill>
              </a:rPr>
              <a:t>five project management (PM) process groups</a:t>
            </a:r>
            <a:r>
              <a:rPr lang="en-US" dirty="0"/>
              <a:t>, the typical level of activity for each, and the interactions among them</a:t>
            </a:r>
          </a:p>
          <a:p>
            <a:r>
              <a:rPr lang="en-US" dirty="0"/>
              <a:t>Understand </a:t>
            </a:r>
            <a:r>
              <a:rPr lang="en-US" dirty="0">
                <a:solidFill>
                  <a:srgbClr val="C00000"/>
                </a:solidFill>
              </a:rPr>
              <a:t>how the PM process groups relate to the PM knowledge areas</a:t>
            </a:r>
          </a:p>
          <a:p>
            <a:r>
              <a:rPr lang="en-US" dirty="0"/>
              <a:t>Discuss </a:t>
            </a:r>
            <a:r>
              <a:rPr lang="en-US" dirty="0">
                <a:solidFill>
                  <a:srgbClr val="C00000"/>
                </a:solidFill>
              </a:rPr>
              <a:t>how organizations develop information technology PM methodologies </a:t>
            </a:r>
            <a:r>
              <a:rPr lang="en-US" dirty="0"/>
              <a:t>to meet their needs</a:t>
            </a:r>
          </a:p>
          <a:p>
            <a:r>
              <a:rPr lang="en-US" dirty="0"/>
              <a:t>Review a </a:t>
            </a:r>
            <a:r>
              <a:rPr lang="en-US" dirty="0">
                <a:solidFill>
                  <a:srgbClr val="C00000"/>
                </a:solidFill>
              </a:rPr>
              <a:t>case study of an organization applying the project management process groups to manage an information technology project</a:t>
            </a:r>
            <a:r>
              <a:rPr lang="en-US" dirty="0"/>
              <a:t>; describe </a:t>
            </a:r>
            <a:r>
              <a:rPr lang="en-US" dirty="0">
                <a:solidFill>
                  <a:srgbClr val="C00000"/>
                </a:solidFill>
              </a:rPr>
              <a:t>outputs of each process group</a:t>
            </a:r>
            <a:r>
              <a:rPr lang="en-US" dirty="0"/>
              <a:t>; and understand the contribution that effective project initiating, planning, executing, monitoring and controlling, and closing make to project success</a:t>
            </a:r>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5</a:t>
            </a:fld>
            <a:endParaRPr lang="en-US"/>
          </a:p>
        </p:txBody>
      </p:sp>
    </p:spTree>
    <p:extLst>
      <p:ext uri="{BB962C8B-B14F-4D97-AF65-F5344CB8AC3E}">
        <p14:creationId xmlns:p14="http://schemas.microsoft.com/office/powerpoint/2010/main" val="35771130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50</a:t>
            </a:fld>
            <a:endParaRPr lang="en-US"/>
          </a:p>
        </p:txBody>
      </p:sp>
      <p:grpSp>
        <p:nvGrpSpPr>
          <p:cNvPr id="12" name="Group 11"/>
          <p:cNvGrpSpPr/>
          <p:nvPr/>
        </p:nvGrpSpPr>
        <p:grpSpPr>
          <a:xfrm>
            <a:off x="1482169" y="93785"/>
            <a:ext cx="6125882" cy="6705600"/>
            <a:chOff x="1804894" y="152400"/>
            <a:chExt cx="5454888" cy="6070754"/>
          </a:xfrm>
        </p:grpSpPr>
        <p:pic>
          <p:nvPicPr>
            <p:cNvPr id="6" name="Picture 5"/>
            <p:cNvPicPr>
              <a:picLocks noChangeAspect="1"/>
            </p:cNvPicPr>
            <p:nvPr/>
          </p:nvPicPr>
          <p:blipFill rotWithShape="1">
            <a:blip r:embed="rId2"/>
            <a:srcRect l="32156" t="14293" r="22806" b="22884"/>
            <a:stretch/>
          </p:blipFill>
          <p:spPr>
            <a:xfrm>
              <a:off x="1939373" y="152400"/>
              <a:ext cx="5320409" cy="4038296"/>
            </a:xfrm>
            <a:prstGeom prst="rect">
              <a:avLst/>
            </a:prstGeom>
          </p:spPr>
        </p:pic>
        <p:pic>
          <p:nvPicPr>
            <p:cNvPr id="11" name="Picture 10"/>
            <p:cNvPicPr>
              <a:picLocks noChangeAspect="1"/>
            </p:cNvPicPr>
            <p:nvPr/>
          </p:nvPicPr>
          <p:blipFill rotWithShape="1">
            <a:blip r:embed="rId3"/>
            <a:srcRect l="32182" t="14202" r="24272" b="4667"/>
            <a:stretch/>
          </p:blipFill>
          <p:spPr>
            <a:xfrm>
              <a:off x="1804894" y="525130"/>
              <a:ext cx="5436960" cy="5698024"/>
            </a:xfrm>
            <a:prstGeom prst="rect">
              <a:avLst/>
            </a:prstGeom>
          </p:spPr>
        </p:pic>
      </p:grpSp>
    </p:spTree>
    <p:extLst>
      <p:ext uri="{BB962C8B-B14F-4D97-AF65-F5344CB8AC3E}">
        <p14:creationId xmlns:p14="http://schemas.microsoft.com/office/powerpoint/2010/main" val="18893781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Monitoring and </a:t>
            </a:r>
            <a:r>
              <a:rPr lang="en-US" dirty="0" err="1" smtClean="0"/>
              <a:t>Controling</a:t>
            </a:r>
            <a:r>
              <a:rPr lang="en-US" dirty="0" smtClean="0"/>
              <a:t> Template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51</a:t>
            </a:fld>
            <a:endParaRPr lang="en-US"/>
          </a:p>
        </p:txBody>
      </p:sp>
      <p:pic>
        <p:nvPicPr>
          <p:cNvPr id="5" name="Picture 4"/>
          <p:cNvPicPr>
            <a:picLocks noChangeAspect="1"/>
          </p:cNvPicPr>
          <p:nvPr/>
        </p:nvPicPr>
        <p:blipFill rotWithShape="1">
          <a:blip r:embed="rId2"/>
          <a:srcRect l="24130" t="14294" r="9636" b="49827"/>
          <a:stretch/>
        </p:blipFill>
        <p:spPr>
          <a:xfrm>
            <a:off x="0" y="1533506"/>
            <a:ext cx="9144000" cy="2786231"/>
          </a:xfrm>
          <a:prstGeom prst="rect">
            <a:avLst/>
          </a:prstGeom>
        </p:spPr>
      </p:pic>
      <p:pic>
        <p:nvPicPr>
          <p:cNvPr id="7" name="Picture 6"/>
          <p:cNvPicPr>
            <a:picLocks noChangeAspect="1"/>
          </p:cNvPicPr>
          <p:nvPr/>
        </p:nvPicPr>
        <p:blipFill rotWithShape="1">
          <a:blip r:embed="rId3"/>
          <a:srcRect l="24208" t="13602" r="9792" b="31014"/>
          <a:stretch/>
        </p:blipFill>
        <p:spPr>
          <a:xfrm>
            <a:off x="0" y="2525045"/>
            <a:ext cx="9144000" cy="4316111"/>
          </a:xfrm>
          <a:prstGeom prst="rect">
            <a:avLst/>
          </a:prstGeom>
        </p:spPr>
      </p:pic>
    </p:spTree>
    <p:extLst>
      <p:ext uri="{BB962C8B-B14F-4D97-AF65-F5344CB8AC3E}">
        <p14:creationId xmlns:p14="http://schemas.microsoft.com/office/powerpoint/2010/main" val="4593460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Monitoring and </a:t>
            </a:r>
            <a:r>
              <a:rPr lang="en-US" dirty="0" err="1" smtClean="0"/>
              <a:t>Controling</a:t>
            </a:r>
            <a:r>
              <a:rPr lang="en-US" dirty="0" smtClean="0"/>
              <a:t> Template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a:xfrm>
            <a:off x="3543300" y="6456097"/>
            <a:ext cx="2057400" cy="365125"/>
          </a:xfrm>
        </p:spPr>
        <p:txBody>
          <a:bodyPr/>
          <a:lstStyle/>
          <a:p>
            <a:fld id="{C546E0E4-908A-4724-B308-E4F6AE4FA0DD}" type="slidenum">
              <a:rPr lang="en-US" smtClean="0"/>
              <a:pPr/>
              <a:t>52</a:t>
            </a:fld>
            <a:endParaRPr lang="en-US" dirty="0"/>
          </a:p>
        </p:txBody>
      </p:sp>
      <p:grpSp>
        <p:nvGrpSpPr>
          <p:cNvPr id="9" name="Group 8"/>
          <p:cNvGrpSpPr/>
          <p:nvPr/>
        </p:nvGrpSpPr>
        <p:grpSpPr>
          <a:xfrm>
            <a:off x="0" y="0"/>
            <a:ext cx="9326880" cy="6858000"/>
            <a:chOff x="1062990" y="1384917"/>
            <a:chExt cx="7383780" cy="5295206"/>
          </a:xfrm>
        </p:grpSpPr>
        <p:pic>
          <p:nvPicPr>
            <p:cNvPr id="5" name="Picture 4"/>
            <p:cNvPicPr>
              <a:picLocks noChangeAspect="1"/>
            </p:cNvPicPr>
            <p:nvPr/>
          </p:nvPicPr>
          <p:blipFill rotWithShape="1">
            <a:blip r:embed="rId2"/>
            <a:srcRect l="24130" t="14294" r="9636" b="49827"/>
            <a:stretch/>
          </p:blipFill>
          <p:spPr>
            <a:xfrm>
              <a:off x="1062990" y="1384917"/>
              <a:ext cx="7383780" cy="2249882"/>
            </a:xfrm>
            <a:prstGeom prst="rect">
              <a:avLst/>
            </a:prstGeom>
          </p:spPr>
        </p:pic>
        <p:pic>
          <p:nvPicPr>
            <p:cNvPr id="6" name="Picture 5"/>
            <p:cNvPicPr>
              <a:picLocks noChangeAspect="1"/>
            </p:cNvPicPr>
            <p:nvPr/>
          </p:nvPicPr>
          <p:blipFill rotWithShape="1">
            <a:blip r:embed="rId3"/>
            <a:srcRect l="24130" t="26485" r="9714" b="17550"/>
            <a:stretch/>
          </p:blipFill>
          <p:spPr>
            <a:xfrm>
              <a:off x="1062990" y="2163892"/>
              <a:ext cx="7383780" cy="3513600"/>
            </a:xfrm>
            <a:prstGeom prst="rect">
              <a:avLst/>
            </a:prstGeom>
          </p:spPr>
        </p:pic>
        <p:pic>
          <p:nvPicPr>
            <p:cNvPr id="8" name="Picture 7"/>
            <p:cNvPicPr>
              <a:picLocks noChangeAspect="1"/>
            </p:cNvPicPr>
            <p:nvPr/>
          </p:nvPicPr>
          <p:blipFill rotWithShape="1">
            <a:blip r:embed="rId4"/>
            <a:srcRect l="12753" t="39645" r="21169" b="44563"/>
            <a:stretch/>
          </p:blipFill>
          <p:spPr>
            <a:xfrm>
              <a:off x="1062990" y="5687492"/>
              <a:ext cx="7383780" cy="992631"/>
            </a:xfrm>
            <a:prstGeom prst="rect">
              <a:avLst/>
            </a:prstGeom>
          </p:spPr>
        </p:pic>
      </p:grpSp>
    </p:spTree>
    <p:extLst>
      <p:ext uri="{BB962C8B-B14F-4D97-AF65-F5344CB8AC3E}">
        <p14:creationId xmlns:p14="http://schemas.microsoft.com/office/powerpoint/2010/main" val="20270399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Closing</a:t>
            </a:r>
          </a:p>
        </p:txBody>
      </p:sp>
      <p:sp>
        <p:nvSpPr>
          <p:cNvPr id="3" name="Content Placeholder 2"/>
          <p:cNvSpPr>
            <a:spLocks noGrp="1"/>
          </p:cNvSpPr>
          <p:nvPr>
            <p:ph idx="1"/>
          </p:nvPr>
        </p:nvSpPr>
        <p:spPr/>
        <p:txBody>
          <a:bodyPr/>
          <a:lstStyle/>
          <a:p>
            <a:r>
              <a:rPr lang="en-US" sz="3200" dirty="0"/>
              <a:t>Involves </a:t>
            </a:r>
            <a:r>
              <a:rPr lang="en-US" sz="3200" dirty="0">
                <a:solidFill>
                  <a:srgbClr val="C00000"/>
                </a:solidFill>
              </a:rPr>
              <a:t>gaining stakeholder and customer acceptance </a:t>
            </a:r>
            <a:r>
              <a:rPr lang="en-US" sz="3200" dirty="0"/>
              <a:t>of the final products and services </a:t>
            </a:r>
          </a:p>
          <a:p>
            <a:r>
              <a:rPr lang="en-US" sz="3200" dirty="0"/>
              <a:t>Even </a:t>
            </a:r>
            <a:r>
              <a:rPr lang="en-US" sz="3200" dirty="0">
                <a:solidFill>
                  <a:srgbClr val="C00000"/>
                </a:solidFill>
              </a:rPr>
              <a:t>if projects are not completed</a:t>
            </a:r>
            <a:r>
              <a:rPr lang="en-US" sz="3200" dirty="0"/>
              <a:t>, </a:t>
            </a:r>
            <a:r>
              <a:rPr lang="en-US" sz="3200" dirty="0">
                <a:solidFill>
                  <a:srgbClr val="C00000"/>
                </a:solidFill>
              </a:rPr>
              <a:t>they should be closed out</a:t>
            </a:r>
            <a:r>
              <a:rPr lang="en-US" sz="3200" dirty="0"/>
              <a:t> to learn from the past</a:t>
            </a:r>
          </a:p>
          <a:p>
            <a:r>
              <a:rPr lang="en-US" sz="3200" dirty="0">
                <a:solidFill>
                  <a:srgbClr val="C00000"/>
                </a:solidFill>
              </a:rPr>
              <a:t>Outputs</a:t>
            </a:r>
            <a:r>
              <a:rPr lang="en-US" sz="3200" dirty="0"/>
              <a:t> include </a:t>
            </a:r>
            <a:r>
              <a:rPr lang="en-US" sz="3200" dirty="0">
                <a:solidFill>
                  <a:srgbClr val="0070C0"/>
                </a:solidFill>
              </a:rPr>
              <a:t>project archives and lessons learned</a:t>
            </a:r>
            <a:r>
              <a:rPr lang="en-US" sz="3200" dirty="0"/>
              <a:t>, part of organizational process assets</a:t>
            </a:r>
          </a:p>
          <a:p>
            <a:r>
              <a:rPr lang="en-US" sz="3200" dirty="0"/>
              <a:t>Most projects also include a </a:t>
            </a:r>
            <a:r>
              <a:rPr lang="en-US" sz="3200" dirty="0">
                <a:solidFill>
                  <a:srgbClr val="C00000"/>
                </a:solidFill>
              </a:rPr>
              <a:t>final report </a:t>
            </a:r>
            <a:r>
              <a:rPr lang="en-US" sz="3200" dirty="0"/>
              <a:t>and </a:t>
            </a:r>
            <a:r>
              <a:rPr lang="en-US" sz="3200" dirty="0">
                <a:solidFill>
                  <a:srgbClr val="C00000"/>
                </a:solidFill>
              </a:rPr>
              <a:t>presentation to the sponsor</a:t>
            </a:r>
            <a:r>
              <a:rPr lang="en-US" sz="3200" dirty="0"/>
              <a:t>/senior management</a:t>
            </a:r>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53</a:t>
            </a:fld>
            <a:endParaRPr lang="en-US"/>
          </a:p>
        </p:txBody>
      </p:sp>
    </p:spTree>
    <p:extLst>
      <p:ext uri="{BB962C8B-B14F-4D97-AF65-F5344CB8AC3E}">
        <p14:creationId xmlns:p14="http://schemas.microsoft.com/office/powerpoint/2010/main" val="35137979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54</a:t>
            </a:fld>
            <a:endParaRPr lang="en-US"/>
          </a:p>
        </p:txBody>
      </p:sp>
      <p:pic>
        <p:nvPicPr>
          <p:cNvPr id="5" name="Picture 4"/>
          <p:cNvPicPr>
            <a:picLocks noChangeAspect="1"/>
          </p:cNvPicPr>
          <p:nvPr/>
        </p:nvPicPr>
        <p:blipFill rotWithShape="1">
          <a:blip r:embed="rId2"/>
          <a:srcRect l="11039" t="29948" r="19767" b="24753"/>
          <a:stretch/>
        </p:blipFill>
        <p:spPr>
          <a:xfrm>
            <a:off x="-126678" y="1656899"/>
            <a:ext cx="9270677" cy="3413865"/>
          </a:xfrm>
          <a:prstGeom prst="rect">
            <a:avLst/>
          </a:prstGeom>
        </p:spPr>
      </p:pic>
    </p:spTree>
    <p:extLst>
      <p:ext uri="{BB962C8B-B14F-4D97-AF65-F5344CB8AC3E}">
        <p14:creationId xmlns:p14="http://schemas.microsoft.com/office/powerpoint/2010/main" val="11700782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Closing Template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46E0E4-908A-4724-B308-E4F6AE4FA0DD}" type="slidenum">
              <a:rPr lang="en-US" smtClean="0"/>
              <a:pPr/>
              <a:t>55</a:t>
            </a:fld>
            <a:endParaRPr lang="en-US"/>
          </a:p>
        </p:txBody>
      </p:sp>
      <p:pic>
        <p:nvPicPr>
          <p:cNvPr id="5" name="Picture 4"/>
          <p:cNvPicPr>
            <a:picLocks noChangeAspect="1"/>
          </p:cNvPicPr>
          <p:nvPr/>
        </p:nvPicPr>
        <p:blipFill rotWithShape="1">
          <a:blip r:embed="rId2"/>
          <a:srcRect l="24130" t="14294" r="9636" b="49827"/>
          <a:stretch/>
        </p:blipFill>
        <p:spPr>
          <a:xfrm>
            <a:off x="0" y="2008525"/>
            <a:ext cx="9144000" cy="2786231"/>
          </a:xfrm>
          <a:prstGeom prst="rect">
            <a:avLst/>
          </a:prstGeom>
        </p:spPr>
      </p:pic>
      <p:pic>
        <p:nvPicPr>
          <p:cNvPr id="6" name="Picture 5"/>
          <p:cNvPicPr>
            <a:picLocks noChangeAspect="1"/>
          </p:cNvPicPr>
          <p:nvPr/>
        </p:nvPicPr>
        <p:blipFill rotWithShape="1">
          <a:blip r:embed="rId3"/>
          <a:srcRect l="12676" t="31334" r="21013" b="40129"/>
          <a:stretch/>
        </p:blipFill>
        <p:spPr>
          <a:xfrm>
            <a:off x="1" y="3087584"/>
            <a:ext cx="9144000" cy="2213471"/>
          </a:xfrm>
          <a:prstGeom prst="rect">
            <a:avLst/>
          </a:prstGeom>
        </p:spPr>
      </p:pic>
    </p:spTree>
    <p:extLst>
      <p:ext uri="{BB962C8B-B14F-4D97-AF65-F5344CB8AC3E}">
        <p14:creationId xmlns:p14="http://schemas.microsoft.com/office/powerpoint/2010/main" val="8957486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Templates</a:t>
            </a:r>
          </a:p>
        </p:txBody>
      </p:sp>
      <p:sp>
        <p:nvSpPr>
          <p:cNvPr id="3" name="Content Placeholder 2"/>
          <p:cNvSpPr>
            <a:spLocks noGrp="1"/>
          </p:cNvSpPr>
          <p:nvPr>
            <p:ph idx="1"/>
          </p:nvPr>
        </p:nvSpPr>
        <p:spPr/>
        <p:txBody>
          <a:bodyPr>
            <a:normAutofit/>
          </a:bodyPr>
          <a:lstStyle/>
          <a:p>
            <a:r>
              <a:rPr lang="en-US" sz="3200" dirty="0"/>
              <a:t>Table 3-18 on pp. 118-121 </a:t>
            </a:r>
            <a:r>
              <a:rPr lang="en-US" sz="3200" dirty="0">
                <a:solidFill>
                  <a:srgbClr val="C00000"/>
                </a:solidFill>
              </a:rPr>
              <a:t>lists the templates available </a:t>
            </a:r>
            <a:r>
              <a:rPr lang="en-US" sz="3200" dirty="0" smtClean="0">
                <a:solidFill>
                  <a:srgbClr val="C00000"/>
                </a:solidFill>
              </a:rPr>
              <a:t>on:</a:t>
            </a:r>
          </a:p>
          <a:p>
            <a:pPr lvl="1"/>
            <a:r>
              <a:rPr lang="en-US" sz="2800" dirty="0" smtClean="0"/>
              <a:t>http://www.kathyschwalbe.com</a:t>
            </a:r>
            <a:endParaRPr lang="en-US" sz="2800" dirty="0"/>
          </a:p>
          <a:p>
            <a:pPr lvl="1"/>
            <a:r>
              <a:rPr lang="en-US" sz="2800" i="1" dirty="0"/>
              <a:t>http://pmtexts.com/my-books/it-pm-book/</a:t>
            </a:r>
          </a:p>
        </p:txBody>
      </p:sp>
      <p:sp>
        <p:nvSpPr>
          <p:cNvPr id="4" name="Slide Number Placeholder 3"/>
          <p:cNvSpPr>
            <a:spLocks noGrp="1"/>
          </p:cNvSpPr>
          <p:nvPr>
            <p:ph type="sldNum" sz="quarter" idx="12"/>
          </p:nvPr>
        </p:nvSpPr>
        <p:spPr/>
        <p:txBody>
          <a:bodyPr/>
          <a:lstStyle/>
          <a:p>
            <a:fld id="{C546E0E4-908A-4724-B308-E4F6AE4FA0DD}" type="slidenum">
              <a:rPr lang="en-US" smtClean="0"/>
              <a:pPr/>
              <a:t>56</a:t>
            </a:fld>
            <a:endParaRPr lang="en-US"/>
          </a:p>
        </p:txBody>
      </p:sp>
    </p:spTree>
    <p:extLst>
      <p:ext uri="{BB962C8B-B14F-4D97-AF65-F5344CB8AC3E}">
        <p14:creationId xmlns:p14="http://schemas.microsoft.com/office/powerpoint/2010/main" val="35758035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normAutofit/>
          </a:bodyPr>
          <a:lstStyle/>
          <a:p>
            <a:r>
              <a:rPr lang="en-US" sz="3200" dirty="0" err="1" smtClean="0"/>
              <a:t>Pahami</a:t>
            </a:r>
            <a:r>
              <a:rPr lang="en-US" sz="3200" dirty="0" smtClean="0"/>
              <a:t> </a:t>
            </a:r>
            <a:r>
              <a:rPr lang="en-US" sz="3200" dirty="0" err="1" smtClean="0"/>
              <a:t>dengan</a:t>
            </a:r>
            <a:r>
              <a:rPr lang="en-US" sz="3200" dirty="0" smtClean="0"/>
              <a:t> </a:t>
            </a:r>
            <a:r>
              <a:rPr lang="en-US" sz="3200" dirty="0" err="1" smtClean="0"/>
              <a:t>baik</a:t>
            </a:r>
            <a:r>
              <a:rPr lang="en-US" sz="3200" dirty="0" smtClean="0"/>
              <a:t> project management case study </a:t>
            </a:r>
            <a:r>
              <a:rPr lang="en-US" sz="3200" dirty="0" err="1" smtClean="0"/>
              <a:t>dimana</a:t>
            </a:r>
            <a:r>
              <a:rPr lang="en-US" sz="3200" dirty="0" smtClean="0"/>
              <a:t> JWD consulting </a:t>
            </a:r>
            <a:r>
              <a:rPr lang="en-US" sz="3200" dirty="0" err="1" smtClean="0"/>
              <a:t>mengelola</a:t>
            </a:r>
            <a:r>
              <a:rPr lang="en-US" sz="3200" dirty="0" smtClean="0"/>
              <a:t> project “intranet </a:t>
            </a:r>
            <a:r>
              <a:rPr lang="en-US" sz="3200" dirty="0"/>
              <a:t>site project</a:t>
            </a:r>
            <a:r>
              <a:rPr lang="en-US" sz="3200" dirty="0" smtClean="0"/>
              <a:t>”!</a:t>
            </a:r>
          </a:p>
          <a:p>
            <a:r>
              <a:rPr lang="en-US" sz="3200" dirty="0" err="1" smtClean="0"/>
              <a:t>Berdasarkan</a:t>
            </a:r>
            <a:r>
              <a:rPr lang="en-US" sz="3200" dirty="0" smtClean="0"/>
              <a:t> case study di </a:t>
            </a:r>
            <a:r>
              <a:rPr lang="en-US" sz="3200" dirty="0" err="1" smtClean="0"/>
              <a:t>atas</a:t>
            </a:r>
            <a:r>
              <a:rPr lang="en-US" sz="3200" dirty="0"/>
              <a:t> </a:t>
            </a:r>
            <a:r>
              <a:rPr lang="en-US" sz="3200" dirty="0" err="1" smtClean="0"/>
              <a:t>dan</a:t>
            </a:r>
            <a:r>
              <a:rPr lang="en-US" sz="3200" dirty="0" smtClean="0"/>
              <a:t> template yang </a:t>
            </a:r>
            <a:r>
              <a:rPr lang="en-US" sz="3200" dirty="0" err="1" smtClean="0"/>
              <a:t>telah</a:t>
            </a:r>
            <a:r>
              <a:rPr lang="en-US" sz="3200" dirty="0" smtClean="0"/>
              <a:t> </a:t>
            </a:r>
            <a:r>
              <a:rPr lang="en-US" sz="3200" dirty="0" err="1" smtClean="0"/>
              <a:t>disediakan</a:t>
            </a:r>
            <a:r>
              <a:rPr lang="en-US" sz="3200" dirty="0" smtClean="0"/>
              <a:t>, </a:t>
            </a:r>
            <a:r>
              <a:rPr lang="en-US" sz="3200" dirty="0" err="1" smtClean="0">
                <a:solidFill>
                  <a:srgbClr val="C00000"/>
                </a:solidFill>
              </a:rPr>
              <a:t>lakukan</a:t>
            </a:r>
            <a:r>
              <a:rPr lang="en-US" sz="3200" dirty="0" smtClean="0">
                <a:solidFill>
                  <a:srgbClr val="C00000"/>
                </a:solidFill>
              </a:rPr>
              <a:t> </a:t>
            </a:r>
            <a:r>
              <a:rPr lang="en-US" sz="3200" dirty="0" err="1" smtClean="0">
                <a:solidFill>
                  <a:srgbClr val="C00000"/>
                </a:solidFill>
              </a:rPr>
              <a:t>simulasi</a:t>
            </a:r>
            <a:r>
              <a:rPr lang="en-US" sz="3200" dirty="0" smtClean="0">
                <a:solidFill>
                  <a:srgbClr val="C00000"/>
                </a:solidFill>
              </a:rPr>
              <a:t> project management </a:t>
            </a:r>
            <a:r>
              <a:rPr lang="en-US" sz="3200" dirty="0" err="1" smtClean="0">
                <a:solidFill>
                  <a:srgbClr val="C00000"/>
                </a:solidFill>
              </a:rPr>
              <a:t>untuk</a:t>
            </a:r>
            <a:r>
              <a:rPr lang="en-US" sz="3200" dirty="0" smtClean="0">
                <a:solidFill>
                  <a:srgbClr val="C00000"/>
                </a:solidFill>
              </a:rPr>
              <a:t> project yang </a:t>
            </a:r>
            <a:r>
              <a:rPr lang="en-US" sz="3200" dirty="0" err="1" smtClean="0">
                <a:solidFill>
                  <a:srgbClr val="C00000"/>
                </a:solidFill>
              </a:rPr>
              <a:t>sedang</a:t>
            </a:r>
            <a:r>
              <a:rPr lang="en-US" sz="3200" dirty="0" smtClean="0">
                <a:solidFill>
                  <a:srgbClr val="C00000"/>
                </a:solidFill>
              </a:rPr>
              <a:t>/</a:t>
            </a:r>
            <a:r>
              <a:rPr lang="en-US" sz="3200" dirty="0" err="1" smtClean="0">
                <a:solidFill>
                  <a:srgbClr val="C00000"/>
                </a:solidFill>
              </a:rPr>
              <a:t>telah</a:t>
            </a:r>
            <a:r>
              <a:rPr lang="en-US" sz="3200" dirty="0" smtClean="0">
                <a:solidFill>
                  <a:srgbClr val="C00000"/>
                </a:solidFill>
              </a:rPr>
              <a:t> </a:t>
            </a:r>
            <a:r>
              <a:rPr lang="en-US" sz="3200" dirty="0" err="1" smtClean="0">
                <a:solidFill>
                  <a:srgbClr val="C00000"/>
                </a:solidFill>
              </a:rPr>
              <a:t>anda</a:t>
            </a:r>
            <a:r>
              <a:rPr lang="en-US" sz="3200" dirty="0" smtClean="0">
                <a:solidFill>
                  <a:srgbClr val="C00000"/>
                </a:solidFill>
              </a:rPr>
              <a:t> </a:t>
            </a:r>
            <a:r>
              <a:rPr lang="en-US" sz="3200" dirty="0" err="1" smtClean="0">
                <a:solidFill>
                  <a:srgbClr val="C00000"/>
                </a:solidFill>
              </a:rPr>
              <a:t>kerjakan</a:t>
            </a:r>
            <a:r>
              <a:rPr lang="en-US" sz="3200" dirty="0" smtClean="0"/>
              <a:t>! </a:t>
            </a:r>
          </a:p>
          <a:p>
            <a:r>
              <a:rPr lang="en-US" sz="3200" dirty="0" err="1" smtClean="0"/>
              <a:t>Gunakan</a:t>
            </a:r>
            <a:r>
              <a:rPr lang="en-US" sz="3200" dirty="0" smtClean="0"/>
              <a:t> template yang </a:t>
            </a:r>
            <a:r>
              <a:rPr lang="en-US" sz="3200" dirty="0" err="1" smtClean="0"/>
              <a:t>telah</a:t>
            </a:r>
            <a:r>
              <a:rPr lang="en-US" sz="3200" dirty="0" smtClean="0"/>
              <a:t> </a:t>
            </a:r>
            <a:r>
              <a:rPr lang="en-US" sz="3200" dirty="0" err="1" smtClean="0"/>
              <a:t>disediakan</a:t>
            </a:r>
            <a:endParaRPr lang="en-US" sz="3200"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57</a:t>
            </a:fld>
            <a:endParaRPr lang="en-US"/>
          </a:p>
        </p:txBody>
      </p:sp>
    </p:spTree>
    <p:extLst>
      <p:ext uri="{BB962C8B-B14F-4D97-AF65-F5344CB8AC3E}">
        <p14:creationId xmlns:p14="http://schemas.microsoft.com/office/powerpoint/2010/main" val="15421779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a:bodyPr>
          <a:lstStyle/>
          <a:p>
            <a:r>
              <a:rPr lang="en-US" dirty="0"/>
              <a:t>The </a:t>
            </a:r>
            <a:r>
              <a:rPr lang="en-US" dirty="0">
                <a:solidFill>
                  <a:srgbClr val="C00000"/>
                </a:solidFill>
              </a:rPr>
              <a:t>five project management process groups </a:t>
            </a:r>
            <a:r>
              <a:rPr lang="en-US" dirty="0"/>
              <a:t>are initiating, planning, executing, monitoring and controlling, and closing</a:t>
            </a:r>
          </a:p>
          <a:p>
            <a:r>
              <a:rPr lang="en-US" dirty="0"/>
              <a:t>You can map the main activities of each process group to the </a:t>
            </a:r>
            <a:r>
              <a:rPr lang="en-US" dirty="0">
                <a:solidFill>
                  <a:srgbClr val="C00000"/>
                </a:solidFill>
              </a:rPr>
              <a:t>nine knowledge areas</a:t>
            </a:r>
          </a:p>
          <a:p>
            <a:r>
              <a:rPr lang="en-US" dirty="0"/>
              <a:t>Some organizations </a:t>
            </a:r>
            <a:r>
              <a:rPr lang="en-US" dirty="0">
                <a:solidFill>
                  <a:srgbClr val="C00000"/>
                </a:solidFill>
              </a:rPr>
              <a:t>develop their own</a:t>
            </a:r>
            <a:r>
              <a:rPr lang="en-US" dirty="0"/>
              <a:t> information technology project management methodologies</a:t>
            </a:r>
          </a:p>
          <a:p>
            <a:r>
              <a:rPr lang="en-US" dirty="0"/>
              <a:t>The JWD Consulting case study provides an </a:t>
            </a:r>
            <a:r>
              <a:rPr lang="en-US" dirty="0">
                <a:solidFill>
                  <a:srgbClr val="C00000"/>
                </a:solidFill>
              </a:rPr>
              <a:t>example of using the process groups </a:t>
            </a:r>
            <a:r>
              <a:rPr lang="en-US" dirty="0"/>
              <a:t>and shows several important project </a:t>
            </a:r>
            <a:r>
              <a:rPr lang="en-US" dirty="0" smtClean="0"/>
              <a:t>documents</a:t>
            </a:r>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58</a:t>
            </a:fld>
            <a:endParaRPr lang="en-US" dirty="0"/>
          </a:p>
        </p:txBody>
      </p:sp>
    </p:spTree>
    <p:extLst>
      <p:ext uri="{BB962C8B-B14F-4D97-AF65-F5344CB8AC3E}">
        <p14:creationId xmlns:p14="http://schemas.microsoft.com/office/powerpoint/2010/main" val="18092473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Kathy </a:t>
            </a:r>
            <a:r>
              <a:rPr lang="en-US" dirty="0" err="1" smtClean="0"/>
              <a:t>Schwalbe</a:t>
            </a:r>
            <a:r>
              <a:rPr lang="en-US" dirty="0" smtClean="0"/>
              <a:t>, </a:t>
            </a:r>
            <a:r>
              <a:rPr lang="en-US" dirty="0" smtClean="0">
                <a:solidFill>
                  <a:srgbClr val="C00000"/>
                </a:solidFill>
              </a:rPr>
              <a:t>Managing Information Technology Projects 6</a:t>
            </a:r>
            <a:r>
              <a:rPr lang="en-US" baseline="30000" dirty="0" smtClean="0">
                <a:solidFill>
                  <a:srgbClr val="C00000"/>
                </a:solidFill>
              </a:rPr>
              <a:t>th</a:t>
            </a:r>
            <a:r>
              <a:rPr lang="en-US" dirty="0" smtClean="0">
                <a:solidFill>
                  <a:srgbClr val="C00000"/>
                </a:solidFill>
              </a:rPr>
              <a:t> Edition</a:t>
            </a:r>
            <a:r>
              <a:rPr lang="en-US" dirty="0" smtClean="0"/>
              <a:t>, </a:t>
            </a:r>
            <a:r>
              <a:rPr lang="en-US" i="1" dirty="0" smtClean="0"/>
              <a:t>Course Technology, </a:t>
            </a:r>
            <a:r>
              <a:rPr lang="en-US" i="1" dirty="0" err="1" smtClean="0"/>
              <a:t>Cengage</a:t>
            </a:r>
            <a:r>
              <a:rPr lang="en-US" i="1" dirty="0" smtClean="0"/>
              <a:t> Learning</a:t>
            </a:r>
            <a:r>
              <a:rPr lang="en-US" dirty="0" smtClean="0"/>
              <a:t>, 2010</a:t>
            </a:r>
          </a:p>
          <a:p>
            <a:pPr marL="514350" indent="-514350">
              <a:buFont typeface="+mj-lt"/>
              <a:buAutoNum type="arabicPeriod"/>
            </a:pPr>
            <a:r>
              <a:rPr lang="en-US" dirty="0" smtClean="0"/>
              <a:t>A Guide to the Project Management Body of Knowledge: </a:t>
            </a:r>
            <a:r>
              <a:rPr lang="en-US" dirty="0" smtClean="0">
                <a:solidFill>
                  <a:srgbClr val="C00000"/>
                </a:solidFill>
              </a:rPr>
              <a:t>PMBOK Guide 4</a:t>
            </a:r>
            <a:r>
              <a:rPr lang="en-US" baseline="30000" dirty="0" smtClean="0">
                <a:solidFill>
                  <a:srgbClr val="C00000"/>
                </a:solidFill>
              </a:rPr>
              <a:t>th</a:t>
            </a:r>
            <a:r>
              <a:rPr lang="en-US" dirty="0" smtClean="0">
                <a:solidFill>
                  <a:srgbClr val="C00000"/>
                </a:solidFill>
              </a:rPr>
              <a:t> Edition</a:t>
            </a:r>
            <a:r>
              <a:rPr lang="en-US" dirty="0" smtClean="0"/>
              <a:t>, </a:t>
            </a:r>
            <a:r>
              <a:rPr lang="en-US" i="1" dirty="0" smtClean="0"/>
              <a:t>Project Management Institute</a:t>
            </a:r>
            <a:r>
              <a:rPr lang="en-US" dirty="0" smtClean="0"/>
              <a:t>, 2008</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59</a:t>
            </a:fld>
            <a:endParaRPr lang="en-US"/>
          </a:p>
        </p:txBody>
      </p:sp>
    </p:spTree>
    <p:extLst>
      <p:ext uri="{BB962C8B-B14F-4D97-AF65-F5344CB8AC3E}">
        <p14:creationId xmlns:p14="http://schemas.microsoft.com/office/powerpoint/2010/main" val="3225881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Management Process Groups</a:t>
            </a:r>
          </a:p>
        </p:txBody>
      </p:sp>
      <p:sp>
        <p:nvSpPr>
          <p:cNvPr id="3" name="Content Placeholder 2"/>
          <p:cNvSpPr>
            <a:spLocks noGrp="1"/>
          </p:cNvSpPr>
          <p:nvPr>
            <p:ph idx="1"/>
          </p:nvPr>
        </p:nvSpPr>
        <p:spPr/>
        <p:txBody>
          <a:bodyPr/>
          <a:lstStyle/>
          <a:p>
            <a:r>
              <a:rPr lang="en-US" dirty="0"/>
              <a:t>A </a:t>
            </a:r>
            <a:r>
              <a:rPr lang="en-US" dirty="0">
                <a:solidFill>
                  <a:srgbClr val="C00000"/>
                </a:solidFill>
              </a:rPr>
              <a:t>process</a:t>
            </a:r>
            <a:r>
              <a:rPr lang="en-US" dirty="0"/>
              <a:t> is a </a:t>
            </a:r>
            <a:r>
              <a:rPr lang="en-US" dirty="0">
                <a:solidFill>
                  <a:srgbClr val="0070C0"/>
                </a:solidFill>
              </a:rPr>
              <a:t>series of actions </a:t>
            </a:r>
            <a:r>
              <a:rPr lang="en-US" dirty="0"/>
              <a:t>directed toward a particular result</a:t>
            </a:r>
          </a:p>
          <a:p>
            <a:r>
              <a:rPr lang="en-US" dirty="0">
                <a:solidFill>
                  <a:srgbClr val="C00000"/>
                </a:solidFill>
              </a:rPr>
              <a:t>Project management </a:t>
            </a:r>
            <a:r>
              <a:rPr lang="en-US" dirty="0"/>
              <a:t>can be viewed as a </a:t>
            </a:r>
            <a:r>
              <a:rPr lang="en-US" dirty="0">
                <a:solidFill>
                  <a:srgbClr val="0070C0"/>
                </a:solidFill>
              </a:rPr>
              <a:t>number of interlinked processes</a:t>
            </a:r>
          </a:p>
          <a:p>
            <a:r>
              <a:rPr lang="en-US" dirty="0"/>
              <a:t>The </a:t>
            </a:r>
            <a:r>
              <a:rPr lang="en-US" dirty="0">
                <a:solidFill>
                  <a:srgbClr val="C00000"/>
                </a:solidFill>
              </a:rPr>
              <a:t>project management process groups </a:t>
            </a:r>
            <a:r>
              <a:rPr lang="en-US" dirty="0"/>
              <a:t>include:</a:t>
            </a:r>
          </a:p>
          <a:p>
            <a:pPr marL="914400" lvl="1" indent="-457200">
              <a:buFont typeface="+mj-lt"/>
              <a:buAutoNum type="arabicPeriod"/>
            </a:pPr>
            <a:r>
              <a:rPr lang="en-US" dirty="0">
                <a:solidFill>
                  <a:srgbClr val="0070C0"/>
                </a:solidFill>
              </a:rPr>
              <a:t>Initiating</a:t>
            </a:r>
            <a:r>
              <a:rPr lang="en-US" dirty="0"/>
              <a:t> processes</a:t>
            </a:r>
          </a:p>
          <a:p>
            <a:pPr marL="914400" lvl="1" indent="-457200">
              <a:buFont typeface="+mj-lt"/>
              <a:buAutoNum type="arabicPeriod"/>
            </a:pPr>
            <a:r>
              <a:rPr lang="en-US" dirty="0">
                <a:solidFill>
                  <a:srgbClr val="0070C0"/>
                </a:solidFill>
              </a:rPr>
              <a:t>Planning</a:t>
            </a:r>
            <a:r>
              <a:rPr lang="en-US" dirty="0"/>
              <a:t> processes</a:t>
            </a:r>
          </a:p>
          <a:p>
            <a:pPr marL="914400" lvl="1" indent="-457200">
              <a:buFont typeface="+mj-lt"/>
              <a:buAutoNum type="arabicPeriod"/>
            </a:pPr>
            <a:r>
              <a:rPr lang="en-US" dirty="0">
                <a:solidFill>
                  <a:srgbClr val="0070C0"/>
                </a:solidFill>
              </a:rPr>
              <a:t>Executing</a:t>
            </a:r>
            <a:r>
              <a:rPr lang="en-US" dirty="0"/>
              <a:t> processes</a:t>
            </a:r>
          </a:p>
          <a:p>
            <a:pPr marL="914400" lvl="1" indent="-457200">
              <a:buFont typeface="+mj-lt"/>
              <a:buAutoNum type="arabicPeriod"/>
            </a:pPr>
            <a:r>
              <a:rPr lang="en-US" dirty="0">
                <a:solidFill>
                  <a:srgbClr val="0070C0"/>
                </a:solidFill>
              </a:rPr>
              <a:t>Monitoring and controlling </a:t>
            </a:r>
            <a:r>
              <a:rPr lang="en-US" dirty="0"/>
              <a:t>processes</a:t>
            </a:r>
          </a:p>
          <a:p>
            <a:pPr marL="914400" lvl="1" indent="-457200">
              <a:buFont typeface="+mj-lt"/>
              <a:buAutoNum type="arabicPeriod"/>
            </a:pPr>
            <a:r>
              <a:rPr lang="en-US" dirty="0">
                <a:solidFill>
                  <a:srgbClr val="0070C0"/>
                </a:solidFill>
              </a:rPr>
              <a:t>Closing</a:t>
            </a:r>
            <a:r>
              <a:rPr lang="en-US" dirty="0"/>
              <a:t> processes</a:t>
            </a:r>
          </a:p>
          <a:p>
            <a:endParaRPr lang="en-US"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6</a:t>
            </a:fld>
            <a:endParaRPr lang="en-US"/>
          </a:p>
        </p:txBody>
      </p:sp>
    </p:spTree>
    <p:extLst>
      <p:ext uri="{BB962C8B-B14F-4D97-AF65-F5344CB8AC3E}">
        <p14:creationId xmlns:p14="http://schemas.microsoft.com/office/powerpoint/2010/main" val="1359760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Percentage of Time Spent on Each Process Group</a:t>
            </a:r>
          </a:p>
        </p:txBody>
      </p:sp>
      <p:sp>
        <p:nvSpPr>
          <p:cNvPr id="4" name="Slide Number Placeholder 3"/>
          <p:cNvSpPr>
            <a:spLocks noGrp="1"/>
          </p:cNvSpPr>
          <p:nvPr>
            <p:ph type="sldNum" sz="quarter" idx="12"/>
          </p:nvPr>
        </p:nvSpPr>
        <p:spPr/>
        <p:txBody>
          <a:bodyPr/>
          <a:lstStyle/>
          <a:p>
            <a:fld id="{C546E0E4-908A-4724-B308-E4F6AE4FA0DD}" type="slidenum">
              <a:rPr lang="en-US" smtClean="0"/>
              <a:pPr/>
              <a:t>7</a:t>
            </a:fld>
            <a:endParaRPr lang="en-US"/>
          </a:p>
        </p:txBody>
      </p:sp>
      <p:pic>
        <p:nvPicPr>
          <p:cNvPr id="5" name="Picture 6" descr="86921_03_F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541" y="1817370"/>
            <a:ext cx="8566125" cy="432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08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Went Wrong?</a:t>
            </a:r>
          </a:p>
        </p:txBody>
      </p:sp>
      <p:sp>
        <p:nvSpPr>
          <p:cNvPr id="3" name="Content Placeholder 2"/>
          <p:cNvSpPr>
            <a:spLocks noGrp="1"/>
          </p:cNvSpPr>
          <p:nvPr>
            <p:ph idx="1"/>
          </p:nvPr>
        </p:nvSpPr>
        <p:spPr>
          <a:xfrm>
            <a:off x="628650" y="1414804"/>
            <a:ext cx="7886700" cy="4947445"/>
          </a:xfrm>
        </p:spPr>
        <p:txBody>
          <a:bodyPr>
            <a:normAutofit/>
          </a:bodyPr>
          <a:lstStyle/>
          <a:p>
            <a:r>
              <a:rPr lang="en-US" sz="2400" dirty="0"/>
              <a:t>Philip A. Pell, PMP, commented on </a:t>
            </a:r>
            <a:r>
              <a:rPr lang="en-US" sz="2400" dirty="0">
                <a:solidFill>
                  <a:srgbClr val="C00000"/>
                </a:solidFill>
              </a:rPr>
              <a:t>how the U.S. </a:t>
            </a:r>
            <a:r>
              <a:rPr lang="en-US" sz="2400" dirty="0" smtClean="0">
                <a:solidFill>
                  <a:srgbClr val="C00000"/>
                </a:solidFill>
              </a:rPr>
              <a:t>Internal Revenue Service (IRS) </a:t>
            </a:r>
            <a:r>
              <a:rPr lang="en-US" sz="2400" dirty="0">
                <a:solidFill>
                  <a:srgbClr val="C00000"/>
                </a:solidFill>
              </a:rPr>
              <a:t>needed to improve its project management process</a:t>
            </a:r>
            <a:r>
              <a:rPr lang="en-US" sz="2400" dirty="0"/>
              <a:t>. “Pure and simple, good, methodology-centric, predictable, and repeatable project management is the SINGLE greatest factor in the success (or in this case failure) of any project… The project manager is ultimately responsible for the success or failure of the project.”*</a:t>
            </a:r>
          </a:p>
          <a:p>
            <a:r>
              <a:rPr lang="en-US" sz="2400" dirty="0"/>
              <a:t>In 2006, the</a:t>
            </a:r>
            <a:r>
              <a:rPr lang="en-US" sz="2400" dirty="0">
                <a:solidFill>
                  <a:srgbClr val="C00000"/>
                </a:solidFill>
              </a:rPr>
              <a:t> IRS lost more than $320 million due to a botched fraud-detection system </a:t>
            </a:r>
            <a:r>
              <a:rPr lang="en-US" sz="2400" dirty="0"/>
              <a:t>project</a:t>
            </a:r>
          </a:p>
          <a:p>
            <a:r>
              <a:rPr lang="en-US" sz="2400" dirty="0"/>
              <a:t>A 2008 U.S. Government Accountability Office (GAO) report stated that </a:t>
            </a:r>
            <a:r>
              <a:rPr lang="en-US" sz="2400" dirty="0">
                <a:solidFill>
                  <a:srgbClr val="C00000"/>
                </a:solidFill>
              </a:rPr>
              <a:t>IRS had fixed just 29 of 98 information security weaknesses</a:t>
            </a:r>
            <a:r>
              <a:rPr lang="en-US" sz="2400" dirty="0"/>
              <a:t> identified the previous year</a:t>
            </a:r>
          </a:p>
          <a:p>
            <a:endParaRPr lang="en-US" sz="2025"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8</a:t>
            </a:fld>
            <a:endParaRPr lang="en-US"/>
          </a:p>
        </p:txBody>
      </p:sp>
      <p:sp>
        <p:nvSpPr>
          <p:cNvPr id="5" name="Text Box 6"/>
          <p:cNvSpPr txBox="1">
            <a:spLocks noChangeArrowheads="1"/>
          </p:cNvSpPr>
          <p:nvPr/>
        </p:nvSpPr>
        <p:spPr bwMode="auto">
          <a:xfrm>
            <a:off x="1428750" y="6060827"/>
            <a:ext cx="6286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algn="ctr" eaLnBrk="1" hangingPunct="1"/>
            <a:r>
              <a:rPr lang="en-US" sz="1350" i="1" dirty="0"/>
              <a:t>Comments posted on CIO Magazine Web site on article “For the  IRS, There’s No EZ Fix,” (April 1, 2004)</a:t>
            </a:r>
          </a:p>
        </p:txBody>
      </p:sp>
    </p:spTree>
    <p:extLst>
      <p:ext uri="{BB962C8B-B14F-4D97-AF65-F5344CB8AC3E}">
        <p14:creationId xmlns:p14="http://schemas.microsoft.com/office/powerpoint/2010/main" val="3383772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Snapshot</a:t>
            </a:r>
          </a:p>
        </p:txBody>
      </p:sp>
      <p:sp>
        <p:nvSpPr>
          <p:cNvPr id="3" name="Content Placeholder 2"/>
          <p:cNvSpPr>
            <a:spLocks noGrp="1"/>
          </p:cNvSpPr>
          <p:nvPr>
            <p:ph idx="1"/>
          </p:nvPr>
        </p:nvSpPr>
        <p:spPr>
          <a:xfrm>
            <a:off x="628650" y="1529104"/>
            <a:ext cx="7886700" cy="5168876"/>
          </a:xfrm>
        </p:spPr>
        <p:txBody>
          <a:bodyPr>
            <a:normAutofit fontScale="85000" lnSpcReduction="20000"/>
          </a:bodyPr>
          <a:lstStyle/>
          <a:p>
            <a:r>
              <a:rPr lang="en-US" dirty="0" smtClean="0"/>
              <a:t>Just </a:t>
            </a:r>
            <a:r>
              <a:rPr lang="en-US" dirty="0"/>
              <a:t>as information technology projects need to </a:t>
            </a:r>
            <a:r>
              <a:rPr lang="en-US" dirty="0">
                <a:solidFill>
                  <a:srgbClr val="C00000"/>
                </a:solidFill>
              </a:rPr>
              <a:t>follow the project management process groups</a:t>
            </a:r>
            <a:r>
              <a:rPr lang="en-US" dirty="0"/>
              <a:t>, so do other projects, such as the </a:t>
            </a:r>
            <a:r>
              <a:rPr lang="en-US" dirty="0">
                <a:solidFill>
                  <a:srgbClr val="0070C0"/>
                </a:solidFill>
              </a:rPr>
              <a:t>production of a </a:t>
            </a:r>
            <a:r>
              <a:rPr lang="en-US" dirty="0" smtClean="0">
                <a:solidFill>
                  <a:srgbClr val="0070C0"/>
                </a:solidFill>
              </a:rPr>
              <a:t>movie</a:t>
            </a:r>
          </a:p>
          <a:p>
            <a:r>
              <a:rPr lang="en-US" dirty="0" smtClean="0"/>
              <a:t>Processes </a:t>
            </a:r>
            <a:r>
              <a:rPr lang="en-US" dirty="0"/>
              <a:t>involved in making movies might include screenwriting (</a:t>
            </a:r>
            <a:r>
              <a:rPr lang="en-US" dirty="0">
                <a:solidFill>
                  <a:srgbClr val="C00000"/>
                </a:solidFill>
              </a:rPr>
              <a:t>initiating</a:t>
            </a:r>
            <a:r>
              <a:rPr lang="en-US" dirty="0"/>
              <a:t>), producing (</a:t>
            </a:r>
            <a:r>
              <a:rPr lang="en-US" dirty="0">
                <a:solidFill>
                  <a:srgbClr val="C00000"/>
                </a:solidFill>
              </a:rPr>
              <a:t>planning</a:t>
            </a:r>
            <a:r>
              <a:rPr lang="en-US" dirty="0"/>
              <a:t>), acting and directing (</a:t>
            </a:r>
            <a:r>
              <a:rPr lang="en-US" dirty="0">
                <a:solidFill>
                  <a:srgbClr val="C00000"/>
                </a:solidFill>
              </a:rPr>
              <a:t>executing</a:t>
            </a:r>
            <a:r>
              <a:rPr lang="en-US" dirty="0"/>
              <a:t>), editing (</a:t>
            </a:r>
            <a:r>
              <a:rPr lang="en-US" dirty="0">
                <a:solidFill>
                  <a:srgbClr val="C00000"/>
                </a:solidFill>
              </a:rPr>
              <a:t>monitoring and controlling</a:t>
            </a:r>
            <a:r>
              <a:rPr lang="en-US" dirty="0"/>
              <a:t>), and releasing the movie to theaters (</a:t>
            </a:r>
            <a:r>
              <a:rPr lang="en-US" dirty="0" smtClean="0">
                <a:solidFill>
                  <a:srgbClr val="C00000"/>
                </a:solidFill>
              </a:rPr>
              <a:t>closing</a:t>
            </a:r>
            <a:r>
              <a:rPr lang="en-US" dirty="0" smtClean="0"/>
              <a:t>)</a:t>
            </a:r>
          </a:p>
          <a:p>
            <a:r>
              <a:rPr lang="en-US" dirty="0" smtClean="0"/>
              <a:t>Many </a:t>
            </a:r>
            <a:r>
              <a:rPr lang="en-US" dirty="0"/>
              <a:t>people enjoy watching the extra features on a DVD that describe how these processes lead to the creation of a movie… This acted “…not as promotional filler but as a serious and meticulously detailed examination of the entire filmmaking process.”* </a:t>
            </a:r>
            <a:endParaRPr lang="en-US" dirty="0" smtClean="0"/>
          </a:p>
          <a:p>
            <a:r>
              <a:rPr lang="en-US" dirty="0" smtClean="0"/>
              <a:t>Project </a:t>
            </a:r>
            <a:r>
              <a:rPr lang="en-US" dirty="0"/>
              <a:t>managers in any field know </a:t>
            </a:r>
            <a:r>
              <a:rPr lang="en-US" dirty="0">
                <a:solidFill>
                  <a:srgbClr val="C00000"/>
                </a:solidFill>
              </a:rPr>
              <a:t>how important it is to follow a good </a:t>
            </a:r>
            <a:r>
              <a:rPr lang="en-US" dirty="0" smtClean="0">
                <a:solidFill>
                  <a:srgbClr val="C00000"/>
                </a:solidFill>
              </a:rPr>
              <a:t>process</a:t>
            </a:r>
            <a:endParaRPr lang="en-US" dirty="0">
              <a:solidFill>
                <a:srgbClr val="C00000"/>
              </a:solidFill>
            </a:endParaRPr>
          </a:p>
          <a:p>
            <a:pPr marL="0" indent="0">
              <a:buNone/>
            </a:pPr>
            <a:endParaRPr lang="en-US" dirty="0" smtClean="0"/>
          </a:p>
          <a:p>
            <a:pPr marL="0" indent="0" algn="ctr">
              <a:buNone/>
            </a:pPr>
            <a:r>
              <a:rPr lang="en-US" sz="2100" i="1" dirty="0" smtClean="0"/>
              <a:t>Jacks</a:t>
            </a:r>
            <a:r>
              <a:rPr lang="en-US" sz="2100" i="1" dirty="0"/>
              <a:t>, Brian, “Lord of the Rings: The Two Towers Extended Edition (New Line)”, Underground Online (accessed from www.ugo.com August 4, 2004</a:t>
            </a:r>
            <a:r>
              <a:rPr lang="en-US" sz="2100" i="1" dirty="0" smtClean="0"/>
              <a:t>)</a:t>
            </a:r>
            <a:endParaRPr lang="en-US" sz="2100" i="1" dirty="0"/>
          </a:p>
        </p:txBody>
      </p:sp>
      <p:sp>
        <p:nvSpPr>
          <p:cNvPr id="4" name="Slide Number Placeholder 3"/>
          <p:cNvSpPr>
            <a:spLocks noGrp="1"/>
          </p:cNvSpPr>
          <p:nvPr>
            <p:ph type="sldNum" sz="quarter" idx="12"/>
          </p:nvPr>
        </p:nvSpPr>
        <p:spPr/>
        <p:txBody>
          <a:bodyPr/>
          <a:lstStyle/>
          <a:p>
            <a:fld id="{C546E0E4-908A-4724-B308-E4F6AE4FA0DD}" type="slidenum">
              <a:rPr lang="en-US" smtClean="0"/>
              <a:pPr/>
              <a:t>9</a:t>
            </a:fld>
            <a:endParaRPr lang="en-US"/>
          </a:p>
        </p:txBody>
      </p:sp>
    </p:spTree>
    <p:extLst>
      <p:ext uri="{BB962C8B-B14F-4D97-AF65-F5344CB8AC3E}">
        <p14:creationId xmlns:p14="http://schemas.microsoft.com/office/powerpoint/2010/main" val="3274981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860</TotalTime>
  <Words>1675</Words>
  <Application>Microsoft Office PowerPoint</Application>
  <PresentationFormat>On-screen Show (4:3)</PresentationFormat>
  <Paragraphs>219</Paragraphs>
  <Slides>59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Constantia</vt:lpstr>
      <vt:lpstr>1_Office Theme</vt:lpstr>
      <vt:lpstr>Project Management</vt:lpstr>
      <vt:lpstr>Romi Satria Wahono</vt:lpstr>
      <vt:lpstr>Project Management Course Outline</vt:lpstr>
      <vt:lpstr>3. The Project Management Process Groups: A Case Study</vt:lpstr>
      <vt:lpstr>Learning Objectives</vt:lpstr>
      <vt:lpstr>Project Management Process Groups</vt:lpstr>
      <vt:lpstr>Percentage of Time Spent on Each Process Group</vt:lpstr>
      <vt:lpstr>What Went Wrong?</vt:lpstr>
      <vt:lpstr>Media Snapshot</vt:lpstr>
      <vt:lpstr>Discussion</vt:lpstr>
      <vt:lpstr>Mapping the Process Groups to the Knowledge Areas</vt:lpstr>
      <vt:lpstr>Project Management Process Groups and Knowledge Area Mapping</vt:lpstr>
      <vt:lpstr>PowerPoint Presentation</vt:lpstr>
      <vt:lpstr>PowerPoint Presentation</vt:lpstr>
      <vt:lpstr>Developing an IT Project Management Methodology</vt:lpstr>
      <vt:lpstr>What Went Right?</vt:lpstr>
      <vt:lpstr>Discussion</vt:lpstr>
      <vt:lpstr>Case Study: JWD Consulting’s Project Management Intranet Site</vt:lpstr>
      <vt:lpstr>Project Pre-initiation</vt:lpstr>
      <vt:lpstr>Project Pre-initiation: Business Case</vt:lpstr>
      <vt:lpstr>PowerPoint Presentation</vt:lpstr>
      <vt:lpstr>PowerPoint Presentation</vt:lpstr>
      <vt:lpstr>PowerPoint Presentation</vt:lpstr>
      <vt:lpstr>PowerPoint Presentation</vt:lpstr>
      <vt:lpstr>PowerPoint Presentation</vt:lpstr>
      <vt:lpstr>PowerPoint Presentation</vt:lpstr>
      <vt:lpstr>Project Pre-Initiating Template</vt:lpstr>
      <vt:lpstr>Project Initiation</vt:lpstr>
      <vt:lpstr>Stakeholder Register</vt:lpstr>
      <vt:lpstr>Stakeholder Management Strategy</vt:lpstr>
      <vt:lpstr>Project Charters and Kick-off Meetings</vt:lpstr>
      <vt:lpstr>PowerPoint Presentation</vt:lpstr>
      <vt:lpstr>PowerPoint Presentation</vt:lpstr>
      <vt:lpstr>Project Initiation Template</vt:lpstr>
      <vt:lpstr>Project Planning</vt:lpstr>
      <vt:lpstr>PowerPoint Presentation</vt:lpstr>
      <vt:lpstr>PowerPoint Presentation</vt:lpstr>
      <vt:lpstr>PowerPoint Presentation</vt:lpstr>
      <vt:lpstr>JWD Consulting Intranet Site Project Baseline Gantt Chart</vt:lpstr>
      <vt:lpstr>List of Prioritized Risks</vt:lpstr>
      <vt:lpstr>Project Planning Template</vt:lpstr>
      <vt:lpstr>Project Planning Template</vt:lpstr>
      <vt:lpstr>Project Executing</vt:lpstr>
      <vt:lpstr>PowerPoint Presentation</vt:lpstr>
      <vt:lpstr>Part of Milestone Report </vt:lpstr>
      <vt:lpstr>Best Practice</vt:lpstr>
      <vt:lpstr>Project Planning Template</vt:lpstr>
      <vt:lpstr>Project Monitoring and Controlling</vt:lpstr>
      <vt:lpstr>PowerPoint Presentation</vt:lpstr>
      <vt:lpstr>PowerPoint Presentation</vt:lpstr>
      <vt:lpstr>Project Monitoring and Controling Template</vt:lpstr>
      <vt:lpstr>Project Monitoring and Controling Template</vt:lpstr>
      <vt:lpstr>Project Closing</vt:lpstr>
      <vt:lpstr>PowerPoint Presentation</vt:lpstr>
      <vt:lpstr>Project Closing Template</vt:lpstr>
      <vt:lpstr>Templates</vt:lpstr>
      <vt:lpstr>Discussion</vt:lpstr>
      <vt:lpstr>Summary</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Management</dc:title>
  <dc:creator>Romi Satria Wahono</dc:creator>
  <cp:lastModifiedBy>Romi Satria Wahono</cp:lastModifiedBy>
  <cp:revision>171</cp:revision>
  <dcterms:created xsi:type="dcterms:W3CDTF">2013-03-15T17:55:11Z</dcterms:created>
  <dcterms:modified xsi:type="dcterms:W3CDTF">2013-07-10T03:06:17Z</dcterms:modified>
</cp:coreProperties>
</file>