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xml" ContentType="application/vnd.openxmlformats-officedocument.presentationml.tags+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46"/>
  </p:notesMasterIdLst>
  <p:sldIdLst>
    <p:sldId id="313" r:id="rId2"/>
    <p:sldId id="257" r:id="rId3"/>
    <p:sldId id="261" r:id="rId4"/>
    <p:sldId id="314" r:id="rId5"/>
    <p:sldId id="315" r:id="rId6"/>
    <p:sldId id="316" r:id="rId7"/>
    <p:sldId id="317" r:id="rId8"/>
    <p:sldId id="318" r:id="rId9"/>
    <p:sldId id="355" r:id="rId10"/>
    <p:sldId id="319" r:id="rId11"/>
    <p:sldId id="321" r:id="rId12"/>
    <p:sldId id="322" r:id="rId13"/>
    <p:sldId id="323" r:id="rId14"/>
    <p:sldId id="324" r:id="rId15"/>
    <p:sldId id="325" r:id="rId16"/>
    <p:sldId id="344" r:id="rId17"/>
    <p:sldId id="356" r:id="rId18"/>
    <p:sldId id="327" r:id="rId19"/>
    <p:sldId id="328" r:id="rId20"/>
    <p:sldId id="329" r:id="rId21"/>
    <p:sldId id="330" r:id="rId22"/>
    <p:sldId id="331" r:id="rId23"/>
    <p:sldId id="332" r:id="rId24"/>
    <p:sldId id="333" r:id="rId25"/>
    <p:sldId id="334" r:id="rId26"/>
    <p:sldId id="335" r:id="rId27"/>
    <p:sldId id="336" r:id="rId28"/>
    <p:sldId id="337" r:id="rId29"/>
    <p:sldId id="338" r:id="rId30"/>
    <p:sldId id="352" r:id="rId31"/>
    <p:sldId id="354" r:id="rId32"/>
    <p:sldId id="353" r:id="rId33"/>
    <p:sldId id="339" r:id="rId34"/>
    <p:sldId id="340" r:id="rId35"/>
    <p:sldId id="341" r:id="rId36"/>
    <p:sldId id="342" r:id="rId37"/>
    <p:sldId id="345" r:id="rId38"/>
    <p:sldId id="346" r:id="rId39"/>
    <p:sldId id="347" r:id="rId40"/>
    <p:sldId id="348" r:id="rId41"/>
    <p:sldId id="349" r:id="rId42"/>
    <p:sldId id="357" r:id="rId43"/>
    <p:sldId id="350" r:id="rId44"/>
    <p:sldId id="351"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4" d="100"/>
          <a:sy n="84" d="100"/>
        </p:scale>
        <p:origin x="1506"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20BB0B4-2E8A-4702-896B-678EDB073033}" type="doc">
      <dgm:prSet loTypeId="urn:microsoft.com/office/officeart/2005/8/layout/matrix1" loCatId="matrix" qsTypeId="urn:microsoft.com/office/officeart/2005/8/quickstyle/simple1" qsCatId="simple" csTypeId="urn:microsoft.com/office/officeart/2005/8/colors/accent5_4" csCatId="accent5" phldr="1"/>
      <dgm:spPr/>
      <dgm:t>
        <a:bodyPr/>
        <a:lstStyle/>
        <a:p>
          <a:endParaRPr lang="en-US"/>
        </a:p>
      </dgm:t>
    </dgm:pt>
    <dgm:pt modelId="{AF44D0B5-2CD3-4B6C-B5AF-C443FBCCFE1D}">
      <dgm:prSet phldrT="[Text]" custT="1"/>
      <dgm:spPr/>
      <dgm:t>
        <a:bodyPr/>
        <a:lstStyle/>
        <a:p>
          <a:r>
            <a:rPr lang="en-US" sz="2800" b="1" dirty="0" smtClean="0"/>
            <a:t>Understanding Organizations</a:t>
          </a:r>
          <a:endParaRPr lang="en-US" sz="2800" b="1" dirty="0"/>
        </a:p>
      </dgm:t>
    </dgm:pt>
    <dgm:pt modelId="{4F833167-8F7D-4528-85F1-5CDCE3FF82FE}" type="parTrans" cxnId="{88F87007-7B45-456C-8E8D-0A25DF4E2F4A}">
      <dgm:prSet/>
      <dgm:spPr/>
      <dgm:t>
        <a:bodyPr/>
        <a:lstStyle/>
        <a:p>
          <a:endParaRPr lang="en-US"/>
        </a:p>
      </dgm:t>
    </dgm:pt>
    <dgm:pt modelId="{41440AE8-3057-4E4C-895B-96CA8F5D93FD}" type="sibTrans" cxnId="{88F87007-7B45-456C-8E8D-0A25DF4E2F4A}">
      <dgm:prSet/>
      <dgm:spPr/>
      <dgm:t>
        <a:bodyPr/>
        <a:lstStyle/>
        <a:p>
          <a:endParaRPr lang="en-US"/>
        </a:p>
      </dgm:t>
    </dgm:pt>
    <dgm:pt modelId="{84C270D5-C6FC-4F1A-BA64-3D60F81CAEB8}">
      <dgm:prSet phldrT="[Text]" custT="1"/>
      <dgm:spPr/>
      <dgm:t>
        <a:bodyPr/>
        <a:lstStyle/>
        <a:p>
          <a:pPr algn="l"/>
          <a:r>
            <a:rPr lang="en-US" sz="2200" b="1" dirty="0" smtClean="0">
              <a:solidFill>
                <a:srgbClr val="FF0000"/>
              </a:solidFill>
            </a:rPr>
            <a:t>Structural frame</a:t>
          </a:r>
          <a:r>
            <a:rPr lang="en-US" sz="2200" dirty="0" smtClean="0"/>
            <a:t>:  Focuses on roles and responsibilities, coordination and control. </a:t>
          </a:r>
          <a:r>
            <a:rPr lang="en-US" sz="2200" dirty="0" smtClean="0">
              <a:solidFill>
                <a:srgbClr val="FFC000"/>
              </a:solidFill>
            </a:rPr>
            <a:t>Organization charts </a:t>
          </a:r>
          <a:r>
            <a:rPr lang="en-US" sz="2200" dirty="0" smtClean="0"/>
            <a:t>help define this frame.</a:t>
          </a:r>
          <a:endParaRPr lang="en-US" sz="2200" dirty="0"/>
        </a:p>
      </dgm:t>
    </dgm:pt>
    <dgm:pt modelId="{4738275C-0F4E-460B-B4CC-0F3959C4CE5A}" type="parTrans" cxnId="{0E62375D-E3B4-4848-ABB0-9FE76117378D}">
      <dgm:prSet/>
      <dgm:spPr/>
      <dgm:t>
        <a:bodyPr/>
        <a:lstStyle/>
        <a:p>
          <a:endParaRPr lang="en-US"/>
        </a:p>
      </dgm:t>
    </dgm:pt>
    <dgm:pt modelId="{E6ADB1EA-5D74-4ECC-93BB-43BADAB473E6}" type="sibTrans" cxnId="{0E62375D-E3B4-4848-ABB0-9FE76117378D}">
      <dgm:prSet/>
      <dgm:spPr/>
      <dgm:t>
        <a:bodyPr/>
        <a:lstStyle/>
        <a:p>
          <a:endParaRPr lang="en-US"/>
        </a:p>
      </dgm:t>
    </dgm:pt>
    <dgm:pt modelId="{B2519C82-070C-404B-AA9B-91FA479624EA}">
      <dgm:prSet custT="1"/>
      <dgm:spPr/>
      <dgm:t>
        <a:bodyPr/>
        <a:lstStyle/>
        <a:p>
          <a:pPr algn="l"/>
          <a:r>
            <a:rPr lang="en-US" sz="2200" b="1" dirty="0" smtClean="0">
              <a:solidFill>
                <a:srgbClr val="FF0000"/>
              </a:solidFill>
            </a:rPr>
            <a:t>Human resources frame</a:t>
          </a:r>
          <a:r>
            <a:rPr lang="en-US" sz="2200" dirty="0" smtClean="0"/>
            <a:t>:  Focuses on providing </a:t>
          </a:r>
          <a:r>
            <a:rPr lang="en-US" sz="2200" dirty="0" smtClean="0">
              <a:solidFill>
                <a:srgbClr val="FFC000"/>
              </a:solidFill>
            </a:rPr>
            <a:t>harmony between needs of the organization</a:t>
          </a:r>
          <a:r>
            <a:rPr lang="en-US" sz="2200" dirty="0" smtClean="0"/>
            <a:t> and needs of people. </a:t>
          </a:r>
          <a:endParaRPr lang="en-US" sz="2200" dirty="0"/>
        </a:p>
      </dgm:t>
    </dgm:pt>
    <dgm:pt modelId="{A724931F-97B7-44C1-A640-B1AC991DE9AC}" type="parTrans" cxnId="{828D9170-6B84-40BE-BC5A-BFD4380200BE}">
      <dgm:prSet/>
      <dgm:spPr/>
      <dgm:t>
        <a:bodyPr/>
        <a:lstStyle/>
        <a:p>
          <a:endParaRPr lang="en-US"/>
        </a:p>
      </dgm:t>
    </dgm:pt>
    <dgm:pt modelId="{4BD023B9-1B53-44B2-AA8B-E471AD9527C2}" type="sibTrans" cxnId="{828D9170-6B84-40BE-BC5A-BFD4380200BE}">
      <dgm:prSet/>
      <dgm:spPr/>
      <dgm:t>
        <a:bodyPr/>
        <a:lstStyle/>
        <a:p>
          <a:endParaRPr lang="en-US"/>
        </a:p>
      </dgm:t>
    </dgm:pt>
    <dgm:pt modelId="{1982F95D-6925-49AA-92E0-E3ADBC5507E5}">
      <dgm:prSet custT="1"/>
      <dgm:spPr/>
      <dgm:t>
        <a:bodyPr/>
        <a:lstStyle/>
        <a:p>
          <a:pPr algn="l"/>
          <a:r>
            <a:rPr lang="en-US" sz="2200" b="1" dirty="0" smtClean="0">
              <a:solidFill>
                <a:srgbClr val="FF0000"/>
              </a:solidFill>
            </a:rPr>
            <a:t>Political frame</a:t>
          </a:r>
          <a:r>
            <a:rPr lang="en-US" sz="2200" dirty="0" smtClean="0"/>
            <a:t>:  Assumes organizations are coalitions composed of varied individuals and interest groups. </a:t>
          </a:r>
          <a:r>
            <a:rPr lang="en-US" sz="2200" dirty="0" smtClean="0">
              <a:solidFill>
                <a:srgbClr val="FFC000"/>
              </a:solidFill>
            </a:rPr>
            <a:t>Conflict and power</a:t>
          </a:r>
          <a:r>
            <a:rPr lang="en-US" sz="2200" dirty="0" smtClean="0"/>
            <a:t> are key issues.</a:t>
          </a:r>
          <a:endParaRPr lang="en-US" sz="2200" dirty="0"/>
        </a:p>
      </dgm:t>
    </dgm:pt>
    <dgm:pt modelId="{FA76BBCD-A8E8-41C5-841B-7EBBBDCD1BAE}" type="parTrans" cxnId="{8C0E451F-8D92-470B-99C2-4C389444BA8A}">
      <dgm:prSet/>
      <dgm:spPr/>
      <dgm:t>
        <a:bodyPr/>
        <a:lstStyle/>
        <a:p>
          <a:endParaRPr lang="en-US"/>
        </a:p>
      </dgm:t>
    </dgm:pt>
    <dgm:pt modelId="{E3EC94BB-692F-427C-9201-EFCFC9CAB1C1}" type="sibTrans" cxnId="{8C0E451F-8D92-470B-99C2-4C389444BA8A}">
      <dgm:prSet/>
      <dgm:spPr/>
      <dgm:t>
        <a:bodyPr/>
        <a:lstStyle/>
        <a:p>
          <a:endParaRPr lang="en-US"/>
        </a:p>
      </dgm:t>
    </dgm:pt>
    <dgm:pt modelId="{6263BFD6-760F-4880-B631-13965E3B2A29}">
      <dgm:prSet custT="1"/>
      <dgm:spPr/>
      <dgm:t>
        <a:bodyPr/>
        <a:lstStyle/>
        <a:p>
          <a:pPr algn="l"/>
          <a:r>
            <a:rPr lang="en-US" sz="2200" b="1" dirty="0" smtClean="0">
              <a:solidFill>
                <a:srgbClr val="FF0000"/>
              </a:solidFill>
            </a:rPr>
            <a:t>Symbolic frame</a:t>
          </a:r>
          <a:r>
            <a:rPr lang="en-US" sz="2200" dirty="0" smtClean="0"/>
            <a:t>: Focuses on </a:t>
          </a:r>
          <a:r>
            <a:rPr lang="en-US" sz="2200" dirty="0" smtClean="0">
              <a:solidFill>
                <a:srgbClr val="FFC000"/>
              </a:solidFill>
            </a:rPr>
            <a:t>symbols and meanings related to events</a:t>
          </a:r>
          <a:r>
            <a:rPr lang="en-US" sz="2200" dirty="0" smtClean="0"/>
            <a:t>. Culture is important.</a:t>
          </a:r>
          <a:endParaRPr lang="en-US" sz="2200" dirty="0"/>
        </a:p>
      </dgm:t>
    </dgm:pt>
    <dgm:pt modelId="{540D4ECF-B66F-4869-88D3-5562FD068B5E}" type="parTrans" cxnId="{EB6BC21F-0570-4F7A-A395-32820A9C7E5E}">
      <dgm:prSet/>
      <dgm:spPr/>
      <dgm:t>
        <a:bodyPr/>
        <a:lstStyle/>
        <a:p>
          <a:endParaRPr lang="en-US"/>
        </a:p>
      </dgm:t>
    </dgm:pt>
    <dgm:pt modelId="{3F700B08-F5A3-4155-BA9C-C0673A6CF44E}" type="sibTrans" cxnId="{EB6BC21F-0570-4F7A-A395-32820A9C7E5E}">
      <dgm:prSet/>
      <dgm:spPr/>
      <dgm:t>
        <a:bodyPr/>
        <a:lstStyle/>
        <a:p>
          <a:endParaRPr lang="en-US"/>
        </a:p>
      </dgm:t>
    </dgm:pt>
    <dgm:pt modelId="{62ABB3FD-749E-4FB8-995D-B6B13C885E64}" type="pres">
      <dgm:prSet presAssocID="{420BB0B4-2E8A-4702-896B-678EDB073033}" presName="diagram" presStyleCnt="0">
        <dgm:presLayoutVars>
          <dgm:chMax val="1"/>
          <dgm:dir/>
          <dgm:animLvl val="ctr"/>
          <dgm:resizeHandles val="exact"/>
        </dgm:presLayoutVars>
      </dgm:prSet>
      <dgm:spPr/>
      <dgm:t>
        <a:bodyPr/>
        <a:lstStyle/>
        <a:p>
          <a:endParaRPr lang="en-US"/>
        </a:p>
      </dgm:t>
    </dgm:pt>
    <dgm:pt modelId="{5AD82D50-214C-4CC4-92BF-96796C9C3894}" type="pres">
      <dgm:prSet presAssocID="{420BB0B4-2E8A-4702-896B-678EDB073033}" presName="matrix" presStyleCnt="0"/>
      <dgm:spPr/>
    </dgm:pt>
    <dgm:pt modelId="{23513D28-0B9E-4ACC-BC30-FC5A03A44502}" type="pres">
      <dgm:prSet presAssocID="{420BB0B4-2E8A-4702-896B-678EDB073033}" presName="tile1" presStyleLbl="node1" presStyleIdx="0" presStyleCnt="4"/>
      <dgm:spPr/>
      <dgm:t>
        <a:bodyPr/>
        <a:lstStyle/>
        <a:p>
          <a:endParaRPr lang="en-US"/>
        </a:p>
      </dgm:t>
    </dgm:pt>
    <dgm:pt modelId="{72C003E1-A0B9-44CF-B8C5-292E72A4C9F8}" type="pres">
      <dgm:prSet presAssocID="{420BB0B4-2E8A-4702-896B-678EDB073033}" presName="tile1text" presStyleLbl="node1" presStyleIdx="0" presStyleCnt="4">
        <dgm:presLayoutVars>
          <dgm:chMax val="0"/>
          <dgm:chPref val="0"/>
          <dgm:bulletEnabled val="1"/>
        </dgm:presLayoutVars>
      </dgm:prSet>
      <dgm:spPr/>
      <dgm:t>
        <a:bodyPr/>
        <a:lstStyle/>
        <a:p>
          <a:endParaRPr lang="en-US"/>
        </a:p>
      </dgm:t>
    </dgm:pt>
    <dgm:pt modelId="{42A21C24-9D2D-4EDB-9240-4949F54974A8}" type="pres">
      <dgm:prSet presAssocID="{420BB0B4-2E8A-4702-896B-678EDB073033}" presName="tile2" presStyleLbl="node1" presStyleIdx="1" presStyleCnt="4"/>
      <dgm:spPr/>
      <dgm:t>
        <a:bodyPr/>
        <a:lstStyle/>
        <a:p>
          <a:endParaRPr lang="en-US"/>
        </a:p>
      </dgm:t>
    </dgm:pt>
    <dgm:pt modelId="{4013BEE3-0030-4064-97BD-BA008949D75F}" type="pres">
      <dgm:prSet presAssocID="{420BB0B4-2E8A-4702-896B-678EDB073033}" presName="tile2text" presStyleLbl="node1" presStyleIdx="1" presStyleCnt="4">
        <dgm:presLayoutVars>
          <dgm:chMax val="0"/>
          <dgm:chPref val="0"/>
          <dgm:bulletEnabled val="1"/>
        </dgm:presLayoutVars>
      </dgm:prSet>
      <dgm:spPr/>
      <dgm:t>
        <a:bodyPr/>
        <a:lstStyle/>
        <a:p>
          <a:endParaRPr lang="en-US"/>
        </a:p>
      </dgm:t>
    </dgm:pt>
    <dgm:pt modelId="{695BF7F9-FB5B-4A32-9CA6-C4B5255B27E2}" type="pres">
      <dgm:prSet presAssocID="{420BB0B4-2E8A-4702-896B-678EDB073033}" presName="tile3" presStyleLbl="node1" presStyleIdx="2" presStyleCnt="4"/>
      <dgm:spPr/>
      <dgm:t>
        <a:bodyPr/>
        <a:lstStyle/>
        <a:p>
          <a:endParaRPr lang="en-US"/>
        </a:p>
      </dgm:t>
    </dgm:pt>
    <dgm:pt modelId="{7544B8F9-EDB0-4AED-B031-56F00E543CAE}" type="pres">
      <dgm:prSet presAssocID="{420BB0B4-2E8A-4702-896B-678EDB073033}" presName="tile3text" presStyleLbl="node1" presStyleIdx="2" presStyleCnt="4">
        <dgm:presLayoutVars>
          <dgm:chMax val="0"/>
          <dgm:chPref val="0"/>
          <dgm:bulletEnabled val="1"/>
        </dgm:presLayoutVars>
      </dgm:prSet>
      <dgm:spPr/>
      <dgm:t>
        <a:bodyPr/>
        <a:lstStyle/>
        <a:p>
          <a:endParaRPr lang="en-US"/>
        </a:p>
      </dgm:t>
    </dgm:pt>
    <dgm:pt modelId="{0FDCF809-10FB-4AE8-8963-D073B592ACE1}" type="pres">
      <dgm:prSet presAssocID="{420BB0B4-2E8A-4702-896B-678EDB073033}" presName="tile4" presStyleLbl="node1" presStyleIdx="3" presStyleCnt="4"/>
      <dgm:spPr/>
      <dgm:t>
        <a:bodyPr/>
        <a:lstStyle/>
        <a:p>
          <a:endParaRPr lang="en-US"/>
        </a:p>
      </dgm:t>
    </dgm:pt>
    <dgm:pt modelId="{260A3FE4-0911-4836-8A3F-644AC9BF1765}" type="pres">
      <dgm:prSet presAssocID="{420BB0B4-2E8A-4702-896B-678EDB073033}" presName="tile4text" presStyleLbl="node1" presStyleIdx="3" presStyleCnt="4">
        <dgm:presLayoutVars>
          <dgm:chMax val="0"/>
          <dgm:chPref val="0"/>
          <dgm:bulletEnabled val="1"/>
        </dgm:presLayoutVars>
      </dgm:prSet>
      <dgm:spPr/>
      <dgm:t>
        <a:bodyPr/>
        <a:lstStyle/>
        <a:p>
          <a:endParaRPr lang="en-US"/>
        </a:p>
      </dgm:t>
    </dgm:pt>
    <dgm:pt modelId="{E8012589-47A9-4C5C-995C-15EBAEF7A49A}" type="pres">
      <dgm:prSet presAssocID="{420BB0B4-2E8A-4702-896B-678EDB073033}" presName="centerTile" presStyleLbl="fgShp" presStyleIdx="0" presStyleCnt="1">
        <dgm:presLayoutVars>
          <dgm:chMax val="0"/>
          <dgm:chPref val="0"/>
        </dgm:presLayoutVars>
      </dgm:prSet>
      <dgm:spPr/>
      <dgm:t>
        <a:bodyPr/>
        <a:lstStyle/>
        <a:p>
          <a:endParaRPr lang="en-US"/>
        </a:p>
      </dgm:t>
    </dgm:pt>
  </dgm:ptLst>
  <dgm:cxnLst>
    <dgm:cxn modelId="{0E62375D-E3B4-4848-ABB0-9FE76117378D}" srcId="{AF44D0B5-2CD3-4B6C-B5AF-C443FBCCFE1D}" destId="{84C270D5-C6FC-4F1A-BA64-3D60F81CAEB8}" srcOrd="0" destOrd="0" parTransId="{4738275C-0F4E-460B-B4CC-0F3959C4CE5A}" sibTransId="{E6ADB1EA-5D74-4ECC-93BB-43BADAB473E6}"/>
    <dgm:cxn modelId="{8C467205-9084-4063-9DD4-971E05E4E3BE}" type="presOf" srcId="{B2519C82-070C-404B-AA9B-91FA479624EA}" destId="{4013BEE3-0030-4064-97BD-BA008949D75F}" srcOrd="1" destOrd="0" presId="urn:microsoft.com/office/officeart/2005/8/layout/matrix1"/>
    <dgm:cxn modelId="{BC2241B5-D531-4074-A644-2C6BE4A4E9F8}" type="presOf" srcId="{420BB0B4-2E8A-4702-896B-678EDB073033}" destId="{62ABB3FD-749E-4FB8-995D-B6B13C885E64}" srcOrd="0" destOrd="0" presId="urn:microsoft.com/office/officeart/2005/8/layout/matrix1"/>
    <dgm:cxn modelId="{AC5C36BD-53A4-49CC-9340-F3E576B40DE5}" type="presOf" srcId="{AF44D0B5-2CD3-4B6C-B5AF-C443FBCCFE1D}" destId="{E8012589-47A9-4C5C-995C-15EBAEF7A49A}" srcOrd="0" destOrd="0" presId="urn:microsoft.com/office/officeart/2005/8/layout/matrix1"/>
    <dgm:cxn modelId="{EDC72908-7198-4B12-BA55-EFA91E6ABF00}" type="presOf" srcId="{84C270D5-C6FC-4F1A-BA64-3D60F81CAEB8}" destId="{72C003E1-A0B9-44CF-B8C5-292E72A4C9F8}" srcOrd="1" destOrd="0" presId="urn:microsoft.com/office/officeart/2005/8/layout/matrix1"/>
    <dgm:cxn modelId="{A87EBE03-6AD1-43EA-A5DD-E9A725E90D47}" type="presOf" srcId="{6263BFD6-760F-4880-B631-13965E3B2A29}" destId="{0FDCF809-10FB-4AE8-8963-D073B592ACE1}" srcOrd="0" destOrd="0" presId="urn:microsoft.com/office/officeart/2005/8/layout/matrix1"/>
    <dgm:cxn modelId="{88F87007-7B45-456C-8E8D-0A25DF4E2F4A}" srcId="{420BB0B4-2E8A-4702-896B-678EDB073033}" destId="{AF44D0B5-2CD3-4B6C-B5AF-C443FBCCFE1D}" srcOrd="0" destOrd="0" parTransId="{4F833167-8F7D-4528-85F1-5CDCE3FF82FE}" sibTransId="{41440AE8-3057-4E4C-895B-96CA8F5D93FD}"/>
    <dgm:cxn modelId="{9BD7AF76-FA87-4482-8E1E-DDE69D46B262}" type="presOf" srcId="{1982F95D-6925-49AA-92E0-E3ADBC5507E5}" destId="{7544B8F9-EDB0-4AED-B031-56F00E543CAE}" srcOrd="1" destOrd="0" presId="urn:microsoft.com/office/officeart/2005/8/layout/matrix1"/>
    <dgm:cxn modelId="{8C0E451F-8D92-470B-99C2-4C389444BA8A}" srcId="{AF44D0B5-2CD3-4B6C-B5AF-C443FBCCFE1D}" destId="{1982F95D-6925-49AA-92E0-E3ADBC5507E5}" srcOrd="2" destOrd="0" parTransId="{FA76BBCD-A8E8-41C5-841B-7EBBBDCD1BAE}" sibTransId="{E3EC94BB-692F-427C-9201-EFCFC9CAB1C1}"/>
    <dgm:cxn modelId="{0D725267-21CB-48C8-815E-1302D4C2CDF1}" type="presOf" srcId="{B2519C82-070C-404B-AA9B-91FA479624EA}" destId="{42A21C24-9D2D-4EDB-9240-4949F54974A8}" srcOrd="0" destOrd="0" presId="urn:microsoft.com/office/officeart/2005/8/layout/matrix1"/>
    <dgm:cxn modelId="{828D9170-6B84-40BE-BC5A-BFD4380200BE}" srcId="{AF44D0B5-2CD3-4B6C-B5AF-C443FBCCFE1D}" destId="{B2519C82-070C-404B-AA9B-91FA479624EA}" srcOrd="1" destOrd="0" parTransId="{A724931F-97B7-44C1-A640-B1AC991DE9AC}" sibTransId="{4BD023B9-1B53-44B2-AA8B-E471AD9527C2}"/>
    <dgm:cxn modelId="{AFA3E379-2A56-4990-9762-62190A226D5F}" type="presOf" srcId="{6263BFD6-760F-4880-B631-13965E3B2A29}" destId="{260A3FE4-0911-4836-8A3F-644AC9BF1765}" srcOrd="1" destOrd="0" presId="urn:microsoft.com/office/officeart/2005/8/layout/matrix1"/>
    <dgm:cxn modelId="{F5CEFFB4-EA24-419B-9354-9B5BDA7298E6}" type="presOf" srcId="{84C270D5-C6FC-4F1A-BA64-3D60F81CAEB8}" destId="{23513D28-0B9E-4ACC-BC30-FC5A03A44502}" srcOrd="0" destOrd="0" presId="urn:microsoft.com/office/officeart/2005/8/layout/matrix1"/>
    <dgm:cxn modelId="{41CADC14-02F0-42EF-AA0B-3666D46B9524}" type="presOf" srcId="{1982F95D-6925-49AA-92E0-E3ADBC5507E5}" destId="{695BF7F9-FB5B-4A32-9CA6-C4B5255B27E2}" srcOrd="0" destOrd="0" presId="urn:microsoft.com/office/officeart/2005/8/layout/matrix1"/>
    <dgm:cxn modelId="{EB6BC21F-0570-4F7A-A395-32820A9C7E5E}" srcId="{AF44D0B5-2CD3-4B6C-B5AF-C443FBCCFE1D}" destId="{6263BFD6-760F-4880-B631-13965E3B2A29}" srcOrd="3" destOrd="0" parTransId="{540D4ECF-B66F-4869-88D3-5562FD068B5E}" sibTransId="{3F700B08-F5A3-4155-BA9C-C0673A6CF44E}"/>
    <dgm:cxn modelId="{FCF2AAA7-1DF1-41F7-9055-476F15D60B27}" type="presParOf" srcId="{62ABB3FD-749E-4FB8-995D-B6B13C885E64}" destId="{5AD82D50-214C-4CC4-92BF-96796C9C3894}" srcOrd="0" destOrd="0" presId="urn:microsoft.com/office/officeart/2005/8/layout/matrix1"/>
    <dgm:cxn modelId="{6D18BBAD-CB49-4F84-93D6-C2A09ABA1169}" type="presParOf" srcId="{5AD82D50-214C-4CC4-92BF-96796C9C3894}" destId="{23513D28-0B9E-4ACC-BC30-FC5A03A44502}" srcOrd="0" destOrd="0" presId="urn:microsoft.com/office/officeart/2005/8/layout/matrix1"/>
    <dgm:cxn modelId="{CDB39E2E-024E-44EF-B7AC-DC83B3229329}" type="presParOf" srcId="{5AD82D50-214C-4CC4-92BF-96796C9C3894}" destId="{72C003E1-A0B9-44CF-B8C5-292E72A4C9F8}" srcOrd="1" destOrd="0" presId="urn:microsoft.com/office/officeart/2005/8/layout/matrix1"/>
    <dgm:cxn modelId="{EEE43BC2-A81C-4298-9432-8C7EC35C8CD3}" type="presParOf" srcId="{5AD82D50-214C-4CC4-92BF-96796C9C3894}" destId="{42A21C24-9D2D-4EDB-9240-4949F54974A8}" srcOrd="2" destOrd="0" presId="urn:microsoft.com/office/officeart/2005/8/layout/matrix1"/>
    <dgm:cxn modelId="{CB90706B-0889-479B-B345-32623D3425FC}" type="presParOf" srcId="{5AD82D50-214C-4CC4-92BF-96796C9C3894}" destId="{4013BEE3-0030-4064-97BD-BA008949D75F}" srcOrd="3" destOrd="0" presId="urn:microsoft.com/office/officeart/2005/8/layout/matrix1"/>
    <dgm:cxn modelId="{937D1943-4A17-45AF-A79D-7FF6F12D69E9}" type="presParOf" srcId="{5AD82D50-214C-4CC4-92BF-96796C9C3894}" destId="{695BF7F9-FB5B-4A32-9CA6-C4B5255B27E2}" srcOrd="4" destOrd="0" presId="urn:microsoft.com/office/officeart/2005/8/layout/matrix1"/>
    <dgm:cxn modelId="{471EC68B-2FB4-44D4-B4FA-6BC510FDE6BB}" type="presParOf" srcId="{5AD82D50-214C-4CC4-92BF-96796C9C3894}" destId="{7544B8F9-EDB0-4AED-B031-56F00E543CAE}" srcOrd="5" destOrd="0" presId="urn:microsoft.com/office/officeart/2005/8/layout/matrix1"/>
    <dgm:cxn modelId="{91E62048-59F1-49E5-B439-612129448435}" type="presParOf" srcId="{5AD82D50-214C-4CC4-92BF-96796C9C3894}" destId="{0FDCF809-10FB-4AE8-8963-D073B592ACE1}" srcOrd="6" destOrd="0" presId="urn:microsoft.com/office/officeart/2005/8/layout/matrix1"/>
    <dgm:cxn modelId="{DAA84B96-0481-40CF-B1E5-8C118C5EAC12}" type="presParOf" srcId="{5AD82D50-214C-4CC4-92BF-96796C9C3894}" destId="{260A3FE4-0911-4836-8A3F-644AC9BF1765}" srcOrd="7" destOrd="0" presId="urn:microsoft.com/office/officeart/2005/8/layout/matrix1"/>
    <dgm:cxn modelId="{E323F0AC-BBDB-45D3-8BF7-2D2A67C64914}" type="presParOf" srcId="{62ABB3FD-749E-4FB8-995D-B6B13C885E64}" destId="{E8012589-47A9-4C5C-995C-15EBAEF7A49A}"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513D28-0B9E-4ACC-BC30-FC5A03A44502}">
      <dsp:nvSpPr>
        <dsp:cNvPr id="0" name=""/>
        <dsp:cNvSpPr/>
      </dsp:nvSpPr>
      <dsp:spPr>
        <a:xfrm rot="16200000">
          <a:off x="962977" y="-962977"/>
          <a:ext cx="2343150" cy="4269105"/>
        </a:xfrm>
        <a:prstGeom prst="round1Rect">
          <a:avLst/>
        </a:prstGeom>
        <a:solidFill>
          <a:schemeClr val="accent5">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lvl="0" algn="l" defTabSz="977900">
            <a:lnSpc>
              <a:spcPct val="90000"/>
            </a:lnSpc>
            <a:spcBef>
              <a:spcPct val="0"/>
            </a:spcBef>
            <a:spcAft>
              <a:spcPct val="35000"/>
            </a:spcAft>
          </a:pPr>
          <a:r>
            <a:rPr lang="en-US" sz="2200" b="1" kern="1200" dirty="0" smtClean="0">
              <a:solidFill>
                <a:srgbClr val="FF0000"/>
              </a:solidFill>
            </a:rPr>
            <a:t>Structural frame</a:t>
          </a:r>
          <a:r>
            <a:rPr lang="en-US" sz="2200" kern="1200" dirty="0" smtClean="0"/>
            <a:t>:  Focuses on roles and responsibilities, coordination and control. </a:t>
          </a:r>
          <a:r>
            <a:rPr lang="en-US" sz="2200" kern="1200" dirty="0" smtClean="0">
              <a:solidFill>
                <a:srgbClr val="FFC000"/>
              </a:solidFill>
            </a:rPr>
            <a:t>Organization charts </a:t>
          </a:r>
          <a:r>
            <a:rPr lang="en-US" sz="2200" kern="1200" dirty="0" smtClean="0"/>
            <a:t>help define this frame.</a:t>
          </a:r>
          <a:endParaRPr lang="en-US" sz="2200" kern="1200" dirty="0"/>
        </a:p>
      </dsp:txBody>
      <dsp:txXfrm rot="5400000">
        <a:off x="0" y="0"/>
        <a:ext cx="4269105" cy="1757362"/>
      </dsp:txXfrm>
    </dsp:sp>
    <dsp:sp modelId="{42A21C24-9D2D-4EDB-9240-4949F54974A8}">
      <dsp:nvSpPr>
        <dsp:cNvPr id="0" name=""/>
        <dsp:cNvSpPr/>
      </dsp:nvSpPr>
      <dsp:spPr>
        <a:xfrm>
          <a:off x="4269105" y="0"/>
          <a:ext cx="4269105" cy="2343150"/>
        </a:xfrm>
        <a:prstGeom prst="round1Rect">
          <a:avLst/>
        </a:prstGeom>
        <a:solidFill>
          <a:schemeClr val="accent5">
            <a:shade val="50000"/>
            <a:hueOff val="201247"/>
            <a:satOff val="-4901"/>
            <a:lumOff val="2144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lvl="0" algn="l" defTabSz="977900">
            <a:lnSpc>
              <a:spcPct val="90000"/>
            </a:lnSpc>
            <a:spcBef>
              <a:spcPct val="0"/>
            </a:spcBef>
            <a:spcAft>
              <a:spcPct val="35000"/>
            </a:spcAft>
          </a:pPr>
          <a:r>
            <a:rPr lang="en-US" sz="2200" b="1" kern="1200" dirty="0" smtClean="0">
              <a:solidFill>
                <a:srgbClr val="FF0000"/>
              </a:solidFill>
            </a:rPr>
            <a:t>Human resources frame</a:t>
          </a:r>
          <a:r>
            <a:rPr lang="en-US" sz="2200" kern="1200" dirty="0" smtClean="0"/>
            <a:t>:  Focuses on providing </a:t>
          </a:r>
          <a:r>
            <a:rPr lang="en-US" sz="2200" kern="1200" dirty="0" smtClean="0">
              <a:solidFill>
                <a:srgbClr val="FFC000"/>
              </a:solidFill>
            </a:rPr>
            <a:t>harmony between needs of the organization</a:t>
          </a:r>
          <a:r>
            <a:rPr lang="en-US" sz="2200" kern="1200" dirty="0" smtClean="0"/>
            <a:t> and needs of people. </a:t>
          </a:r>
          <a:endParaRPr lang="en-US" sz="2200" kern="1200" dirty="0"/>
        </a:p>
      </dsp:txBody>
      <dsp:txXfrm>
        <a:off x="4269105" y="0"/>
        <a:ext cx="4269105" cy="1757362"/>
      </dsp:txXfrm>
    </dsp:sp>
    <dsp:sp modelId="{695BF7F9-FB5B-4A32-9CA6-C4B5255B27E2}">
      <dsp:nvSpPr>
        <dsp:cNvPr id="0" name=""/>
        <dsp:cNvSpPr/>
      </dsp:nvSpPr>
      <dsp:spPr>
        <a:xfrm rot="10800000">
          <a:off x="0" y="2343150"/>
          <a:ext cx="4269105" cy="2343150"/>
        </a:xfrm>
        <a:prstGeom prst="round1Rect">
          <a:avLst/>
        </a:prstGeom>
        <a:solidFill>
          <a:schemeClr val="accent5">
            <a:shade val="50000"/>
            <a:hueOff val="402493"/>
            <a:satOff val="-9802"/>
            <a:lumOff val="4289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lvl="0" algn="l" defTabSz="977900">
            <a:lnSpc>
              <a:spcPct val="90000"/>
            </a:lnSpc>
            <a:spcBef>
              <a:spcPct val="0"/>
            </a:spcBef>
            <a:spcAft>
              <a:spcPct val="35000"/>
            </a:spcAft>
          </a:pPr>
          <a:r>
            <a:rPr lang="en-US" sz="2200" b="1" kern="1200" dirty="0" smtClean="0">
              <a:solidFill>
                <a:srgbClr val="FF0000"/>
              </a:solidFill>
            </a:rPr>
            <a:t>Political frame</a:t>
          </a:r>
          <a:r>
            <a:rPr lang="en-US" sz="2200" kern="1200" dirty="0" smtClean="0"/>
            <a:t>:  Assumes organizations are coalitions composed of varied individuals and interest groups. </a:t>
          </a:r>
          <a:r>
            <a:rPr lang="en-US" sz="2200" kern="1200" dirty="0" smtClean="0">
              <a:solidFill>
                <a:srgbClr val="FFC000"/>
              </a:solidFill>
            </a:rPr>
            <a:t>Conflict and power</a:t>
          </a:r>
          <a:r>
            <a:rPr lang="en-US" sz="2200" kern="1200" dirty="0" smtClean="0"/>
            <a:t> are key issues.</a:t>
          </a:r>
          <a:endParaRPr lang="en-US" sz="2200" kern="1200" dirty="0"/>
        </a:p>
      </dsp:txBody>
      <dsp:txXfrm rot="10800000">
        <a:off x="0" y="2928937"/>
        <a:ext cx="4269105" cy="1757362"/>
      </dsp:txXfrm>
    </dsp:sp>
    <dsp:sp modelId="{0FDCF809-10FB-4AE8-8963-D073B592ACE1}">
      <dsp:nvSpPr>
        <dsp:cNvPr id="0" name=""/>
        <dsp:cNvSpPr/>
      </dsp:nvSpPr>
      <dsp:spPr>
        <a:xfrm rot="5400000">
          <a:off x="5232082" y="1380172"/>
          <a:ext cx="2343150" cy="4269105"/>
        </a:xfrm>
        <a:prstGeom prst="round1Rect">
          <a:avLst/>
        </a:prstGeom>
        <a:solidFill>
          <a:schemeClr val="accent5">
            <a:shade val="50000"/>
            <a:hueOff val="201247"/>
            <a:satOff val="-4901"/>
            <a:lumOff val="2144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lvl="0" algn="l" defTabSz="977900">
            <a:lnSpc>
              <a:spcPct val="90000"/>
            </a:lnSpc>
            <a:spcBef>
              <a:spcPct val="0"/>
            </a:spcBef>
            <a:spcAft>
              <a:spcPct val="35000"/>
            </a:spcAft>
          </a:pPr>
          <a:r>
            <a:rPr lang="en-US" sz="2200" b="1" kern="1200" dirty="0" smtClean="0">
              <a:solidFill>
                <a:srgbClr val="FF0000"/>
              </a:solidFill>
            </a:rPr>
            <a:t>Symbolic frame</a:t>
          </a:r>
          <a:r>
            <a:rPr lang="en-US" sz="2200" kern="1200" dirty="0" smtClean="0"/>
            <a:t>: Focuses on </a:t>
          </a:r>
          <a:r>
            <a:rPr lang="en-US" sz="2200" kern="1200" dirty="0" smtClean="0">
              <a:solidFill>
                <a:srgbClr val="FFC000"/>
              </a:solidFill>
            </a:rPr>
            <a:t>symbols and meanings related to events</a:t>
          </a:r>
          <a:r>
            <a:rPr lang="en-US" sz="2200" kern="1200" dirty="0" smtClean="0"/>
            <a:t>. Culture is important.</a:t>
          </a:r>
          <a:endParaRPr lang="en-US" sz="2200" kern="1200" dirty="0"/>
        </a:p>
      </dsp:txBody>
      <dsp:txXfrm rot="-5400000">
        <a:off x="4269105" y="2928937"/>
        <a:ext cx="4269105" cy="1757362"/>
      </dsp:txXfrm>
    </dsp:sp>
    <dsp:sp modelId="{E8012589-47A9-4C5C-995C-15EBAEF7A49A}">
      <dsp:nvSpPr>
        <dsp:cNvPr id="0" name=""/>
        <dsp:cNvSpPr/>
      </dsp:nvSpPr>
      <dsp:spPr>
        <a:xfrm>
          <a:off x="2988373" y="1757362"/>
          <a:ext cx="2561463" cy="1171575"/>
        </a:xfrm>
        <a:prstGeom prst="roundRect">
          <a:avLst/>
        </a:prstGeom>
        <a:solidFill>
          <a:schemeClr val="accent5">
            <a:tint val="55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b="1" kern="1200" dirty="0" smtClean="0"/>
            <a:t>Understanding Organizations</a:t>
          </a:r>
          <a:endParaRPr lang="en-US" sz="2800" b="1" kern="1200" dirty="0"/>
        </a:p>
      </dsp:txBody>
      <dsp:txXfrm>
        <a:off x="3045565" y="1814554"/>
        <a:ext cx="2447079" cy="1057191"/>
      </dsp:txXfrm>
    </dsp:sp>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A6082C-2B4F-4620-96D8-B8FEF5B50C76}" type="datetimeFigureOut">
              <a:rPr lang="en-US" smtClean="0"/>
              <a:t>4/16/2013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044DE5D-4095-4917-B3BC-EA2D7883FF60}" type="slidenum">
              <a:rPr lang="en-US" smtClean="0"/>
              <a:t>‹#›</a:t>
            </a:fld>
            <a:endParaRPr lang="en-US"/>
          </a:p>
        </p:txBody>
      </p:sp>
    </p:spTree>
    <p:extLst>
      <p:ext uri="{BB962C8B-B14F-4D97-AF65-F5344CB8AC3E}">
        <p14:creationId xmlns:p14="http://schemas.microsoft.com/office/powerpoint/2010/main" val="38278906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044DE5D-4095-4917-B3BC-EA2D7883FF60}" type="slidenum">
              <a:rPr lang="en-US" smtClean="0"/>
              <a:t>2</a:t>
            </a:fld>
            <a:endParaRPr lang="en-US"/>
          </a:p>
        </p:txBody>
      </p:sp>
    </p:spTree>
    <p:extLst>
      <p:ext uri="{BB962C8B-B14F-4D97-AF65-F5344CB8AC3E}">
        <p14:creationId xmlns:p14="http://schemas.microsoft.com/office/powerpoint/2010/main" val="41066041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ctr">
            <a:normAutofit/>
          </a:bodyPr>
          <a:lstStyle>
            <a:lvl1pPr algn="ctr">
              <a:defRPr sz="6600"/>
            </a:lvl1pPr>
          </a:lstStyle>
          <a:p>
            <a:r>
              <a:rPr lang="en-US" dirty="0" smtClean="0"/>
              <a:t>Click to edit Master title style</a:t>
            </a:r>
            <a:endParaRPr lang="en-US" dirty="0"/>
          </a:p>
        </p:txBody>
      </p:sp>
      <p:sp>
        <p:nvSpPr>
          <p:cNvPr id="3" name="Subtitle 2"/>
          <p:cNvSpPr>
            <a:spLocks noGrp="1"/>
          </p:cNvSpPr>
          <p:nvPr>
            <p:ph type="subTitle" idx="1"/>
          </p:nvPr>
        </p:nvSpPr>
        <p:spPr>
          <a:xfrm>
            <a:off x="1143000" y="4093528"/>
            <a:ext cx="6858000" cy="1655762"/>
          </a:xfrm>
        </p:spPr>
        <p:txBody>
          <a:bodyPr anchor="ct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sp>
        <p:nvSpPr>
          <p:cNvPr id="6" name="Slide Number Placeholder 5"/>
          <p:cNvSpPr>
            <a:spLocks noGrp="1"/>
          </p:cNvSpPr>
          <p:nvPr>
            <p:ph type="sldNum" sz="quarter" idx="12"/>
          </p:nvPr>
        </p:nvSpPr>
        <p:spPr>
          <a:xfrm>
            <a:off x="3543300" y="6463856"/>
            <a:ext cx="2057400" cy="365125"/>
          </a:xfrm>
        </p:spPr>
        <p:txBody>
          <a:bodyPr/>
          <a:lstStyle>
            <a:lvl1pPr algn="ctr">
              <a:defRPr/>
            </a:lvl1pPr>
          </a:lstStyle>
          <a:p>
            <a:fld id="{C546E0E4-908A-4724-B308-E4F6AE4FA0DD}" type="slidenum">
              <a:rPr lang="en-US" smtClean="0"/>
              <a:pPr/>
              <a:t>‹#›</a:t>
            </a:fld>
            <a:endParaRPr lang="en-US"/>
          </a:p>
        </p:txBody>
      </p:sp>
      <p:grpSp>
        <p:nvGrpSpPr>
          <p:cNvPr id="15" name="squares"/>
          <p:cNvGrpSpPr/>
          <p:nvPr userDrawn="1"/>
        </p:nvGrpSpPr>
        <p:grpSpPr>
          <a:xfrm>
            <a:off x="1" y="2053939"/>
            <a:ext cx="628650" cy="524183"/>
            <a:chOff x="0" y="452558"/>
            <a:chExt cx="914400" cy="524182"/>
          </a:xfrm>
        </p:grpSpPr>
        <p:sp>
          <p:nvSpPr>
            <p:cNvPr id="16" name="Rounded Rectangle 15"/>
            <p:cNvSpPr/>
            <p:nvPr/>
          </p:nvSpPr>
          <p:spPr>
            <a:xfrm>
              <a:off x="591671" y="452558"/>
              <a:ext cx="322729" cy="524180"/>
            </a:xfrm>
            <a:prstGeom prst="roundRect">
              <a:avLst/>
            </a:prstGeom>
            <a:solidFill>
              <a:sysClr val="window" lastClr="FFFFFF">
                <a:lumMod val="85000"/>
              </a:sysClr>
            </a:solidFill>
            <a:ln w="10795" cap="flat" cmpd="sng" algn="ctr">
              <a:noFill/>
              <a:prstDash val="solid"/>
            </a:ln>
            <a:effectLst/>
          </p:spPr>
          <p:txBody>
            <a:bodyPr rtlCol="0" anchor="ctr"/>
            <a:lstStyle/>
            <a:p>
              <a:pPr marL="0" marR="0" lvl="0" indent="0" algn="ctr" defTabSz="1218987" eaLnBrk="1" fontAlgn="auto" latinLnBrk="0" hangingPunct="1">
                <a:lnSpc>
                  <a:spcPct val="100000"/>
                </a:lnSpc>
                <a:spcBef>
                  <a:spcPts val="0"/>
                </a:spcBef>
                <a:spcAft>
                  <a:spcPts val="0"/>
                </a:spcAft>
                <a:buClrTx/>
                <a:buSzTx/>
                <a:buFontTx/>
                <a:buNone/>
                <a:tabLst/>
                <a:defRPr/>
              </a:pPr>
              <a:endParaRPr kumimoji="0" sz="2400" b="0" i="0" u="none" strike="noStrike" kern="0" cap="none" spc="0" normalizeH="0" baseline="0" noProof="0" smtClean="0">
                <a:ln>
                  <a:noFill/>
                </a:ln>
                <a:solidFill>
                  <a:prstClr val="white"/>
                </a:solidFill>
                <a:effectLst/>
                <a:uLnTx/>
                <a:uFillTx/>
                <a:latin typeface="Constantia"/>
              </a:endParaRPr>
            </a:p>
          </p:txBody>
        </p:sp>
        <p:sp>
          <p:nvSpPr>
            <p:cNvPr id="17" name="Rounded Rectangle 16"/>
            <p:cNvSpPr/>
            <p:nvPr/>
          </p:nvSpPr>
          <p:spPr>
            <a:xfrm>
              <a:off x="215154" y="452558"/>
              <a:ext cx="322729" cy="524180"/>
            </a:xfrm>
            <a:prstGeom prst="roundRect">
              <a:avLst/>
            </a:prstGeom>
            <a:solidFill>
              <a:srgbClr val="808080">
                <a:lumMod val="60000"/>
                <a:lumOff val="40000"/>
              </a:srgbClr>
            </a:solidFill>
            <a:ln w="10795" cap="flat" cmpd="sng" algn="ctr">
              <a:noFill/>
              <a:prstDash val="solid"/>
            </a:ln>
            <a:effectLst/>
          </p:spPr>
          <p:txBody>
            <a:bodyPr rtlCol="0" anchor="ctr"/>
            <a:lstStyle/>
            <a:p>
              <a:pPr marL="0" marR="0" lvl="0" indent="0" algn="ctr" defTabSz="1218987" eaLnBrk="1" fontAlgn="auto" latinLnBrk="0" hangingPunct="1">
                <a:lnSpc>
                  <a:spcPct val="100000"/>
                </a:lnSpc>
                <a:spcBef>
                  <a:spcPts val="0"/>
                </a:spcBef>
                <a:spcAft>
                  <a:spcPts val="0"/>
                </a:spcAft>
                <a:buClrTx/>
                <a:buSzTx/>
                <a:buFontTx/>
                <a:buNone/>
                <a:tabLst/>
                <a:defRPr/>
              </a:pPr>
              <a:endParaRPr kumimoji="0" sz="2400" b="0" i="0" u="none" strike="noStrike" kern="0" cap="none" spc="0" normalizeH="0" baseline="0" noProof="0" smtClean="0">
                <a:ln>
                  <a:noFill/>
                </a:ln>
                <a:solidFill>
                  <a:prstClr val="white"/>
                </a:solidFill>
                <a:effectLst/>
                <a:uLnTx/>
                <a:uFillTx/>
                <a:latin typeface="Constantia"/>
              </a:endParaRPr>
            </a:p>
          </p:txBody>
        </p:sp>
        <p:sp>
          <p:nvSpPr>
            <p:cNvPr id="18" name="Round Same Side Corner Rectangle 17"/>
            <p:cNvSpPr/>
            <p:nvPr/>
          </p:nvSpPr>
          <p:spPr>
            <a:xfrm rot="5400000">
              <a:off x="-181408" y="633966"/>
              <a:ext cx="524182" cy="161366"/>
            </a:xfrm>
            <a:prstGeom prst="round2SameRect">
              <a:avLst>
                <a:gd name="adj1" fmla="val 29167"/>
                <a:gd name="adj2" fmla="val 0"/>
              </a:avLst>
            </a:prstGeom>
            <a:solidFill>
              <a:srgbClr val="969696">
                <a:lumMod val="75000"/>
              </a:srgbClr>
            </a:solidFill>
            <a:ln w="10795" cap="flat" cmpd="sng" algn="ctr">
              <a:noFill/>
              <a:prstDash val="solid"/>
            </a:ln>
            <a:effectLst/>
          </p:spPr>
          <p:txBody>
            <a:bodyPr rtlCol="0" anchor="ctr"/>
            <a:lstStyle/>
            <a:p>
              <a:pPr marL="0" marR="0" lvl="0" indent="0" algn="ctr" defTabSz="1218987" eaLnBrk="1" fontAlgn="auto" latinLnBrk="0" hangingPunct="1">
                <a:lnSpc>
                  <a:spcPct val="100000"/>
                </a:lnSpc>
                <a:spcBef>
                  <a:spcPts val="0"/>
                </a:spcBef>
                <a:spcAft>
                  <a:spcPts val="0"/>
                </a:spcAft>
                <a:buClrTx/>
                <a:buSzTx/>
                <a:buFontTx/>
                <a:buNone/>
                <a:tabLst/>
                <a:defRPr/>
              </a:pPr>
              <a:endParaRPr kumimoji="0" sz="2400" b="0" i="0" u="none" strike="noStrike" kern="0" cap="none" spc="0" normalizeH="0" baseline="0" noProof="0" smtClean="0">
                <a:ln>
                  <a:noFill/>
                </a:ln>
                <a:solidFill>
                  <a:prstClr val="white"/>
                </a:solidFill>
                <a:effectLst/>
                <a:uLnTx/>
                <a:uFillTx/>
                <a:latin typeface="Constantia"/>
              </a:endParaRPr>
            </a:p>
          </p:txBody>
        </p:sp>
      </p:grpSp>
      <p:grpSp>
        <p:nvGrpSpPr>
          <p:cNvPr id="19" name="squares"/>
          <p:cNvGrpSpPr/>
          <p:nvPr userDrawn="1"/>
        </p:nvGrpSpPr>
        <p:grpSpPr>
          <a:xfrm rot="10800000">
            <a:off x="8517030" y="2053939"/>
            <a:ext cx="628650" cy="524183"/>
            <a:chOff x="0" y="452558"/>
            <a:chExt cx="914400" cy="524182"/>
          </a:xfrm>
        </p:grpSpPr>
        <p:sp>
          <p:nvSpPr>
            <p:cNvPr id="20" name="Rounded Rectangle 19"/>
            <p:cNvSpPr/>
            <p:nvPr/>
          </p:nvSpPr>
          <p:spPr>
            <a:xfrm>
              <a:off x="591671" y="452558"/>
              <a:ext cx="322729" cy="524180"/>
            </a:xfrm>
            <a:prstGeom prst="roundRect">
              <a:avLst/>
            </a:prstGeom>
            <a:solidFill>
              <a:sysClr val="window" lastClr="FFFFFF">
                <a:lumMod val="85000"/>
              </a:sysClr>
            </a:solidFill>
            <a:ln w="10795" cap="flat" cmpd="sng" algn="ctr">
              <a:noFill/>
              <a:prstDash val="solid"/>
            </a:ln>
            <a:effectLst/>
          </p:spPr>
          <p:txBody>
            <a:bodyPr rtlCol="0" anchor="ctr"/>
            <a:lstStyle/>
            <a:p>
              <a:pPr marL="0" marR="0" lvl="0" indent="0" algn="ctr" defTabSz="1218987" eaLnBrk="1" fontAlgn="auto" latinLnBrk="0" hangingPunct="1">
                <a:lnSpc>
                  <a:spcPct val="100000"/>
                </a:lnSpc>
                <a:spcBef>
                  <a:spcPts val="0"/>
                </a:spcBef>
                <a:spcAft>
                  <a:spcPts val="0"/>
                </a:spcAft>
                <a:buClrTx/>
                <a:buSzTx/>
                <a:buFontTx/>
                <a:buNone/>
                <a:tabLst/>
                <a:defRPr/>
              </a:pPr>
              <a:endParaRPr kumimoji="0" sz="2400" b="0" i="0" u="none" strike="noStrike" kern="0" cap="none" spc="0" normalizeH="0" baseline="0" noProof="0" smtClean="0">
                <a:ln>
                  <a:noFill/>
                </a:ln>
                <a:solidFill>
                  <a:prstClr val="white"/>
                </a:solidFill>
                <a:effectLst/>
                <a:uLnTx/>
                <a:uFillTx/>
                <a:latin typeface="Constantia"/>
              </a:endParaRPr>
            </a:p>
          </p:txBody>
        </p:sp>
        <p:sp>
          <p:nvSpPr>
            <p:cNvPr id="21" name="Rounded Rectangle 20"/>
            <p:cNvSpPr/>
            <p:nvPr/>
          </p:nvSpPr>
          <p:spPr>
            <a:xfrm>
              <a:off x="215154" y="452558"/>
              <a:ext cx="322729" cy="524180"/>
            </a:xfrm>
            <a:prstGeom prst="roundRect">
              <a:avLst/>
            </a:prstGeom>
            <a:solidFill>
              <a:srgbClr val="808080">
                <a:lumMod val="60000"/>
                <a:lumOff val="40000"/>
              </a:srgbClr>
            </a:solidFill>
            <a:ln w="10795" cap="flat" cmpd="sng" algn="ctr">
              <a:noFill/>
              <a:prstDash val="solid"/>
            </a:ln>
            <a:effectLst/>
          </p:spPr>
          <p:txBody>
            <a:bodyPr rtlCol="0" anchor="ctr"/>
            <a:lstStyle/>
            <a:p>
              <a:pPr marL="0" marR="0" lvl="0" indent="0" algn="ctr" defTabSz="1218987" eaLnBrk="1" fontAlgn="auto" latinLnBrk="0" hangingPunct="1">
                <a:lnSpc>
                  <a:spcPct val="100000"/>
                </a:lnSpc>
                <a:spcBef>
                  <a:spcPts val="0"/>
                </a:spcBef>
                <a:spcAft>
                  <a:spcPts val="0"/>
                </a:spcAft>
                <a:buClrTx/>
                <a:buSzTx/>
                <a:buFontTx/>
                <a:buNone/>
                <a:tabLst/>
                <a:defRPr/>
              </a:pPr>
              <a:endParaRPr kumimoji="0" sz="2400" b="0" i="0" u="none" strike="noStrike" kern="0" cap="none" spc="0" normalizeH="0" baseline="0" noProof="0" smtClean="0">
                <a:ln>
                  <a:noFill/>
                </a:ln>
                <a:solidFill>
                  <a:prstClr val="white"/>
                </a:solidFill>
                <a:effectLst/>
                <a:uLnTx/>
                <a:uFillTx/>
                <a:latin typeface="Constantia"/>
              </a:endParaRPr>
            </a:p>
          </p:txBody>
        </p:sp>
        <p:sp>
          <p:nvSpPr>
            <p:cNvPr id="22" name="Round Same Side Corner Rectangle 21"/>
            <p:cNvSpPr/>
            <p:nvPr/>
          </p:nvSpPr>
          <p:spPr>
            <a:xfrm rot="5400000">
              <a:off x="-181408" y="633966"/>
              <a:ext cx="524182" cy="161366"/>
            </a:xfrm>
            <a:prstGeom prst="round2SameRect">
              <a:avLst>
                <a:gd name="adj1" fmla="val 29167"/>
                <a:gd name="adj2" fmla="val 0"/>
              </a:avLst>
            </a:prstGeom>
            <a:solidFill>
              <a:srgbClr val="969696">
                <a:lumMod val="75000"/>
              </a:srgbClr>
            </a:solidFill>
            <a:ln w="10795" cap="flat" cmpd="sng" algn="ctr">
              <a:noFill/>
              <a:prstDash val="solid"/>
            </a:ln>
            <a:effectLst/>
          </p:spPr>
          <p:txBody>
            <a:bodyPr rtlCol="0" anchor="ctr"/>
            <a:lstStyle/>
            <a:p>
              <a:pPr marL="0" marR="0" lvl="0" indent="0" algn="ctr" defTabSz="1218987" eaLnBrk="1" fontAlgn="auto" latinLnBrk="0" hangingPunct="1">
                <a:lnSpc>
                  <a:spcPct val="100000"/>
                </a:lnSpc>
                <a:spcBef>
                  <a:spcPts val="0"/>
                </a:spcBef>
                <a:spcAft>
                  <a:spcPts val="0"/>
                </a:spcAft>
                <a:buClrTx/>
                <a:buSzTx/>
                <a:buFontTx/>
                <a:buNone/>
                <a:tabLst/>
                <a:defRPr/>
              </a:pPr>
              <a:endParaRPr kumimoji="0" sz="2400" b="0" i="0" u="none" strike="noStrike" kern="0" cap="none" spc="0" normalizeH="0" baseline="0" noProof="0" smtClean="0">
                <a:ln>
                  <a:noFill/>
                </a:ln>
                <a:solidFill>
                  <a:prstClr val="white"/>
                </a:solidFill>
                <a:effectLst/>
                <a:uLnTx/>
                <a:uFillTx/>
                <a:latin typeface="Constantia"/>
              </a:endParaRPr>
            </a:p>
          </p:txBody>
        </p:sp>
      </p:grpSp>
    </p:spTree>
    <p:extLst>
      <p:ext uri="{BB962C8B-B14F-4D97-AF65-F5344CB8AC3E}">
        <p14:creationId xmlns:p14="http://schemas.microsoft.com/office/powerpoint/2010/main" val="307279793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C546E0E4-908A-4724-B308-E4F6AE4FA0DD}" type="slidenum">
              <a:rPr lang="en-US" smtClean="0"/>
              <a:t>‹#›</a:t>
            </a:fld>
            <a:endParaRPr lang="en-US"/>
          </a:p>
        </p:txBody>
      </p:sp>
    </p:spTree>
    <p:extLst>
      <p:ext uri="{BB962C8B-B14F-4D97-AF65-F5344CB8AC3E}">
        <p14:creationId xmlns:p14="http://schemas.microsoft.com/office/powerpoint/2010/main" val="406031099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C546E0E4-908A-4724-B308-E4F6AE4FA0DD}" type="slidenum">
              <a:rPr lang="en-US" smtClean="0"/>
              <a:t>‹#›</a:t>
            </a:fld>
            <a:endParaRPr lang="en-US"/>
          </a:p>
        </p:txBody>
      </p:sp>
    </p:spTree>
    <p:extLst>
      <p:ext uri="{BB962C8B-B14F-4D97-AF65-F5344CB8AC3E}">
        <p14:creationId xmlns:p14="http://schemas.microsoft.com/office/powerpoint/2010/main" val="24176188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p>
            <a:fld id="{C546E0E4-908A-4724-B308-E4F6AE4FA0DD}" type="slidenum">
              <a:rPr lang="en-US" smtClean="0"/>
              <a:pPr/>
              <a:t>‹#›</a:t>
            </a:fld>
            <a:endParaRPr lang="en-US"/>
          </a:p>
        </p:txBody>
      </p:sp>
      <p:grpSp>
        <p:nvGrpSpPr>
          <p:cNvPr id="11" name="squares"/>
          <p:cNvGrpSpPr/>
          <p:nvPr userDrawn="1"/>
        </p:nvGrpSpPr>
        <p:grpSpPr>
          <a:xfrm>
            <a:off x="1" y="485461"/>
            <a:ext cx="628650" cy="524183"/>
            <a:chOff x="0" y="452558"/>
            <a:chExt cx="914400" cy="524182"/>
          </a:xfrm>
        </p:grpSpPr>
        <p:sp>
          <p:nvSpPr>
            <p:cNvPr id="12" name="Rounded Rectangle 11"/>
            <p:cNvSpPr/>
            <p:nvPr/>
          </p:nvSpPr>
          <p:spPr>
            <a:xfrm>
              <a:off x="591671" y="452558"/>
              <a:ext cx="322729" cy="524180"/>
            </a:xfrm>
            <a:prstGeom prst="roundRect">
              <a:avLst/>
            </a:prstGeom>
            <a:solidFill>
              <a:sysClr val="window" lastClr="FFFFFF">
                <a:lumMod val="85000"/>
              </a:sysClr>
            </a:solidFill>
            <a:ln w="10795" cap="flat" cmpd="sng" algn="ctr">
              <a:noFill/>
              <a:prstDash val="solid"/>
            </a:ln>
            <a:effectLst/>
          </p:spPr>
          <p:txBody>
            <a:bodyPr rtlCol="0" anchor="ctr"/>
            <a:lstStyle/>
            <a:p>
              <a:pPr marL="0" marR="0" lvl="0" indent="0" algn="ctr" defTabSz="1218987" eaLnBrk="1" fontAlgn="auto" latinLnBrk="0" hangingPunct="1">
                <a:lnSpc>
                  <a:spcPct val="100000"/>
                </a:lnSpc>
                <a:spcBef>
                  <a:spcPts val="0"/>
                </a:spcBef>
                <a:spcAft>
                  <a:spcPts val="0"/>
                </a:spcAft>
                <a:buClrTx/>
                <a:buSzTx/>
                <a:buFontTx/>
                <a:buNone/>
                <a:tabLst/>
                <a:defRPr/>
              </a:pPr>
              <a:endParaRPr kumimoji="0" sz="2400" b="0" i="0" u="none" strike="noStrike" kern="0" cap="none" spc="0" normalizeH="0" baseline="0" noProof="0" smtClean="0">
                <a:ln>
                  <a:noFill/>
                </a:ln>
                <a:solidFill>
                  <a:prstClr val="white"/>
                </a:solidFill>
                <a:effectLst/>
                <a:uLnTx/>
                <a:uFillTx/>
                <a:latin typeface="Constantia"/>
              </a:endParaRPr>
            </a:p>
          </p:txBody>
        </p:sp>
        <p:sp>
          <p:nvSpPr>
            <p:cNvPr id="13" name="Rounded Rectangle 12"/>
            <p:cNvSpPr/>
            <p:nvPr/>
          </p:nvSpPr>
          <p:spPr>
            <a:xfrm>
              <a:off x="215154" y="452558"/>
              <a:ext cx="322729" cy="524180"/>
            </a:xfrm>
            <a:prstGeom prst="roundRect">
              <a:avLst/>
            </a:prstGeom>
            <a:solidFill>
              <a:srgbClr val="808080">
                <a:lumMod val="60000"/>
                <a:lumOff val="40000"/>
              </a:srgbClr>
            </a:solidFill>
            <a:ln w="10795" cap="flat" cmpd="sng" algn="ctr">
              <a:noFill/>
              <a:prstDash val="solid"/>
            </a:ln>
            <a:effectLst/>
          </p:spPr>
          <p:txBody>
            <a:bodyPr rtlCol="0" anchor="ctr"/>
            <a:lstStyle/>
            <a:p>
              <a:pPr marL="0" marR="0" lvl="0" indent="0" algn="ctr" defTabSz="1218987" eaLnBrk="1" fontAlgn="auto" latinLnBrk="0" hangingPunct="1">
                <a:lnSpc>
                  <a:spcPct val="100000"/>
                </a:lnSpc>
                <a:spcBef>
                  <a:spcPts val="0"/>
                </a:spcBef>
                <a:spcAft>
                  <a:spcPts val="0"/>
                </a:spcAft>
                <a:buClrTx/>
                <a:buSzTx/>
                <a:buFontTx/>
                <a:buNone/>
                <a:tabLst/>
                <a:defRPr/>
              </a:pPr>
              <a:endParaRPr kumimoji="0" sz="2400" b="0" i="0" u="none" strike="noStrike" kern="0" cap="none" spc="0" normalizeH="0" baseline="0" noProof="0" smtClean="0">
                <a:ln>
                  <a:noFill/>
                </a:ln>
                <a:solidFill>
                  <a:prstClr val="white"/>
                </a:solidFill>
                <a:effectLst/>
                <a:uLnTx/>
                <a:uFillTx/>
                <a:latin typeface="Constantia"/>
              </a:endParaRPr>
            </a:p>
          </p:txBody>
        </p:sp>
        <p:sp>
          <p:nvSpPr>
            <p:cNvPr id="14" name="Round Same Side Corner Rectangle 13"/>
            <p:cNvSpPr/>
            <p:nvPr/>
          </p:nvSpPr>
          <p:spPr>
            <a:xfrm rot="5400000">
              <a:off x="-181408" y="633966"/>
              <a:ext cx="524182" cy="161366"/>
            </a:xfrm>
            <a:prstGeom prst="round2SameRect">
              <a:avLst>
                <a:gd name="adj1" fmla="val 29167"/>
                <a:gd name="adj2" fmla="val 0"/>
              </a:avLst>
            </a:prstGeom>
            <a:solidFill>
              <a:srgbClr val="969696">
                <a:lumMod val="75000"/>
              </a:srgbClr>
            </a:solidFill>
            <a:ln w="10795" cap="flat" cmpd="sng" algn="ctr">
              <a:noFill/>
              <a:prstDash val="solid"/>
            </a:ln>
            <a:effectLst/>
          </p:spPr>
          <p:txBody>
            <a:bodyPr rtlCol="0" anchor="ctr"/>
            <a:lstStyle/>
            <a:p>
              <a:pPr marL="0" marR="0" lvl="0" indent="0" algn="ctr" defTabSz="1218987" eaLnBrk="1" fontAlgn="auto" latinLnBrk="0" hangingPunct="1">
                <a:lnSpc>
                  <a:spcPct val="100000"/>
                </a:lnSpc>
                <a:spcBef>
                  <a:spcPts val="0"/>
                </a:spcBef>
                <a:spcAft>
                  <a:spcPts val="0"/>
                </a:spcAft>
                <a:buClrTx/>
                <a:buSzTx/>
                <a:buFontTx/>
                <a:buNone/>
                <a:tabLst/>
                <a:defRPr/>
              </a:pPr>
              <a:endParaRPr kumimoji="0" sz="2400" b="0" i="0" u="none" strike="noStrike" kern="0" cap="none" spc="0" normalizeH="0" baseline="0" noProof="0" smtClean="0">
                <a:ln>
                  <a:noFill/>
                </a:ln>
                <a:solidFill>
                  <a:prstClr val="white"/>
                </a:solidFill>
                <a:effectLst/>
                <a:uLnTx/>
                <a:uFillTx/>
                <a:latin typeface="Constantia"/>
              </a:endParaRPr>
            </a:p>
          </p:txBody>
        </p:sp>
      </p:grpSp>
    </p:spTree>
    <p:extLst>
      <p:ext uri="{BB962C8B-B14F-4D97-AF65-F5344CB8AC3E}">
        <p14:creationId xmlns:p14="http://schemas.microsoft.com/office/powerpoint/2010/main" val="139383532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2466975"/>
            <a:ext cx="7886700" cy="2095501"/>
          </a:xfrm>
        </p:spPr>
        <p:txBody>
          <a:bodyPr anchor="ctr"/>
          <a:lstStyle>
            <a:lvl1pPr algn="l">
              <a:defRPr sz="60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p>
            <a:fld id="{C546E0E4-908A-4724-B308-E4F6AE4FA0DD}" type="slidenum">
              <a:rPr lang="en-US" smtClean="0"/>
              <a:t>‹#›</a:t>
            </a:fld>
            <a:endParaRPr lang="en-US"/>
          </a:p>
        </p:txBody>
      </p:sp>
      <p:grpSp>
        <p:nvGrpSpPr>
          <p:cNvPr id="11" name="squares"/>
          <p:cNvGrpSpPr/>
          <p:nvPr userDrawn="1"/>
        </p:nvGrpSpPr>
        <p:grpSpPr>
          <a:xfrm>
            <a:off x="1" y="3240256"/>
            <a:ext cx="628650" cy="524183"/>
            <a:chOff x="0" y="452558"/>
            <a:chExt cx="914400" cy="524182"/>
          </a:xfrm>
        </p:grpSpPr>
        <p:sp>
          <p:nvSpPr>
            <p:cNvPr id="12" name="Rounded Rectangle 11"/>
            <p:cNvSpPr/>
            <p:nvPr/>
          </p:nvSpPr>
          <p:spPr>
            <a:xfrm>
              <a:off x="591671" y="452558"/>
              <a:ext cx="322729" cy="524180"/>
            </a:xfrm>
            <a:prstGeom prst="roundRect">
              <a:avLst/>
            </a:prstGeom>
            <a:solidFill>
              <a:sysClr val="window" lastClr="FFFFFF">
                <a:lumMod val="85000"/>
              </a:sysClr>
            </a:solidFill>
            <a:ln w="10795" cap="flat" cmpd="sng" algn="ctr">
              <a:noFill/>
              <a:prstDash val="solid"/>
            </a:ln>
            <a:effectLst/>
          </p:spPr>
          <p:txBody>
            <a:bodyPr rtlCol="0" anchor="ctr"/>
            <a:lstStyle/>
            <a:p>
              <a:pPr marL="0" marR="0" lvl="0" indent="0" algn="ctr" defTabSz="1218987" eaLnBrk="1" fontAlgn="auto" latinLnBrk="0" hangingPunct="1">
                <a:lnSpc>
                  <a:spcPct val="100000"/>
                </a:lnSpc>
                <a:spcBef>
                  <a:spcPts val="0"/>
                </a:spcBef>
                <a:spcAft>
                  <a:spcPts val="0"/>
                </a:spcAft>
                <a:buClrTx/>
                <a:buSzTx/>
                <a:buFontTx/>
                <a:buNone/>
                <a:tabLst/>
                <a:defRPr/>
              </a:pPr>
              <a:endParaRPr kumimoji="0" sz="2400" b="0" i="0" u="none" strike="noStrike" kern="0" cap="none" spc="0" normalizeH="0" baseline="0" noProof="0" smtClean="0">
                <a:ln>
                  <a:noFill/>
                </a:ln>
                <a:solidFill>
                  <a:prstClr val="white"/>
                </a:solidFill>
                <a:effectLst/>
                <a:uLnTx/>
                <a:uFillTx/>
                <a:latin typeface="Constantia"/>
              </a:endParaRPr>
            </a:p>
          </p:txBody>
        </p:sp>
        <p:sp>
          <p:nvSpPr>
            <p:cNvPr id="13" name="Rounded Rectangle 12"/>
            <p:cNvSpPr/>
            <p:nvPr/>
          </p:nvSpPr>
          <p:spPr>
            <a:xfrm>
              <a:off x="215154" y="452558"/>
              <a:ext cx="322729" cy="524180"/>
            </a:xfrm>
            <a:prstGeom prst="roundRect">
              <a:avLst/>
            </a:prstGeom>
            <a:solidFill>
              <a:srgbClr val="808080">
                <a:lumMod val="60000"/>
                <a:lumOff val="40000"/>
              </a:srgbClr>
            </a:solidFill>
            <a:ln w="10795" cap="flat" cmpd="sng" algn="ctr">
              <a:noFill/>
              <a:prstDash val="solid"/>
            </a:ln>
            <a:effectLst/>
          </p:spPr>
          <p:txBody>
            <a:bodyPr rtlCol="0" anchor="ctr"/>
            <a:lstStyle/>
            <a:p>
              <a:pPr marL="0" marR="0" lvl="0" indent="0" algn="ctr" defTabSz="1218987" eaLnBrk="1" fontAlgn="auto" latinLnBrk="0" hangingPunct="1">
                <a:lnSpc>
                  <a:spcPct val="100000"/>
                </a:lnSpc>
                <a:spcBef>
                  <a:spcPts val="0"/>
                </a:spcBef>
                <a:spcAft>
                  <a:spcPts val="0"/>
                </a:spcAft>
                <a:buClrTx/>
                <a:buSzTx/>
                <a:buFontTx/>
                <a:buNone/>
                <a:tabLst/>
                <a:defRPr/>
              </a:pPr>
              <a:endParaRPr kumimoji="0" sz="2400" b="0" i="0" u="none" strike="noStrike" kern="0" cap="none" spc="0" normalizeH="0" baseline="0" noProof="0" smtClean="0">
                <a:ln>
                  <a:noFill/>
                </a:ln>
                <a:solidFill>
                  <a:prstClr val="white"/>
                </a:solidFill>
                <a:effectLst/>
                <a:uLnTx/>
                <a:uFillTx/>
                <a:latin typeface="Constantia"/>
              </a:endParaRPr>
            </a:p>
          </p:txBody>
        </p:sp>
        <p:sp>
          <p:nvSpPr>
            <p:cNvPr id="14" name="Round Same Side Corner Rectangle 13"/>
            <p:cNvSpPr/>
            <p:nvPr/>
          </p:nvSpPr>
          <p:spPr>
            <a:xfrm rot="5400000">
              <a:off x="-181408" y="633966"/>
              <a:ext cx="524182" cy="161366"/>
            </a:xfrm>
            <a:prstGeom prst="round2SameRect">
              <a:avLst>
                <a:gd name="adj1" fmla="val 29167"/>
                <a:gd name="adj2" fmla="val 0"/>
              </a:avLst>
            </a:prstGeom>
            <a:solidFill>
              <a:srgbClr val="969696">
                <a:lumMod val="75000"/>
              </a:srgbClr>
            </a:solidFill>
            <a:ln w="10795" cap="flat" cmpd="sng" algn="ctr">
              <a:noFill/>
              <a:prstDash val="solid"/>
            </a:ln>
            <a:effectLst/>
          </p:spPr>
          <p:txBody>
            <a:bodyPr rtlCol="0" anchor="ctr"/>
            <a:lstStyle/>
            <a:p>
              <a:pPr marL="0" marR="0" lvl="0" indent="0" algn="ctr" defTabSz="1218987" eaLnBrk="1" fontAlgn="auto" latinLnBrk="0" hangingPunct="1">
                <a:lnSpc>
                  <a:spcPct val="100000"/>
                </a:lnSpc>
                <a:spcBef>
                  <a:spcPts val="0"/>
                </a:spcBef>
                <a:spcAft>
                  <a:spcPts val="0"/>
                </a:spcAft>
                <a:buClrTx/>
                <a:buSzTx/>
                <a:buFontTx/>
                <a:buNone/>
                <a:tabLst/>
                <a:defRPr/>
              </a:pPr>
              <a:endParaRPr kumimoji="0" sz="2400" b="0" i="0" u="none" strike="noStrike" kern="0" cap="none" spc="0" normalizeH="0" baseline="0" noProof="0" smtClean="0">
                <a:ln>
                  <a:noFill/>
                </a:ln>
                <a:solidFill>
                  <a:prstClr val="white"/>
                </a:solidFill>
                <a:effectLst/>
                <a:uLnTx/>
                <a:uFillTx/>
                <a:latin typeface="Constantia"/>
              </a:endParaRPr>
            </a:p>
          </p:txBody>
        </p:sp>
      </p:grpSp>
    </p:spTree>
    <p:extLst>
      <p:ext uri="{BB962C8B-B14F-4D97-AF65-F5344CB8AC3E}">
        <p14:creationId xmlns:p14="http://schemas.microsoft.com/office/powerpoint/2010/main" val="144622153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628650" y="1543050"/>
            <a:ext cx="3886200" cy="46339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543050"/>
            <a:ext cx="3886200" cy="46339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C546E0E4-908A-4724-B308-E4F6AE4FA0DD}" type="slidenum">
              <a:rPr lang="en-US" smtClean="0"/>
              <a:t>‹#›</a:t>
            </a:fld>
            <a:endParaRPr lang="en-US"/>
          </a:p>
        </p:txBody>
      </p:sp>
      <p:grpSp>
        <p:nvGrpSpPr>
          <p:cNvPr id="16" name="squares"/>
          <p:cNvGrpSpPr/>
          <p:nvPr userDrawn="1"/>
        </p:nvGrpSpPr>
        <p:grpSpPr>
          <a:xfrm>
            <a:off x="1" y="485461"/>
            <a:ext cx="628650" cy="524183"/>
            <a:chOff x="0" y="452558"/>
            <a:chExt cx="914400" cy="524182"/>
          </a:xfrm>
        </p:grpSpPr>
        <p:sp>
          <p:nvSpPr>
            <p:cNvPr id="17" name="Rounded Rectangle 16"/>
            <p:cNvSpPr/>
            <p:nvPr/>
          </p:nvSpPr>
          <p:spPr>
            <a:xfrm>
              <a:off x="591671" y="452558"/>
              <a:ext cx="322729" cy="524180"/>
            </a:xfrm>
            <a:prstGeom prst="roundRect">
              <a:avLst/>
            </a:prstGeom>
            <a:solidFill>
              <a:sysClr val="window" lastClr="FFFFFF">
                <a:lumMod val="85000"/>
              </a:sysClr>
            </a:solidFill>
            <a:ln w="10795" cap="flat" cmpd="sng" algn="ctr">
              <a:noFill/>
              <a:prstDash val="solid"/>
            </a:ln>
            <a:effectLst/>
          </p:spPr>
          <p:txBody>
            <a:bodyPr rtlCol="0" anchor="ctr"/>
            <a:lstStyle/>
            <a:p>
              <a:pPr marL="0" marR="0" lvl="0" indent="0" algn="ctr" defTabSz="1218987" eaLnBrk="1" fontAlgn="auto" latinLnBrk="0" hangingPunct="1">
                <a:lnSpc>
                  <a:spcPct val="100000"/>
                </a:lnSpc>
                <a:spcBef>
                  <a:spcPts val="0"/>
                </a:spcBef>
                <a:spcAft>
                  <a:spcPts val="0"/>
                </a:spcAft>
                <a:buClrTx/>
                <a:buSzTx/>
                <a:buFontTx/>
                <a:buNone/>
                <a:tabLst/>
                <a:defRPr/>
              </a:pPr>
              <a:endParaRPr kumimoji="0" sz="2400" b="0" i="0" u="none" strike="noStrike" kern="0" cap="none" spc="0" normalizeH="0" baseline="0" noProof="0" smtClean="0">
                <a:ln>
                  <a:noFill/>
                </a:ln>
                <a:solidFill>
                  <a:prstClr val="white"/>
                </a:solidFill>
                <a:effectLst/>
                <a:uLnTx/>
                <a:uFillTx/>
                <a:latin typeface="Constantia"/>
              </a:endParaRPr>
            </a:p>
          </p:txBody>
        </p:sp>
        <p:sp>
          <p:nvSpPr>
            <p:cNvPr id="18" name="Rounded Rectangle 17"/>
            <p:cNvSpPr/>
            <p:nvPr/>
          </p:nvSpPr>
          <p:spPr>
            <a:xfrm>
              <a:off x="215154" y="452558"/>
              <a:ext cx="322729" cy="524180"/>
            </a:xfrm>
            <a:prstGeom prst="roundRect">
              <a:avLst/>
            </a:prstGeom>
            <a:solidFill>
              <a:srgbClr val="808080">
                <a:lumMod val="60000"/>
                <a:lumOff val="40000"/>
              </a:srgbClr>
            </a:solidFill>
            <a:ln w="10795" cap="flat" cmpd="sng" algn="ctr">
              <a:noFill/>
              <a:prstDash val="solid"/>
            </a:ln>
            <a:effectLst/>
          </p:spPr>
          <p:txBody>
            <a:bodyPr rtlCol="0" anchor="ctr"/>
            <a:lstStyle/>
            <a:p>
              <a:pPr marL="0" marR="0" lvl="0" indent="0" algn="ctr" defTabSz="1218987" eaLnBrk="1" fontAlgn="auto" latinLnBrk="0" hangingPunct="1">
                <a:lnSpc>
                  <a:spcPct val="100000"/>
                </a:lnSpc>
                <a:spcBef>
                  <a:spcPts val="0"/>
                </a:spcBef>
                <a:spcAft>
                  <a:spcPts val="0"/>
                </a:spcAft>
                <a:buClrTx/>
                <a:buSzTx/>
                <a:buFontTx/>
                <a:buNone/>
                <a:tabLst/>
                <a:defRPr/>
              </a:pPr>
              <a:endParaRPr kumimoji="0" sz="2400" b="0" i="0" u="none" strike="noStrike" kern="0" cap="none" spc="0" normalizeH="0" baseline="0" noProof="0" smtClean="0">
                <a:ln>
                  <a:noFill/>
                </a:ln>
                <a:solidFill>
                  <a:prstClr val="white"/>
                </a:solidFill>
                <a:effectLst/>
                <a:uLnTx/>
                <a:uFillTx/>
                <a:latin typeface="Constantia"/>
              </a:endParaRPr>
            </a:p>
          </p:txBody>
        </p:sp>
        <p:sp>
          <p:nvSpPr>
            <p:cNvPr id="19" name="Round Same Side Corner Rectangle 18"/>
            <p:cNvSpPr/>
            <p:nvPr/>
          </p:nvSpPr>
          <p:spPr>
            <a:xfrm rot="5400000">
              <a:off x="-181408" y="633966"/>
              <a:ext cx="524182" cy="161366"/>
            </a:xfrm>
            <a:prstGeom prst="round2SameRect">
              <a:avLst>
                <a:gd name="adj1" fmla="val 29167"/>
                <a:gd name="adj2" fmla="val 0"/>
              </a:avLst>
            </a:prstGeom>
            <a:solidFill>
              <a:srgbClr val="969696">
                <a:lumMod val="75000"/>
              </a:srgbClr>
            </a:solidFill>
            <a:ln w="10795" cap="flat" cmpd="sng" algn="ctr">
              <a:noFill/>
              <a:prstDash val="solid"/>
            </a:ln>
            <a:effectLst/>
          </p:spPr>
          <p:txBody>
            <a:bodyPr rtlCol="0" anchor="ctr"/>
            <a:lstStyle/>
            <a:p>
              <a:pPr marL="0" marR="0" lvl="0" indent="0" algn="ctr" defTabSz="1218987" eaLnBrk="1" fontAlgn="auto" latinLnBrk="0" hangingPunct="1">
                <a:lnSpc>
                  <a:spcPct val="100000"/>
                </a:lnSpc>
                <a:spcBef>
                  <a:spcPts val="0"/>
                </a:spcBef>
                <a:spcAft>
                  <a:spcPts val="0"/>
                </a:spcAft>
                <a:buClrTx/>
                <a:buSzTx/>
                <a:buFontTx/>
                <a:buNone/>
                <a:tabLst/>
                <a:defRPr/>
              </a:pPr>
              <a:endParaRPr kumimoji="0" sz="2400" b="0" i="0" u="none" strike="noStrike" kern="0" cap="none" spc="0" normalizeH="0" baseline="0" noProof="0" smtClean="0">
                <a:ln>
                  <a:noFill/>
                </a:ln>
                <a:solidFill>
                  <a:prstClr val="white"/>
                </a:solidFill>
                <a:effectLst/>
                <a:uLnTx/>
                <a:uFillTx/>
                <a:latin typeface="Constantia"/>
              </a:endParaRPr>
            </a:p>
          </p:txBody>
        </p:sp>
      </p:grpSp>
    </p:spTree>
    <p:extLst>
      <p:ext uri="{BB962C8B-B14F-4D97-AF65-F5344CB8AC3E}">
        <p14:creationId xmlns:p14="http://schemas.microsoft.com/office/powerpoint/2010/main" val="365888381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170817"/>
            <a:ext cx="7886700" cy="1212214"/>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Slide Number Placeholder 8"/>
          <p:cNvSpPr>
            <a:spLocks noGrp="1"/>
          </p:cNvSpPr>
          <p:nvPr>
            <p:ph type="sldNum" sz="quarter" idx="12"/>
          </p:nvPr>
        </p:nvSpPr>
        <p:spPr/>
        <p:txBody>
          <a:bodyPr/>
          <a:lstStyle/>
          <a:p>
            <a:fld id="{C546E0E4-908A-4724-B308-E4F6AE4FA0DD}" type="slidenum">
              <a:rPr lang="en-US" smtClean="0"/>
              <a:t>‹#›</a:t>
            </a:fld>
            <a:endParaRPr lang="en-US"/>
          </a:p>
        </p:txBody>
      </p:sp>
      <p:grpSp>
        <p:nvGrpSpPr>
          <p:cNvPr id="14" name="squares"/>
          <p:cNvGrpSpPr/>
          <p:nvPr userDrawn="1"/>
        </p:nvGrpSpPr>
        <p:grpSpPr>
          <a:xfrm>
            <a:off x="1" y="485461"/>
            <a:ext cx="628650" cy="524183"/>
            <a:chOff x="0" y="452558"/>
            <a:chExt cx="914400" cy="524182"/>
          </a:xfrm>
        </p:grpSpPr>
        <p:sp>
          <p:nvSpPr>
            <p:cNvPr id="15" name="Rounded Rectangle 14"/>
            <p:cNvSpPr/>
            <p:nvPr/>
          </p:nvSpPr>
          <p:spPr>
            <a:xfrm>
              <a:off x="591671" y="452558"/>
              <a:ext cx="322729" cy="524180"/>
            </a:xfrm>
            <a:prstGeom prst="roundRect">
              <a:avLst/>
            </a:prstGeom>
            <a:solidFill>
              <a:sysClr val="window" lastClr="FFFFFF">
                <a:lumMod val="85000"/>
              </a:sysClr>
            </a:solidFill>
            <a:ln w="10795" cap="flat" cmpd="sng" algn="ctr">
              <a:noFill/>
              <a:prstDash val="solid"/>
            </a:ln>
            <a:effectLst/>
          </p:spPr>
          <p:txBody>
            <a:bodyPr rtlCol="0" anchor="ctr"/>
            <a:lstStyle/>
            <a:p>
              <a:pPr marL="0" marR="0" lvl="0" indent="0" algn="ctr" defTabSz="1218987" eaLnBrk="1" fontAlgn="auto" latinLnBrk="0" hangingPunct="1">
                <a:lnSpc>
                  <a:spcPct val="100000"/>
                </a:lnSpc>
                <a:spcBef>
                  <a:spcPts val="0"/>
                </a:spcBef>
                <a:spcAft>
                  <a:spcPts val="0"/>
                </a:spcAft>
                <a:buClrTx/>
                <a:buSzTx/>
                <a:buFontTx/>
                <a:buNone/>
                <a:tabLst/>
                <a:defRPr/>
              </a:pPr>
              <a:endParaRPr kumimoji="0" sz="2400" b="0" i="0" u="none" strike="noStrike" kern="0" cap="none" spc="0" normalizeH="0" baseline="0" noProof="0" smtClean="0">
                <a:ln>
                  <a:noFill/>
                </a:ln>
                <a:solidFill>
                  <a:prstClr val="white"/>
                </a:solidFill>
                <a:effectLst/>
                <a:uLnTx/>
                <a:uFillTx/>
                <a:latin typeface="Constantia"/>
              </a:endParaRPr>
            </a:p>
          </p:txBody>
        </p:sp>
        <p:sp>
          <p:nvSpPr>
            <p:cNvPr id="16" name="Rounded Rectangle 15"/>
            <p:cNvSpPr/>
            <p:nvPr/>
          </p:nvSpPr>
          <p:spPr>
            <a:xfrm>
              <a:off x="215154" y="452558"/>
              <a:ext cx="322729" cy="524180"/>
            </a:xfrm>
            <a:prstGeom prst="roundRect">
              <a:avLst/>
            </a:prstGeom>
            <a:solidFill>
              <a:srgbClr val="808080">
                <a:lumMod val="60000"/>
                <a:lumOff val="40000"/>
              </a:srgbClr>
            </a:solidFill>
            <a:ln w="10795" cap="flat" cmpd="sng" algn="ctr">
              <a:noFill/>
              <a:prstDash val="solid"/>
            </a:ln>
            <a:effectLst/>
          </p:spPr>
          <p:txBody>
            <a:bodyPr rtlCol="0" anchor="ctr"/>
            <a:lstStyle/>
            <a:p>
              <a:pPr marL="0" marR="0" lvl="0" indent="0" algn="ctr" defTabSz="1218987" eaLnBrk="1" fontAlgn="auto" latinLnBrk="0" hangingPunct="1">
                <a:lnSpc>
                  <a:spcPct val="100000"/>
                </a:lnSpc>
                <a:spcBef>
                  <a:spcPts val="0"/>
                </a:spcBef>
                <a:spcAft>
                  <a:spcPts val="0"/>
                </a:spcAft>
                <a:buClrTx/>
                <a:buSzTx/>
                <a:buFontTx/>
                <a:buNone/>
                <a:tabLst/>
                <a:defRPr/>
              </a:pPr>
              <a:endParaRPr kumimoji="0" sz="2400" b="0" i="0" u="none" strike="noStrike" kern="0" cap="none" spc="0" normalizeH="0" baseline="0" noProof="0" smtClean="0">
                <a:ln>
                  <a:noFill/>
                </a:ln>
                <a:solidFill>
                  <a:prstClr val="white"/>
                </a:solidFill>
                <a:effectLst/>
                <a:uLnTx/>
                <a:uFillTx/>
                <a:latin typeface="Constantia"/>
              </a:endParaRPr>
            </a:p>
          </p:txBody>
        </p:sp>
        <p:sp>
          <p:nvSpPr>
            <p:cNvPr id="17" name="Round Same Side Corner Rectangle 16"/>
            <p:cNvSpPr/>
            <p:nvPr/>
          </p:nvSpPr>
          <p:spPr>
            <a:xfrm rot="5400000">
              <a:off x="-181408" y="633966"/>
              <a:ext cx="524182" cy="161366"/>
            </a:xfrm>
            <a:prstGeom prst="round2SameRect">
              <a:avLst>
                <a:gd name="adj1" fmla="val 29167"/>
                <a:gd name="adj2" fmla="val 0"/>
              </a:avLst>
            </a:prstGeom>
            <a:solidFill>
              <a:srgbClr val="969696">
                <a:lumMod val="75000"/>
              </a:srgbClr>
            </a:solidFill>
            <a:ln w="10795" cap="flat" cmpd="sng" algn="ctr">
              <a:noFill/>
              <a:prstDash val="solid"/>
            </a:ln>
            <a:effectLst/>
          </p:spPr>
          <p:txBody>
            <a:bodyPr rtlCol="0" anchor="ctr"/>
            <a:lstStyle/>
            <a:p>
              <a:pPr marL="0" marR="0" lvl="0" indent="0" algn="ctr" defTabSz="1218987" eaLnBrk="1" fontAlgn="auto" latinLnBrk="0" hangingPunct="1">
                <a:lnSpc>
                  <a:spcPct val="100000"/>
                </a:lnSpc>
                <a:spcBef>
                  <a:spcPts val="0"/>
                </a:spcBef>
                <a:spcAft>
                  <a:spcPts val="0"/>
                </a:spcAft>
                <a:buClrTx/>
                <a:buSzTx/>
                <a:buFontTx/>
                <a:buNone/>
                <a:tabLst/>
                <a:defRPr/>
              </a:pPr>
              <a:endParaRPr kumimoji="0" sz="2400" b="0" i="0" u="none" strike="noStrike" kern="0" cap="none" spc="0" normalizeH="0" baseline="0" noProof="0" smtClean="0">
                <a:ln>
                  <a:noFill/>
                </a:ln>
                <a:solidFill>
                  <a:prstClr val="white"/>
                </a:solidFill>
                <a:effectLst/>
                <a:uLnTx/>
                <a:uFillTx/>
                <a:latin typeface="Constantia"/>
              </a:endParaRPr>
            </a:p>
          </p:txBody>
        </p:sp>
      </p:grpSp>
    </p:spTree>
    <p:extLst>
      <p:ext uri="{BB962C8B-B14F-4D97-AF65-F5344CB8AC3E}">
        <p14:creationId xmlns:p14="http://schemas.microsoft.com/office/powerpoint/2010/main" val="277578894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5" name="Slide Number Placeholder 4"/>
          <p:cNvSpPr>
            <a:spLocks noGrp="1"/>
          </p:cNvSpPr>
          <p:nvPr>
            <p:ph type="sldNum" sz="quarter" idx="12"/>
          </p:nvPr>
        </p:nvSpPr>
        <p:spPr/>
        <p:txBody>
          <a:bodyPr/>
          <a:lstStyle/>
          <a:p>
            <a:fld id="{C546E0E4-908A-4724-B308-E4F6AE4FA0DD}" type="slidenum">
              <a:rPr lang="en-US" smtClean="0"/>
              <a:t>‹#›</a:t>
            </a:fld>
            <a:endParaRPr lang="en-US"/>
          </a:p>
        </p:txBody>
      </p:sp>
      <p:grpSp>
        <p:nvGrpSpPr>
          <p:cNvPr id="10" name="squares"/>
          <p:cNvGrpSpPr/>
          <p:nvPr userDrawn="1"/>
        </p:nvGrpSpPr>
        <p:grpSpPr>
          <a:xfrm>
            <a:off x="1" y="485461"/>
            <a:ext cx="628650" cy="524183"/>
            <a:chOff x="0" y="452558"/>
            <a:chExt cx="914400" cy="524182"/>
          </a:xfrm>
        </p:grpSpPr>
        <p:sp>
          <p:nvSpPr>
            <p:cNvPr id="11" name="Rounded Rectangle 10"/>
            <p:cNvSpPr/>
            <p:nvPr/>
          </p:nvSpPr>
          <p:spPr>
            <a:xfrm>
              <a:off x="591671" y="452558"/>
              <a:ext cx="322729" cy="524180"/>
            </a:xfrm>
            <a:prstGeom prst="roundRect">
              <a:avLst/>
            </a:prstGeom>
            <a:solidFill>
              <a:sysClr val="window" lastClr="FFFFFF">
                <a:lumMod val="85000"/>
              </a:sysClr>
            </a:solidFill>
            <a:ln w="10795" cap="flat" cmpd="sng" algn="ctr">
              <a:noFill/>
              <a:prstDash val="solid"/>
            </a:ln>
            <a:effectLst/>
          </p:spPr>
          <p:txBody>
            <a:bodyPr rtlCol="0" anchor="ctr"/>
            <a:lstStyle/>
            <a:p>
              <a:pPr marL="0" marR="0" lvl="0" indent="0" algn="ctr" defTabSz="1218987" eaLnBrk="1" fontAlgn="auto" latinLnBrk="0" hangingPunct="1">
                <a:lnSpc>
                  <a:spcPct val="100000"/>
                </a:lnSpc>
                <a:spcBef>
                  <a:spcPts val="0"/>
                </a:spcBef>
                <a:spcAft>
                  <a:spcPts val="0"/>
                </a:spcAft>
                <a:buClrTx/>
                <a:buSzTx/>
                <a:buFontTx/>
                <a:buNone/>
                <a:tabLst/>
                <a:defRPr/>
              </a:pPr>
              <a:endParaRPr kumimoji="0" sz="2400" b="0" i="0" u="none" strike="noStrike" kern="0" cap="none" spc="0" normalizeH="0" baseline="0" noProof="0" smtClean="0">
                <a:ln>
                  <a:noFill/>
                </a:ln>
                <a:solidFill>
                  <a:prstClr val="white"/>
                </a:solidFill>
                <a:effectLst/>
                <a:uLnTx/>
                <a:uFillTx/>
                <a:latin typeface="Constantia"/>
              </a:endParaRPr>
            </a:p>
          </p:txBody>
        </p:sp>
        <p:sp>
          <p:nvSpPr>
            <p:cNvPr id="12" name="Rounded Rectangle 11"/>
            <p:cNvSpPr/>
            <p:nvPr/>
          </p:nvSpPr>
          <p:spPr>
            <a:xfrm>
              <a:off x="215154" y="452558"/>
              <a:ext cx="322729" cy="524180"/>
            </a:xfrm>
            <a:prstGeom prst="roundRect">
              <a:avLst/>
            </a:prstGeom>
            <a:solidFill>
              <a:srgbClr val="808080">
                <a:lumMod val="60000"/>
                <a:lumOff val="40000"/>
              </a:srgbClr>
            </a:solidFill>
            <a:ln w="10795" cap="flat" cmpd="sng" algn="ctr">
              <a:noFill/>
              <a:prstDash val="solid"/>
            </a:ln>
            <a:effectLst/>
          </p:spPr>
          <p:txBody>
            <a:bodyPr rtlCol="0" anchor="ctr"/>
            <a:lstStyle/>
            <a:p>
              <a:pPr marL="0" marR="0" lvl="0" indent="0" algn="ctr" defTabSz="1218987" eaLnBrk="1" fontAlgn="auto" latinLnBrk="0" hangingPunct="1">
                <a:lnSpc>
                  <a:spcPct val="100000"/>
                </a:lnSpc>
                <a:spcBef>
                  <a:spcPts val="0"/>
                </a:spcBef>
                <a:spcAft>
                  <a:spcPts val="0"/>
                </a:spcAft>
                <a:buClrTx/>
                <a:buSzTx/>
                <a:buFontTx/>
                <a:buNone/>
                <a:tabLst/>
                <a:defRPr/>
              </a:pPr>
              <a:endParaRPr kumimoji="0" sz="2400" b="0" i="0" u="none" strike="noStrike" kern="0" cap="none" spc="0" normalizeH="0" baseline="0" noProof="0" smtClean="0">
                <a:ln>
                  <a:noFill/>
                </a:ln>
                <a:solidFill>
                  <a:prstClr val="white"/>
                </a:solidFill>
                <a:effectLst/>
                <a:uLnTx/>
                <a:uFillTx/>
                <a:latin typeface="Constantia"/>
              </a:endParaRPr>
            </a:p>
          </p:txBody>
        </p:sp>
        <p:sp>
          <p:nvSpPr>
            <p:cNvPr id="13" name="Round Same Side Corner Rectangle 12"/>
            <p:cNvSpPr/>
            <p:nvPr/>
          </p:nvSpPr>
          <p:spPr>
            <a:xfrm rot="5400000">
              <a:off x="-181408" y="633966"/>
              <a:ext cx="524182" cy="161366"/>
            </a:xfrm>
            <a:prstGeom prst="round2SameRect">
              <a:avLst>
                <a:gd name="adj1" fmla="val 29167"/>
                <a:gd name="adj2" fmla="val 0"/>
              </a:avLst>
            </a:prstGeom>
            <a:solidFill>
              <a:srgbClr val="969696">
                <a:lumMod val="75000"/>
              </a:srgbClr>
            </a:solidFill>
            <a:ln w="10795" cap="flat" cmpd="sng" algn="ctr">
              <a:noFill/>
              <a:prstDash val="solid"/>
            </a:ln>
            <a:effectLst/>
          </p:spPr>
          <p:txBody>
            <a:bodyPr rtlCol="0" anchor="ctr"/>
            <a:lstStyle/>
            <a:p>
              <a:pPr marL="0" marR="0" lvl="0" indent="0" algn="ctr" defTabSz="1218987" eaLnBrk="1" fontAlgn="auto" latinLnBrk="0" hangingPunct="1">
                <a:lnSpc>
                  <a:spcPct val="100000"/>
                </a:lnSpc>
                <a:spcBef>
                  <a:spcPts val="0"/>
                </a:spcBef>
                <a:spcAft>
                  <a:spcPts val="0"/>
                </a:spcAft>
                <a:buClrTx/>
                <a:buSzTx/>
                <a:buFontTx/>
                <a:buNone/>
                <a:tabLst/>
                <a:defRPr/>
              </a:pPr>
              <a:endParaRPr kumimoji="0" sz="2400" b="0" i="0" u="none" strike="noStrike" kern="0" cap="none" spc="0" normalizeH="0" baseline="0" noProof="0" smtClean="0">
                <a:ln>
                  <a:noFill/>
                </a:ln>
                <a:solidFill>
                  <a:prstClr val="white"/>
                </a:solidFill>
                <a:effectLst/>
                <a:uLnTx/>
                <a:uFillTx/>
                <a:latin typeface="Constantia"/>
              </a:endParaRPr>
            </a:p>
          </p:txBody>
        </p:sp>
      </p:grpSp>
    </p:spTree>
    <p:extLst>
      <p:ext uri="{BB962C8B-B14F-4D97-AF65-F5344CB8AC3E}">
        <p14:creationId xmlns:p14="http://schemas.microsoft.com/office/powerpoint/2010/main" val="426945722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546E0E4-908A-4724-B308-E4F6AE4FA0DD}" type="slidenum">
              <a:rPr lang="en-US" smtClean="0"/>
              <a:t>‹#›</a:t>
            </a:fld>
            <a:endParaRPr lang="en-US"/>
          </a:p>
        </p:txBody>
      </p:sp>
    </p:spTree>
    <p:extLst>
      <p:ext uri="{BB962C8B-B14F-4D97-AF65-F5344CB8AC3E}">
        <p14:creationId xmlns:p14="http://schemas.microsoft.com/office/powerpoint/2010/main" val="376250492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C546E0E4-908A-4724-B308-E4F6AE4FA0DD}" type="slidenum">
              <a:rPr lang="en-US" smtClean="0"/>
              <a:t>‹#›</a:t>
            </a:fld>
            <a:endParaRPr lang="en-US"/>
          </a:p>
        </p:txBody>
      </p:sp>
    </p:spTree>
    <p:extLst>
      <p:ext uri="{BB962C8B-B14F-4D97-AF65-F5344CB8AC3E}">
        <p14:creationId xmlns:p14="http://schemas.microsoft.com/office/powerpoint/2010/main" val="192936750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C546E0E4-908A-4724-B308-E4F6AE4FA0DD}" type="slidenum">
              <a:rPr lang="en-US" smtClean="0"/>
              <a:t>‹#›</a:t>
            </a:fld>
            <a:endParaRPr lang="en-US"/>
          </a:p>
        </p:txBody>
      </p:sp>
    </p:spTree>
    <p:extLst>
      <p:ext uri="{BB962C8B-B14F-4D97-AF65-F5344CB8AC3E}">
        <p14:creationId xmlns:p14="http://schemas.microsoft.com/office/powerpoint/2010/main" val="305435081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152400"/>
            <a:ext cx="7886700" cy="1200149"/>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28650" y="1529104"/>
            <a:ext cx="7886700" cy="4643095"/>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3547989" y="6476549"/>
            <a:ext cx="20574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C546E0E4-908A-4724-B308-E4F6AE4FA0DD}" type="slidenum">
              <a:rPr lang="en-US" smtClean="0"/>
              <a:pPr/>
              <a:t>‹#›</a:t>
            </a:fld>
            <a:endParaRPr lang="en-US" dirty="0"/>
          </a:p>
        </p:txBody>
      </p:sp>
      <p:pic>
        <p:nvPicPr>
          <p:cNvPr id="17" name="Picture 1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8237284" y="6593288"/>
            <a:ext cx="850100" cy="201719"/>
          </a:xfrm>
          <a:prstGeom prst="rect">
            <a:avLst/>
          </a:prstGeom>
        </p:spPr>
      </p:pic>
      <p:pic>
        <p:nvPicPr>
          <p:cNvPr id="18" name="Picture 17"/>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29972" y="6593288"/>
            <a:ext cx="1019247" cy="202281"/>
          </a:xfrm>
          <a:prstGeom prst="rect">
            <a:avLst/>
          </a:prstGeom>
        </p:spPr>
      </p:pic>
    </p:spTree>
    <p:extLst>
      <p:ext uri="{BB962C8B-B14F-4D97-AF65-F5344CB8AC3E}">
        <p14:creationId xmlns:p14="http://schemas.microsoft.com/office/powerpoint/2010/main" val="185532673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Microsoft_Word_97_-_2003_Document1.doc"/><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6.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reference/The%20Rise%20And%20Fall%20Of%20Waterfall.flv" TargetMode="External"/><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image" Target="../media/image8.jpeg"/></Relationships>
</file>

<file path=ppt/slides/_rels/slide3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5400" dirty="0">
                <a:solidFill>
                  <a:schemeClr val="bg1">
                    <a:lumMod val="65000"/>
                  </a:schemeClr>
                </a:solidFill>
              </a:rPr>
              <a:t>Project Management</a:t>
            </a:r>
          </a:p>
        </p:txBody>
      </p:sp>
      <p:sp>
        <p:nvSpPr>
          <p:cNvPr id="3" name="Subtitle 2"/>
          <p:cNvSpPr>
            <a:spLocks noGrp="1"/>
          </p:cNvSpPr>
          <p:nvPr>
            <p:ph type="subTitle" idx="1"/>
          </p:nvPr>
        </p:nvSpPr>
        <p:spPr>
          <a:xfrm>
            <a:off x="1143000" y="4686300"/>
            <a:ext cx="6858000" cy="1062990"/>
          </a:xfrm>
        </p:spPr>
        <p:txBody>
          <a:bodyPr/>
          <a:lstStyle/>
          <a:p>
            <a:r>
              <a:rPr lang="en-US" sz="2475" dirty="0">
                <a:solidFill>
                  <a:schemeClr val="tx1">
                    <a:lumMod val="65000"/>
                    <a:lumOff val="35000"/>
                  </a:schemeClr>
                </a:solidFill>
              </a:rPr>
              <a:t>Romi Satria Wahono</a:t>
            </a:r>
            <a:r>
              <a:rPr lang="en-US" sz="2400" dirty="0"/>
              <a:t/>
            </a:r>
            <a:br>
              <a:rPr lang="en-US" sz="2400" dirty="0"/>
            </a:br>
            <a:r>
              <a:rPr lang="en-US" sz="1725" dirty="0">
                <a:solidFill>
                  <a:schemeClr val="bg1">
                    <a:lumMod val="50000"/>
                  </a:schemeClr>
                </a:solidFill>
              </a:rPr>
              <a:t>romi@romisatriawahono.net</a:t>
            </a:r>
            <a:br>
              <a:rPr lang="en-US" sz="1725" dirty="0">
                <a:solidFill>
                  <a:schemeClr val="bg1">
                    <a:lumMod val="50000"/>
                  </a:schemeClr>
                </a:solidFill>
              </a:rPr>
            </a:br>
            <a:r>
              <a:rPr lang="en-US" sz="1725" dirty="0">
                <a:solidFill>
                  <a:schemeClr val="bg1">
                    <a:lumMod val="50000"/>
                  </a:schemeClr>
                </a:solidFill>
              </a:rPr>
              <a:t>http://romisatriawahono.net</a:t>
            </a:r>
            <a:endParaRPr lang="en-US" sz="1725" dirty="0"/>
          </a:p>
        </p:txBody>
      </p:sp>
      <p:sp>
        <p:nvSpPr>
          <p:cNvPr id="4" name="Rectangle 3"/>
          <p:cNvSpPr/>
          <p:nvPr/>
        </p:nvSpPr>
        <p:spPr>
          <a:xfrm>
            <a:off x="1143000" y="2831096"/>
            <a:ext cx="6858000" cy="1323439"/>
          </a:xfrm>
          <a:prstGeom prst="rect">
            <a:avLst/>
          </a:prstGeom>
        </p:spPr>
        <p:txBody>
          <a:bodyPr wrap="square" anchor="ctr">
            <a:spAutoFit/>
          </a:bodyPr>
          <a:lstStyle/>
          <a:p>
            <a:pPr algn="ctr"/>
            <a:r>
              <a:rPr lang="en-US" sz="4000" smtClean="0">
                <a:effectLst>
                  <a:outerShdw blurRad="38100" dist="38100" dir="2700000" algn="tl">
                    <a:srgbClr val="FFFFFF"/>
                  </a:outerShdw>
                </a:effectLst>
                <a:latin typeface="+mj-lt"/>
              </a:rPr>
              <a:t>2. The </a:t>
            </a:r>
            <a:r>
              <a:rPr lang="en-US" sz="4000" dirty="0">
                <a:effectLst>
                  <a:outerShdw blurRad="38100" dist="38100" dir="2700000" algn="tl">
                    <a:srgbClr val="FFFFFF"/>
                  </a:outerShdw>
                </a:effectLst>
                <a:latin typeface="+mj-lt"/>
              </a:rPr>
              <a:t>Project Management and Information Technology Context</a:t>
            </a:r>
            <a:endParaRPr lang="en-US" sz="4000" dirty="0">
              <a:latin typeface="+mj-lt"/>
            </a:endParaRPr>
          </a:p>
        </p:txBody>
      </p:sp>
    </p:spTree>
    <p:extLst>
      <p:ext uri="{BB962C8B-B14F-4D97-AF65-F5344CB8AC3E}">
        <p14:creationId xmlns:p14="http://schemas.microsoft.com/office/powerpoint/2010/main" val="34165813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Understanding Organizations</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701357749"/>
              </p:ext>
            </p:extLst>
          </p:nvPr>
        </p:nvGraphicFramePr>
        <p:xfrm>
          <a:off x="308610" y="1474470"/>
          <a:ext cx="8538210" cy="46863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C546E0E4-908A-4724-B308-E4F6AE4FA0DD}" type="slidenum">
              <a:rPr lang="en-US" smtClean="0"/>
              <a:pPr/>
              <a:t>10</a:t>
            </a:fld>
            <a:endParaRPr lang="en-US"/>
          </a:p>
        </p:txBody>
      </p:sp>
    </p:spTree>
    <p:extLst>
      <p:ext uri="{BB962C8B-B14F-4D97-AF65-F5344CB8AC3E}">
        <p14:creationId xmlns:p14="http://schemas.microsoft.com/office/powerpoint/2010/main" val="5287515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Went Wrong?</a:t>
            </a:r>
          </a:p>
        </p:txBody>
      </p:sp>
      <p:sp>
        <p:nvSpPr>
          <p:cNvPr id="3" name="Content Placeholder 2"/>
          <p:cNvSpPr>
            <a:spLocks noGrp="1"/>
          </p:cNvSpPr>
          <p:nvPr>
            <p:ph idx="1"/>
          </p:nvPr>
        </p:nvSpPr>
        <p:spPr/>
        <p:txBody>
          <a:bodyPr>
            <a:normAutofit fontScale="85000" lnSpcReduction="10000"/>
          </a:bodyPr>
          <a:lstStyle/>
          <a:p>
            <a:r>
              <a:rPr lang="en-US" dirty="0"/>
              <a:t>Many enterprise resource planning (ERP) </a:t>
            </a:r>
            <a:r>
              <a:rPr lang="en-US" dirty="0">
                <a:solidFill>
                  <a:srgbClr val="C00000"/>
                </a:solidFill>
              </a:rPr>
              <a:t>projects fail due to organizational issues</a:t>
            </a:r>
            <a:r>
              <a:rPr lang="en-US" dirty="0"/>
              <a:t>, not technical issues. For example, </a:t>
            </a:r>
            <a:r>
              <a:rPr lang="en-US" dirty="0" err="1"/>
              <a:t>Sobey’s</a:t>
            </a:r>
            <a:r>
              <a:rPr lang="en-US" dirty="0"/>
              <a:t> Canadian grocery store chain </a:t>
            </a:r>
            <a:r>
              <a:rPr lang="en-US" dirty="0">
                <a:solidFill>
                  <a:srgbClr val="0070C0"/>
                </a:solidFill>
              </a:rPr>
              <a:t>abandoned its two-year, $90 million ERP system</a:t>
            </a:r>
            <a:r>
              <a:rPr lang="en-US" dirty="0"/>
              <a:t> due to organizational problems.</a:t>
            </a:r>
          </a:p>
          <a:p>
            <a:r>
              <a:rPr lang="en-US" dirty="0"/>
              <a:t>As Dalhousie University Associate Professor Sunny Marche states, “The problem of building an integrated system that can accommodate different people is a very serious challenge. </a:t>
            </a:r>
            <a:r>
              <a:rPr lang="en-US" dirty="0">
                <a:solidFill>
                  <a:srgbClr val="C00000"/>
                </a:solidFill>
              </a:rPr>
              <a:t>You can’t divorce technology from the sociocultural issues</a:t>
            </a:r>
            <a:r>
              <a:rPr lang="en-US" dirty="0"/>
              <a:t>. They have an equal role.” </a:t>
            </a:r>
            <a:r>
              <a:rPr lang="en-US" dirty="0" err="1"/>
              <a:t>Sobey’s</a:t>
            </a:r>
            <a:r>
              <a:rPr lang="en-US" dirty="0"/>
              <a:t> ERP system shut down for five days, and employees were scrambling to stock potentially empty shelves in several stores for weeks. The </a:t>
            </a:r>
            <a:r>
              <a:rPr lang="en-US" dirty="0">
                <a:solidFill>
                  <a:srgbClr val="C00000"/>
                </a:solidFill>
              </a:rPr>
              <a:t>system failure cost </a:t>
            </a:r>
            <a:r>
              <a:rPr lang="en-US" dirty="0" err="1">
                <a:solidFill>
                  <a:srgbClr val="C00000"/>
                </a:solidFill>
              </a:rPr>
              <a:t>Sobey’s</a:t>
            </a:r>
            <a:r>
              <a:rPr lang="en-US" dirty="0">
                <a:solidFill>
                  <a:srgbClr val="C00000"/>
                </a:solidFill>
              </a:rPr>
              <a:t> more than $90 million</a:t>
            </a:r>
            <a:r>
              <a:rPr lang="en-US" dirty="0"/>
              <a:t> and caused shareholders to take an 82-cent after-tax hit per share.*</a:t>
            </a:r>
          </a:p>
          <a:p>
            <a:endParaRPr lang="en-US" dirty="0"/>
          </a:p>
        </p:txBody>
      </p:sp>
      <p:sp>
        <p:nvSpPr>
          <p:cNvPr id="4" name="Slide Number Placeholder 3"/>
          <p:cNvSpPr>
            <a:spLocks noGrp="1"/>
          </p:cNvSpPr>
          <p:nvPr>
            <p:ph type="sldNum" sz="quarter" idx="12"/>
          </p:nvPr>
        </p:nvSpPr>
        <p:spPr/>
        <p:txBody>
          <a:bodyPr/>
          <a:lstStyle/>
          <a:p>
            <a:fld id="{C546E0E4-908A-4724-B308-E4F6AE4FA0DD}" type="slidenum">
              <a:rPr lang="en-US" smtClean="0"/>
              <a:pPr/>
              <a:t>11</a:t>
            </a:fld>
            <a:endParaRPr lang="en-US"/>
          </a:p>
        </p:txBody>
      </p:sp>
      <p:sp>
        <p:nvSpPr>
          <p:cNvPr id="5" name="Text Box 4"/>
          <p:cNvSpPr txBox="1">
            <a:spLocks noChangeArrowheads="1"/>
          </p:cNvSpPr>
          <p:nvPr/>
        </p:nvSpPr>
        <p:spPr bwMode="auto">
          <a:xfrm>
            <a:off x="1623116" y="6172199"/>
            <a:ext cx="5897768" cy="300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200">
                <a:solidFill>
                  <a:schemeClr val="tx1"/>
                </a:solidFill>
                <a:latin typeface="Arial" panose="020B0604020202020204" pitchFamily="34" charset="0"/>
              </a:defRPr>
            </a:lvl1pPr>
            <a:lvl2pPr marL="742950" indent="-285750" eaLnBrk="0" hangingPunct="0">
              <a:defRPr sz="2200">
                <a:solidFill>
                  <a:schemeClr val="tx1"/>
                </a:solidFill>
                <a:latin typeface="Arial" panose="020B0604020202020204" pitchFamily="34" charset="0"/>
              </a:defRPr>
            </a:lvl2pPr>
            <a:lvl3pPr marL="1143000" indent="-228600" eaLnBrk="0" hangingPunct="0">
              <a:defRPr sz="2200">
                <a:solidFill>
                  <a:schemeClr val="tx1"/>
                </a:solidFill>
                <a:latin typeface="Arial" panose="020B0604020202020204" pitchFamily="34" charset="0"/>
              </a:defRPr>
            </a:lvl3pPr>
            <a:lvl4pPr marL="1600200" indent="-228600" eaLnBrk="0" hangingPunct="0">
              <a:defRPr sz="2200">
                <a:solidFill>
                  <a:schemeClr val="tx1"/>
                </a:solidFill>
                <a:latin typeface="Arial" panose="020B0604020202020204" pitchFamily="34" charset="0"/>
              </a:defRPr>
            </a:lvl4pPr>
            <a:lvl5pPr marL="2057400" indent="-228600" eaLnBrk="0" hangingPunct="0">
              <a:defRPr sz="2200">
                <a:solidFill>
                  <a:schemeClr val="tx1"/>
                </a:solidFill>
                <a:latin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defRPr>
            </a:lvl9pPr>
          </a:lstStyle>
          <a:p>
            <a:pPr eaLnBrk="1" hangingPunct="1"/>
            <a:r>
              <a:rPr lang="en-US" sz="1350" i="1" dirty="0"/>
              <a:t>Hoare, Eva. “Software hardships,” The Herald, Halifax, Nova Scotia (2001)</a:t>
            </a:r>
          </a:p>
        </p:txBody>
      </p:sp>
    </p:spTree>
    <p:extLst>
      <p:ext uri="{BB962C8B-B14F-4D97-AF65-F5344CB8AC3E}">
        <p14:creationId xmlns:p14="http://schemas.microsoft.com/office/powerpoint/2010/main" val="3946923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Organizational Structures</a:t>
            </a:r>
          </a:p>
        </p:txBody>
      </p:sp>
      <p:sp>
        <p:nvSpPr>
          <p:cNvPr id="3" name="Content Placeholder 2"/>
          <p:cNvSpPr>
            <a:spLocks noGrp="1"/>
          </p:cNvSpPr>
          <p:nvPr>
            <p:ph idx="1"/>
          </p:nvPr>
        </p:nvSpPr>
        <p:spPr/>
        <p:txBody>
          <a:bodyPr/>
          <a:lstStyle/>
          <a:p>
            <a:pPr marL="385763" indent="-385763">
              <a:buFont typeface="+mj-lt"/>
              <a:buAutoNum type="arabicPeriod"/>
            </a:pPr>
            <a:r>
              <a:rPr lang="en-US" dirty="0" smtClean="0">
                <a:solidFill>
                  <a:srgbClr val="C00000"/>
                </a:solidFill>
              </a:rPr>
              <a:t>Functional</a:t>
            </a:r>
            <a:r>
              <a:rPr lang="en-US" dirty="0"/>
              <a:t>: </a:t>
            </a:r>
            <a:r>
              <a:rPr lang="en-US" dirty="0">
                <a:solidFill>
                  <a:srgbClr val="0070C0"/>
                </a:solidFill>
              </a:rPr>
              <a:t>functional</a:t>
            </a:r>
            <a:r>
              <a:rPr lang="en-US" dirty="0"/>
              <a:t> managers report to the CEO</a:t>
            </a:r>
          </a:p>
          <a:p>
            <a:pPr marL="385763" indent="-385763">
              <a:buFont typeface="+mj-lt"/>
              <a:buAutoNum type="arabicPeriod"/>
            </a:pPr>
            <a:r>
              <a:rPr lang="en-US" dirty="0">
                <a:solidFill>
                  <a:srgbClr val="C00000"/>
                </a:solidFill>
              </a:rPr>
              <a:t>Project</a:t>
            </a:r>
            <a:r>
              <a:rPr lang="en-US" dirty="0"/>
              <a:t>: </a:t>
            </a:r>
            <a:r>
              <a:rPr lang="en-US" dirty="0">
                <a:solidFill>
                  <a:srgbClr val="0070C0"/>
                </a:solidFill>
              </a:rPr>
              <a:t>program</a:t>
            </a:r>
            <a:r>
              <a:rPr lang="en-US" dirty="0"/>
              <a:t> managers report to the CEO</a:t>
            </a:r>
          </a:p>
          <a:p>
            <a:pPr marL="385763" indent="-385763">
              <a:buFont typeface="+mj-lt"/>
              <a:buAutoNum type="arabicPeriod"/>
            </a:pPr>
            <a:r>
              <a:rPr lang="en-US" dirty="0">
                <a:solidFill>
                  <a:srgbClr val="C00000"/>
                </a:solidFill>
              </a:rPr>
              <a:t>Matrix</a:t>
            </a:r>
            <a:r>
              <a:rPr lang="en-US" dirty="0"/>
              <a:t>: middle ground between functional and project structures; </a:t>
            </a:r>
            <a:r>
              <a:rPr lang="en-US" dirty="0">
                <a:solidFill>
                  <a:srgbClr val="0070C0"/>
                </a:solidFill>
              </a:rPr>
              <a:t>personnel often report to two or more bosses</a:t>
            </a:r>
            <a:r>
              <a:rPr lang="en-US" dirty="0"/>
              <a:t>; structure can be weak, balanced, or strong matrix</a:t>
            </a:r>
          </a:p>
          <a:p>
            <a:pPr marL="385763" indent="-385763">
              <a:buFont typeface="+mj-lt"/>
              <a:buAutoNum type="arabicPeriod"/>
            </a:pPr>
            <a:endParaRPr lang="en-US" dirty="0"/>
          </a:p>
        </p:txBody>
      </p:sp>
      <p:sp>
        <p:nvSpPr>
          <p:cNvPr id="4" name="Slide Number Placeholder 3"/>
          <p:cNvSpPr>
            <a:spLocks noGrp="1"/>
          </p:cNvSpPr>
          <p:nvPr>
            <p:ph type="sldNum" sz="quarter" idx="12"/>
          </p:nvPr>
        </p:nvSpPr>
        <p:spPr/>
        <p:txBody>
          <a:bodyPr/>
          <a:lstStyle/>
          <a:p>
            <a:fld id="{C546E0E4-908A-4724-B308-E4F6AE4FA0DD}" type="slidenum">
              <a:rPr lang="en-US" smtClean="0"/>
              <a:pPr/>
              <a:t>12</a:t>
            </a:fld>
            <a:endParaRPr lang="en-US"/>
          </a:p>
        </p:txBody>
      </p:sp>
    </p:spTree>
    <p:extLst>
      <p:ext uri="{BB962C8B-B14F-4D97-AF65-F5344CB8AC3E}">
        <p14:creationId xmlns:p14="http://schemas.microsoft.com/office/powerpoint/2010/main" val="16866485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Functional, Project, and Matrix Organizational Structures</a:t>
            </a:r>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C546E0E4-908A-4724-B308-E4F6AE4FA0DD}" type="slidenum">
              <a:rPr lang="en-US" smtClean="0"/>
              <a:pPr/>
              <a:t>13</a:t>
            </a:fld>
            <a:endParaRPr lang="en-US"/>
          </a:p>
        </p:txBody>
      </p:sp>
      <p:pic>
        <p:nvPicPr>
          <p:cNvPr id="5"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l="13498" r="13498" b="4514"/>
          <a:stretch/>
        </p:blipFill>
        <p:spPr bwMode="auto">
          <a:xfrm>
            <a:off x="1623060" y="1267454"/>
            <a:ext cx="5680709" cy="5574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810996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Organizational Structure Influences on Projects</a:t>
            </a:r>
          </a:p>
        </p:txBody>
      </p:sp>
      <p:sp>
        <p:nvSpPr>
          <p:cNvPr id="4" name="Slide Number Placeholder 3"/>
          <p:cNvSpPr>
            <a:spLocks noGrp="1"/>
          </p:cNvSpPr>
          <p:nvPr>
            <p:ph type="sldNum" sz="quarter" idx="12"/>
          </p:nvPr>
        </p:nvSpPr>
        <p:spPr/>
        <p:txBody>
          <a:bodyPr/>
          <a:lstStyle/>
          <a:p>
            <a:fld id="{C546E0E4-908A-4724-B308-E4F6AE4FA0DD}" type="slidenum">
              <a:rPr lang="en-US" smtClean="0"/>
              <a:pPr/>
              <a:t>14</a:t>
            </a:fld>
            <a:endParaRPr lang="en-US"/>
          </a:p>
        </p:txBody>
      </p:sp>
      <p:graphicFrame>
        <p:nvGraphicFramePr>
          <p:cNvPr id="5" name="Object 2"/>
          <p:cNvGraphicFramePr>
            <a:graphicFrameLocks noChangeAspect="1"/>
          </p:cNvGraphicFramePr>
          <p:nvPr>
            <p:extLst>
              <p:ext uri="{D42A27DB-BD31-4B8C-83A1-F6EECF244321}">
                <p14:modId xmlns:p14="http://schemas.microsoft.com/office/powerpoint/2010/main" val="3517702283"/>
              </p:ext>
            </p:extLst>
          </p:nvPr>
        </p:nvGraphicFramePr>
        <p:xfrm>
          <a:off x="1187768" y="1623963"/>
          <a:ext cx="7064692" cy="4951123"/>
        </p:xfrm>
        <a:graphic>
          <a:graphicData uri="http://schemas.openxmlformats.org/presentationml/2006/ole">
            <mc:AlternateContent xmlns:mc="http://schemas.openxmlformats.org/markup-compatibility/2006">
              <mc:Choice xmlns:v="urn:schemas-microsoft-com:vml" Requires="v">
                <p:oleObj spid="_x0000_s1081" name="Document" r:id="rId3" imgW="6531380" imgH="4577289" progId="Word.Document.8">
                  <p:embed/>
                </p:oleObj>
              </mc:Choice>
              <mc:Fallback>
                <p:oleObj name="Document" r:id="rId3" imgW="6531380" imgH="4577289" progId="Word.Document.8">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87768" y="1623963"/>
                        <a:ext cx="7064692" cy="4951123"/>
                      </a:xfrm>
                      <a:prstGeom prst="rect">
                        <a:avLst/>
                      </a:prstGeom>
                      <a:noFill/>
                      <a:ln>
                        <a:noFill/>
                      </a:ln>
                      <a:effectLst/>
                      <a:extLst/>
                    </p:spPr>
                  </p:pic>
                </p:oleObj>
              </mc:Fallback>
            </mc:AlternateContent>
          </a:graphicData>
        </a:graphic>
      </p:graphicFrame>
    </p:spTree>
    <p:extLst>
      <p:ext uri="{BB962C8B-B14F-4D97-AF65-F5344CB8AC3E}">
        <p14:creationId xmlns:p14="http://schemas.microsoft.com/office/powerpoint/2010/main" val="38955743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Organizational Culture</a:t>
            </a:r>
          </a:p>
        </p:txBody>
      </p:sp>
      <p:sp>
        <p:nvSpPr>
          <p:cNvPr id="3" name="Content Placeholder 2"/>
          <p:cNvSpPr>
            <a:spLocks noGrp="1"/>
          </p:cNvSpPr>
          <p:nvPr>
            <p:ph idx="1"/>
          </p:nvPr>
        </p:nvSpPr>
        <p:spPr/>
        <p:txBody>
          <a:bodyPr/>
          <a:lstStyle/>
          <a:p>
            <a:r>
              <a:rPr lang="en-US" sz="3200" dirty="0"/>
              <a:t>Organizational culture is a set of shared </a:t>
            </a:r>
            <a:r>
              <a:rPr lang="en-US" sz="3200" dirty="0">
                <a:solidFill>
                  <a:srgbClr val="C00000"/>
                </a:solidFill>
              </a:rPr>
              <a:t>assumptions</a:t>
            </a:r>
            <a:r>
              <a:rPr lang="en-US" sz="3200" dirty="0"/>
              <a:t>, </a:t>
            </a:r>
            <a:r>
              <a:rPr lang="en-US" sz="3200" dirty="0">
                <a:solidFill>
                  <a:srgbClr val="C00000"/>
                </a:solidFill>
              </a:rPr>
              <a:t>values</a:t>
            </a:r>
            <a:r>
              <a:rPr lang="en-US" sz="3200" dirty="0"/>
              <a:t>, and </a:t>
            </a:r>
            <a:r>
              <a:rPr lang="en-US" sz="3200" dirty="0">
                <a:solidFill>
                  <a:srgbClr val="C00000"/>
                </a:solidFill>
              </a:rPr>
              <a:t>behaviors</a:t>
            </a:r>
            <a:r>
              <a:rPr lang="en-US" sz="3200" dirty="0"/>
              <a:t> that characterize the functioning of an organization</a:t>
            </a:r>
          </a:p>
          <a:p>
            <a:r>
              <a:rPr lang="en-US" sz="3200" dirty="0"/>
              <a:t>Many experts believe the underlying </a:t>
            </a:r>
            <a:r>
              <a:rPr lang="en-US" sz="3200" dirty="0">
                <a:solidFill>
                  <a:srgbClr val="C00000"/>
                </a:solidFill>
              </a:rPr>
              <a:t>causes of many companies’ problems</a:t>
            </a:r>
            <a:r>
              <a:rPr lang="en-US" sz="3200" dirty="0"/>
              <a:t> are not the structure or staff, but the </a:t>
            </a:r>
            <a:r>
              <a:rPr lang="en-US" sz="3200" dirty="0">
                <a:solidFill>
                  <a:srgbClr val="C00000"/>
                </a:solidFill>
              </a:rPr>
              <a:t>culture</a:t>
            </a:r>
          </a:p>
          <a:p>
            <a:endParaRPr lang="en-US" dirty="0"/>
          </a:p>
        </p:txBody>
      </p:sp>
      <p:sp>
        <p:nvSpPr>
          <p:cNvPr id="4" name="Slide Number Placeholder 3"/>
          <p:cNvSpPr>
            <a:spLocks noGrp="1"/>
          </p:cNvSpPr>
          <p:nvPr>
            <p:ph type="sldNum" sz="quarter" idx="12"/>
          </p:nvPr>
        </p:nvSpPr>
        <p:spPr/>
        <p:txBody>
          <a:bodyPr/>
          <a:lstStyle/>
          <a:p>
            <a:fld id="{C546E0E4-908A-4724-B308-E4F6AE4FA0DD}" type="slidenum">
              <a:rPr lang="en-US" smtClean="0"/>
              <a:pPr/>
              <a:t>15</a:t>
            </a:fld>
            <a:endParaRPr lang="en-US"/>
          </a:p>
        </p:txBody>
      </p:sp>
    </p:spTree>
    <p:extLst>
      <p:ext uri="{BB962C8B-B14F-4D97-AF65-F5344CB8AC3E}">
        <p14:creationId xmlns:p14="http://schemas.microsoft.com/office/powerpoint/2010/main" val="42823247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Ten Characteristics of Organizational Culture</a:t>
            </a:r>
          </a:p>
        </p:txBody>
      </p:sp>
      <p:sp>
        <p:nvSpPr>
          <p:cNvPr id="3" name="Content Placeholder 2"/>
          <p:cNvSpPr>
            <a:spLocks noGrp="1"/>
          </p:cNvSpPr>
          <p:nvPr>
            <p:ph sz="half" idx="1"/>
          </p:nvPr>
        </p:nvSpPr>
        <p:spPr/>
        <p:txBody>
          <a:bodyPr/>
          <a:lstStyle/>
          <a:p>
            <a:pPr marL="514350" indent="-514350">
              <a:buFont typeface="+mj-lt"/>
              <a:buAutoNum type="arabicPeriod"/>
            </a:pPr>
            <a:r>
              <a:rPr lang="en-US" dirty="0"/>
              <a:t>Member </a:t>
            </a:r>
            <a:r>
              <a:rPr lang="en-US" dirty="0">
                <a:solidFill>
                  <a:srgbClr val="C00000"/>
                </a:solidFill>
              </a:rPr>
              <a:t>identity</a:t>
            </a:r>
            <a:r>
              <a:rPr lang="en-US" dirty="0"/>
              <a:t>*</a:t>
            </a:r>
          </a:p>
          <a:p>
            <a:pPr marL="514350" indent="-514350">
              <a:buFont typeface="+mj-lt"/>
              <a:buAutoNum type="arabicPeriod"/>
            </a:pPr>
            <a:r>
              <a:rPr lang="en-US" dirty="0"/>
              <a:t>Group emphasis*</a:t>
            </a:r>
          </a:p>
          <a:p>
            <a:pPr marL="514350" indent="-514350">
              <a:buFont typeface="+mj-lt"/>
              <a:buAutoNum type="arabicPeriod"/>
            </a:pPr>
            <a:r>
              <a:rPr lang="en-US" dirty="0"/>
              <a:t>People </a:t>
            </a:r>
            <a:r>
              <a:rPr lang="en-US" dirty="0">
                <a:solidFill>
                  <a:srgbClr val="C00000"/>
                </a:solidFill>
              </a:rPr>
              <a:t>focus</a:t>
            </a:r>
          </a:p>
          <a:p>
            <a:pPr marL="514350" indent="-514350">
              <a:buFont typeface="+mj-lt"/>
              <a:buAutoNum type="arabicPeriod"/>
            </a:pPr>
            <a:r>
              <a:rPr lang="en-US" dirty="0"/>
              <a:t>Unit </a:t>
            </a:r>
            <a:r>
              <a:rPr lang="en-US" dirty="0">
                <a:solidFill>
                  <a:srgbClr val="C00000"/>
                </a:solidFill>
              </a:rPr>
              <a:t>integration</a:t>
            </a:r>
            <a:r>
              <a:rPr lang="en-US" dirty="0"/>
              <a:t>*</a:t>
            </a:r>
          </a:p>
          <a:p>
            <a:pPr marL="514350" indent="-514350">
              <a:buFont typeface="+mj-lt"/>
              <a:buAutoNum type="arabicPeriod"/>
            </a:pPr>
            <a:r>
              <a:rPr lang="en-US" dirty="0"/>
              <a:t>Control</a:t>
            </a:r>
          </a:p>
          <a:p>
            <a:endParaRPr lang="en-US" dirty="0"/>
          </a:p>
        </p:txBody>
      </p:sp>
      <p:sp>
        <p:nvSpPr>
          <p:cNvPr id="4" name="Content Placeholder 3"/>
          <p:cNvSpPr>
            <a:spLocks noGrp="1"/>
          </p:cNvSpPr>
          <p:nvPr>
            <p:ph sz="half" idx="2"/>
          </p:nvPr>
        </p:nvSpPr>
        <p:spPr>
          <a:xfrm>
            <a:off x="4491990" y="1543050"/>
            <a:ext cx="4194810" cy="4633913"/>
          </a:xfrm>
        </p:spPr>
        <p:txBody>
          <a:bodyPr/>
          <a:lstStyle/>
          <a:p>
            <a:pPr marL="514350" indent="-514350">
              <a:buFont typeface="+mj-lt"/>
              <a:buAutoNum type="arabicPeriod" startAt="6"/>
            </a:pPr>
            <a:r>
              <a:rPr lang="en-US" dirty="0">
                <a:solidFill>
                  <a:srgbClr val="C00000"/>
                </a:solidFill>
              </a:rPr>
              <a:t>Risk</a:t>
            </a:r>
            <a:r>
              <a:rPr lang="en-US" dirty="0"/>
              <a:t> tolerance*</a:t>
            </a:r>
          </a:p>
          <a:p>
            <a:pPr marL="514350" indent="-514350">
              <a:buFont typeface="+mj-lt"/>
              <a:buAutoNum type="arabicPeriod" startAt="6"/>
            </a:pPr>
            <a:r>
              <a:rPr lang="en-US" dirty="0">
                <a:solidFill>
                  <a:srgbClr val="C00000"/>
                </a:solidFill>
              </a:rPr>
              <a:t>Reward</a:t>
            </a:r>
            <a:r>
              <a:rPr lang="en-US" dirty="0"/>
              <a:t> criteria*</a:t>
            </a:r>
          </a:p>
          <a:p>
            <a:pPr marL="514350" indent="-514350">
              <a:buFont typeface="+mj-lt"/>
              <a:buAutoNum type="arabicPeriod" startAt="6"/>
            </a:pPr>
            <a:r>
              <a:rPr lang="en-US" dirty="0">
                <a:solidFill>
                  <a:srgbClr val="C00000"/>
                </a:solidFill>
              </a:rPr>
              <a:t>Conflict</a:t>
            </a:r>
            <a:r>
              <a:rPr lang="en-US" dirty="0"/>
              <a:t> tolerance*</a:t>
            </a:r>
          </a:p>
          <a:p>
            <a:pPr marL="514350" indent="-514350">
              <a:buFont typeface="+mj-lt"/>
              <a:buAutoNum type="arabicPeriod" startAt="6"/>
            </a:pPr>
            <a:r>
              <a:rPr lang="en-US" dirty="0"/>
              <a:t>Means-ends orientation</a:t>
            </a:r>
          </a:p>
          <a:p>
            <a:pPr marL="514350" indent="-514350">
              <a:buFont typeface="+mj-lt"/>
              <a:buAutoNum type="arabicPeriod" startAt="6"/>
            </a:pPr>
            <a:r>
              <a:rPr lang="en-US" dirty="0">
                <a:solidFill>
                  <a:srgbClr val="C00000"/>
                </a:solidFill>
              </a:rPr>
              <a:t>Open-systems</a:t>
            </a:r>
            <a:r>
              <a:rPr lang="en-US" dirty="0"/>
              <a:t> focus*</a:t>
            </a:r>
          </a:p>
          <a:p>
            <a:endParaRPr lang="en-US" dirty="0"/>
          </a:p>
        </p:txBody>
      </p:sp>
      <p:sp>
        <p:nvSpPr>
          <p:cNvPr id="5" name="Slide Number Placeholder 4"/>
          <p:cNvSpPr>
            <a:spLocks noGrp="1"/>
          </p:cNvSpPr>
          <p:nvPr>
            <p:ph type="sldNum" sz="quarter" idx="12"/>
          </p:nvPr>
        </p:nvSpPr>
        <p:spPr/>
        <p:txBody>
          <a:bodyPr/>
          <a:lstStyle/>
          <a:p>
            <a:fld id="{C546E0E4-908A-4724-B308-E4F6AE4FA0DD}" type="slidenum">
              <a:rPr lang="en-US" smtClean="0"/>
              <a:t>16</a:t>
            </a:fld>
            <a:endParaRPr lang="en-US"/>
          </a:p>
        </p:txBody>
      </p:sp>
      <p:sp>
        <p:nvSpPr>
          <p:cNvPr id="6" name="Rectangle 5"/>
          <p:cNvSpPr/>
          <p:nvPr/>
        </p:nvSpPr>
        <p:spPr>
          <a:xfrm>
            <a:off x="628650" y="4657551"/>
            <a:ext cx="8041217" cy="738664"/>
          </a:xfrm>
          <a:prstGeom prst="rect">
            <a:avLst/>
          </a:prstGeom>
        </p:spPr>
        <p:txBody>
          <a:bodyPr wrap="square">
            <a:spAutoFit/>
          </a:bodyPr>
          <a:lstStyle/>
          <a:p>
            <a:r>
              <a:rPr lang="en-US" sz="2100" dirty="0"/>
              <a:t>*Project work is most successful in an organizational culture where </a:t>
            </a:r>
            <a:r>
              <a:rPr lang="en-US" sz="2100" dirty="0">
                <a:solidFill>
                  <a:srgbClr val="C00000"/>
                </a:solidFill>
              </a:rPr>
              <a:t>these items are strong/high </a:t>
            </a:r>
            <a:r>
              <a:rPr lang="en-US" sz="2100" dirty="0"/>
              <a:t>and other items are balanced</a:t>
            </a:r>
          </a:p>
        </p:txBody>
      </p:sp>
    </p:spTree>
    <p:extLst>
      <p:ext uri="{BB962C8B-B14F-4D97-AF65-F5344CB8AC3E}">
        <p14:creationId xmlns:p14="http://schemas.microsoft.com/office/powerpoint/2010/main" val="5051936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a:t>
            </a:r>
            <a:endParaRPr lang="en-US" dirty="0"/>
          </a:p>
        </p:txBody>
      </p:sp>
      <p:sp>
        <p:nvSpPr>
          <p:cNvPr id="3" name="Content Placeholder 2"/>
          <p:cNvSpPr>
            <a:spLocks noGrp="1"/>
          </p:cNvSpPr>
          <p:nvPr>
            <p:ph idx="1"/>
          </p:nvPr>
        </p:nvSpPr>
        <p:spPr/>
        <p:txBody>
          <a:bodyPr/>
          <a:lstStyle/>
          <a:p>
            <a:r>
              <a:rPr lang="en-US" dirty="0" err="1" smtClean="0"/>
              <a:t>Jelaskan</a:t>
            </a:r>
            <a:r>
              <a:rPr lang="en-US" dirty="0" smtClean="0"/>
              <a:t> </a:t>
            </a:r>
            <a:r>
              <a:rPr lang="en-US" dirty="0" err="1" smtClean="0"/>
              <a:t>bagaimana</a:t>
            </a:r>
            <a:r>
              <a:rPr lang="en-US" dirty="0" smtClean="0"/>
              <a:t> </a:t>
            </a:r>
            <a:r>
              <a:rPr lang="en-US" dirty="0" err="1" smtClean="0"/>
              <a:t>memahami</a:t>
            </a:r>
            <a:r>
              <a:rPr lang="en-US" dirty="0" smtClean="0"/>
              <a:t> </a:t>
            </a:r>
            <a:r>
              <a:rPr lang="en-US" dirty="0" err="1" smtClean="0"/>
              <a:t>organisasi</a:t>
            </a:r>
            <a:r>
              <a:rPr lang="en-US" dirty="0" smtClean="0"/>
              <a:t> </a:t>
            </a:r>
            <a:r>
              <a:rPr lang="en-US" dirty="0" err="1" smtClean="0"/>
              <a:t>dari</a:t>
            </a:r>
            <a:r>
              <a:rPr lang="en-US" dirty="0" smtClean="0"/>
              <a:t> </a:t>
            </a:r>
            <a:r>
              <a:rPr lang="en-US" dirty="0" err="1" smtClean="0"/>
              <a:t>sudut</a:t>
            </a:r>
            <a:r>
              <a:rPr lang="en-US" dirty="0" smtClean="0"/>
              <a:t> </a:t>
            </a:r>
            <a:r>
              <a:rPr lang="en-US" dirty="0" err="1" smtClean="0"/>
              <a:t>pandang</a:t>
            </a:r>
            <a:r>
              <a:rPr lang="en-US" dirty="0" smtClean="0"/>
              <a:t> </a:t>
            </a:r>
            <a:r>
              <a:rPr lang="en-US" dirty="0" err="1" smtClean="0"/>
              <a:t>empat</a:t>
            </a:r>
            <a:r>
              <a:rPr lang="en-US" dirty="0" smtClean="0"/>
              <a:t> frame </a:t>
            </a:r>
            <a:r>
              <a:rPr lang="en-US" dirty="0" err="1" smtClean="0"/>
              <a:t>organisasi</a:t>
            </a:r>
            <a:r>
              <a:rPr lang="en-US" dirty="0" smtClean="0"/>
              <a:t>!</a:t>
            </a:r>
          </a:p>
          <a:p>
            <a:r>
              <a:rPr lang="en-US" dirty="0" err="1" smtClean="0"/>
              <a:t>Jelaskan</a:t>
            </a:r>
            <a:r>
              <a:rPr lang="en-US" dirty="0" smtClean="0"/>
              <a:t> </a:t>
            </a:r>
            <a:r>
              <a:rPr lang="en-US" dirty="0" err="1" smtClean="0"/>
              <a:t>tiga</a:t>
            </a:r>
            <a:r>
              <a:rPr lang="en-US" dirty="0" smtClean="0"/>
              <a:t> </a:t>
            </a:r>
            <a:r>
              <a:rPr lang="en-US" dirty="0" err="1" smtClean="0"/>
              <a:t>jenis</a:t>
            </a:r>
            <a:r>
              <a:rPr lang="en-US" dirty="0" smtClean="0"/>
              <a:t> </a:t>
            </a:r>
            <a:r>
              <a:rPr lang="en-US" dirty="0" err="1" smtClean="0"/>
              <a:t>struktur</a:t>
            </a:r>
            <a:r>
              <a:rPr lang="en-US" dirty="0" smtClean="0"/>
              <a:t> </a:t>
            </a:r>
            <a:r>
              <a:rPr lang="en-US" dirty="0" err="1" smtClean="0"/>
              <a:t>organisasi</a:t>
            </a:r>
            <a:r>
              <a:rPr lang="en-US" dirty="0" smtClean="0"/>
              <a:t>!</a:t>
            </a:r>
          </a:p>
          <a:p>
            <a:r>
              <a:rPr lang="en-US" dirty="0" err="1" smtClean="0"/>
              <a:t>Sebutkan</a:t>
            </a:r>
            <a:r>
              <a:rPr lang="en-US" dirty="0" smtClean="0"/>
              <a:t> </a:t>
            </a:r>
            <a:r>
              <a:rPr lang="en-US" dirty="0" err="1" smtClean="0"/>
              <a:t>sepuluh</a:t>
            </a:r>
            <a:r>
              <a:rPr lang="en-US" dirty="0" smtClean="0"/>
              <a:t> </a:t>
            </a:r>
            <a:r>
              <a:rPr lang="en-US" dirty="0" err="1" smtClean="0"/>
              <a:t>karakteristik</a:t>
            </a:r>
            <a:r>
              <a:rPr lang="en-US" dirty="0" smtClean="0"/>
              <a:t> </a:t>
            </a:r>
            <a:r>
              <a:rPr lang="en-US" dirty="0" err="1" smtClean="0"/>
              <a:t>dari</a:t>
            </a:r>
            <a:r>
              <a:rPr lang="en-US" dirty="0" smtClean="0"/>
              <a:t> </a:t>
            </a:r>
            <a:r>
              <a:rPr lang="en-US" dirty="0" err="1" smtClean="0"/>
              <a:t>kultur</a:t>
            </a:r>
            <a:r>
              <a:rPr lang="en-US" dirty="0" smtClean="0"/>
              <a:t> </a:t>
            </a:r>
            <a:r>
              <a:rPr lang="en-US" dirty="0" err="1" smtClean="0"/>
              <a:t>organisasi</a:t>
            </a:r>
            <a:r>
              <a:rPr lang="en-US" dirty="0" smtClean="0"/>
              <a:t>!</a:t>
            </a:r>
            <a:endParaRPr lang="en-US" dirty="0"/>
          </a:p>
        </p:txBody>
      </p:sp>
      <p:sp>
        <p:nvSpPr>
          <p:cNvPr id="4" name="Slide Number Placeholder 3"/>
          <p:cNvSpPr>
            <a:spLocks noGrp="1"/>
          </p:cNvSpPr>
          <p:nvPr>
            <p:ph type="sldNum" sz="quarter" idx="12"/>
          </p:nvPr>
        </p:nvSpPr>
        <p:spPr/>
        <p:txBody>
          <a:bodyPr/>
          <a:lstStyle/>
          <a:p>
            <a:fld id="{C546E0E4-908A-4724-B308-E4F6AE4FA0DD}" type="slidenum">
              <a:rPr lang="en-US" smtClean="0"/>
              <a:pPr/>
              <a:t>17</a:t>
            </a:fld>
            <a:endParaRPr lang="en-US"/>
          </a:p>
        </p:txBody>
      </p:sp>
    </p:spTree>
    <p:extLst>
      <p:ext uri="{BB962C8B-B14F-4D97-AF65-F5344CB8AC3E}">
        <p14:creationId xmlns:p14="http://schemas.microsoft.com/office/powerpoint/2010/main" val="151774658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Stakeholder Management</a:t>
            </a:r>
          </a:p>
        </p:txBody>
      </p:sp>
      <p:sp>
        <p:nvSpPr>
          <p:cNvPr id="3" name="Content Placeholder 2"/>
          <p:cNvSpPr>
            <a:spLocks noGrp="1"/>
          </p:cNvSpPr>
          <p:nvPr>
            <p:ph idx="1"/>
          </p:nvPr>
        </p:nvSpPr>
        <p:spPr/>
        <p:txBody>
          <a:bodyPr>
            <a:normAutofit/>
          </a:bodyPr>
          <a:lstStyle/>
          <a:p>
            <a:r>
              <a:rPr lang="en-US" sz="3200" dirty="0"/>
              <a:t>Project managers must take time to identify, understand, and manage </a:t>
            </a:r>
            <a:r>
              <a:rPr lang="en-US" sz="3200" dirty="0">
                <a:solidFill>
                  <a:srgbClr val="C00000"/>
                </a:solidFill>
              </a:rPr>
              <a:t>relationships with all project stakeholders</a:t>
            </a:r>
          </a:p>
          <a:p>
            <a:r>
              <a:rPr lang="en-US" sz="3200" dirty="0"/>
              <a:t>Using the </a:t>
            </a:r>
            <a:r>
              <a:rPr lang="en-US" sz="3200" dirty="0">
                <a:solidFill>
                  <a:srgbClr val="C00000"/>
                </a:solidFill>
              </a:rPr>
              <a:t>four frames of organizations </a:t>
            </a:r>
            <a:r>
              <a:rPr lang="en-US" sz="3200" dirty="0"/>
              <a:t>can help meet stakeholder needs and expectations</a:t>
            </a:r>
          </a:p>
          <a:p>
            <a:r>
              <a:rPr lang="en-US" sz="3200" dirty="0"/>
              <a:t>Senior executives/top management are </a:t>
            </a:r>
            <a:r>
              <a:rPr lang="en-US" sz="3200" dirty="0">
                <a:solidFill>
                  <a:srgbClr val="C00000"/>
                </a:solidFill>
              </a:rPr>
              <a:t>very important stakeholders</a:t>
            </a:r>
          </a:p>
          <a:p>
            <a:endParaRPr lang="en-US" sz="3200" dirty="0"/>
          </a:p>
        </p:txBody>
      </p:sp>
      <p:sp>
        <p:nvSpPr>
          <p:cNvPr id="4" name="Slide Number Placeholder 3"/>
          <p:cNvSpPr>
            <a:spLocks noGrp="1"/>
          </p:cNvSpPr>
          <p:nvPr>
            <p:ph type="sldNum" sz="quarter" idx="12"/>
          </p:nvPr>
        </p:nvSpPr>
        <p:spPr/>
        <p:txBody>
          <a:bodyPr/>
          <a:lstStyle/>
          <a:p>
            <a:fld id="{C546E0E4-908A-4724-B308-E4F6AE4FA0DD}" type="slidenum">
              <a:rPr lang="en-US" smtClean="0"/>
              <a:pPr/>
              <a:t>18</a:t>
            </a:fld>
            <a:endParaRPr lang="en-US"/>
          </a:p>
        </p:txBody>
      </p:sp>
    </p:spTree>
    <p:extLst>
      <p:ext uri="{BB962C8B-B14F-4D97-AF65-F5344CB8AC3E}">
        <p14:creationId xmlns:p14="http://schemas.microsoft.com/office/powerpoint/2010/main" val="27904889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Media Snapshot</a:t>
            </a:r>
          </a:p>
        </p:txBody>
      </p:sp>
      <p:sp>
        <p:nvSpPr>
          <p:cNvPr id="3" name="Content Placeholder 2"/>
          <p:cNvSpPr>
            <a:spLocks noGrp="1"/>
          </p:cNvSpPr>
          <p:nvPr>
            <p:ph idx="1"/>
          </p:nvPr>
        </p:nvSpPr>
        <p:spPr/>
        <p:txBody>
          <a:bodyPr/>
          <a:lstStyle/>
          <a:p>
            <a:r>
              <a:rPr lang="en-US" dirty="0"/>
              <a:t>The New York Times reported that the project to </a:t>
            </a:r>
            <a:r>
              <a:rPr lang="en-US" dirty="0">
                <a:solidFill>
                  <a:srgbClr val="C00000"/>
                </a:solidFill>
              </a:rPr>
              <a:t>rebuild Ground Zero in New York City </a:t>
            </a:r>
            <a:r>
              <a:rPr lang="en-US" dirty="0"/>
              <a:t>is having severe problems; imagine all of the stakeholders involved in this huge, </a:t>
            </a:r>
            <a:r>
              <a:rPr lang="en-US" dirty="0">
                <a:solidFill>
                  <a:srgbClr val="0070C0"/>
                </a:solidFill>
              </a:rPr>
              <a:t>highly emotional project</a:t>
            </a:r>
          </a:p>
          <a:p>
            <a:r>
              <a:rPr lang="en-US" dirty="0"/>
              <a:t> A 34-page report describes the many challenges faced in the reconstruction of the former World Trade Center site nearly seven years after the terrorist attack of September 11, 2001</a:t>
            </a:r>
          </a:p>
          <a:p>
            <a:r>
              <a:rPr lang="en-US" dirty="0"/>
              <a:t>The report identified the need for a steering to make final decisions on important matters</a:t>
            </a:r>
          </a:p>
          <a:p>
            <a:endParaRPr lang="en-US" dirty="0"/>
          </a:p>
        </p:txBody>
      </p:sp>
      <p:sp>
        <p:nvSpPr>
          <p:cNvPr id="4" name="Slide Number Placeholder 3"/>
          <p:cNvSpPr>
            <a:spLocks noGrp="1"/>
          </p:cNvSpPr>
          <p:nvPr>
            <p:ph type="sldNum" sz="quarter" idx="12"/>
          </p:nvPr>
        </p:nvSpPr>
        <p:spPr/>
        <p:txBody>
          <a:bodyPr/>
          <a:lstStyle/>
          <a:p>
            <a:fld id="{C546E0E4-908A-4724-B308-E4F6AE4FA0DD}" type="slidenum">
              <a:rPr lang="en-US" smtClean="0"/>
              <a:pPr/>
              <a:t>19</a:t>
            </a:fld>
            <a:endParaRPr lang="en-US"/>
          </a:p>
        </p:txBody>
      </p:sp>
    </p:spTree>
    <p:extLst>
      <p:ext uri="{BB962C8B-B14F-4D97-AF65-F5344CB8AC3E}">
        <p14:creationId xmlns:p14="http://schemas.microsoft.com/office/powerpoint/2010/main" val="14003044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Romi Satria Wahono</a:t>
            </a:r>
            <a:endParaRPr lang="en-US" dirty="0"/>
          </a:p>
        </p:txBody>
      </p:sp>
      <p:sp>
        <p:nvSpPr>
          <p:cNvPr id="5" name="Slide Number Placeholder 4"/>
          <p:cNvSpPr>
            <a:spLocks noGrp="1"/>
          </p:cNvSpPr>
          <p:nvPr>
            <p:ph type="sldNum" sz="quarter" idx="12"/>
          </p:nvPr>
        </p:nvSpPr>
        <p:spPr/>
        <p:txBody>
          <a:bodyPr/>
          <a:lstStyle/>
          <a:p>
            <a:fld id="{C546E0E4-908A-4724-B308-E4F6AE4FA0DD}" type="slidenum">
              <a:rPr lang="en-US" smtClean="0"/>
              <a:t>2</a:t>
            </a:fld>
            <a:endParaRPr lang="en-US"/>
          </a:p>
        </p:txBody>
      </p:sp>
      <p:pic>
        <p:nvPicPr>
          <p:cNvPr id="4" name="Picture 3"/>
          <p:cNvPicPr>
            <a:picLocks noChangeAspect="1" noChangeArrowheads="1"/>
          </p:cNvPicPr>
          <p:nvPr/>
        </p:nvPicPr>
        <p:blipFill>
          <a:blip r:embed="rId3" cstate="print">
            <a:lum bright="30000"/>
          </a:blip>
          <a:srcRect l="4478" t="3448" r="8186" b="6897"/>
          <a:stretch>
            <a:fillRect/>
          </a:stretch>
        </p:blipFill>
        <p:spPr bwMode="auto">
          <a:xfrm>
            <a:off x="5347606" y="1020537"/>
            <a:ext cx="3208565" cy="4278086"/>
          </a:xfrm>
          <a:prstGeom prst="rect">
            <a:avLst/>
          </a:prstGeom>
          <a:noFill/>
          <a:ln w="9525">
            <a:noFill/>
            <a:miter lim="800000"/>
            <a:headEnd/>
            <a:tailEnd/>
          </a:ln>
        </p:spPr>
      </p:pic>
      <p:sp>
        <p:nvSpPr>
          <p:cNvPr id="3" name="Content Placeholder 2"/>
          <p:cNvSpPr>
            <a:spLocks noGrp="1"/>
          </p:cNvSpPr>
          <p:nvPr>
            <p:ph idx="1"/>
          </p:nvPr>
        </p:nvSpPr>
        <p:spPr/>
        <p:txBody>
          <a:bodyPr>
            <a:normAutofit fontScale="92500" lnSpcReduction="10000"/>
          </a:bodyPr>
          <a:lstStyle/>
          <a:p>
            <a:r>
              <a:rPr lang="en-US" dirty="0" smtClean="0">
                <a:solidFill>
                  <a:srgbClr val="C00000"/>
                </a:solidFill>
              </a:rPr>
              <a:t>SD </a:t>
            </a:r>
            <a:r>
              <a:rPr lang="en-US" dirty="0" err="1" smtClean="0">
                <a:solidFill>
                  <a:srgbClr val="C00000"/>
                </a:solidFill>
              </a:rPr>
              <a:t>Sompok</a:t>
            </a:r>
            <a:r>
              <a:rPr lang="en-US" dirty="0" smtClean="0">
                <a:solidFill>
                  <a:srgbClr val="C00000"/>
                </a:solidFill>
              </a:rPr>
              <a:t> </a:t>
            </a:r>
            <a:r>
              <a:rPr lang="en-US" dirty="0" smtClean="0"/>
              <a:t>Semarang (1987)</a:t>
            </a:r>
          </a:p>
          <a:p>
            <a:r>
              <a:rPr lang="en-US" dirty="0" smtClean="0">
                <a:solidFill>
                  <a:srgbClr val="C00000"/>
                </a:solidFill>
              </a:rPr>
              <a:t>SMPN 8</a:t>
            </a:r>
            <a:r>
              <a:rPr lang="en-US" dirty="0" smtClean="0"/>
              <a:t> Semarang (1990)</a:t>
            </a:r>
          </a:p>
          <a:p>
            <a:r>
              <a:rPr lang="en-US" dirty="0" smtClean="0">
                <a:solidFill>
                  <a:srgbClr val="C00000"/>
                </a:solidFill>
              </a:rPr>
              <a:t>SMA </a:t>
            </a:r>
            <a:r>
              <a:rPr lang="en-US" dirty="0" err="1" smtClean="0">
                <a:solidFill>
                  <a:srgbClr val="C00000"/>
                </a:solidFill>
              </a:rPr>
              <a:t>Taruna</a:t>
            </a:r>
            <a:r>
              <a:rPr lang="en-US" dirty="0" smtClean="0">
                <a:solidFill>
                  <a:srgbClr val="C00000"/>
                </a:solidFill>
              </a:rPr>
              <a:t> Nusantara</a:t>
            </a:r>
            <a:r>
              <a:rPr lang="en-US" dirty="0" smtClean="0"/>
              <a:t>, </a:t>
            </a:r>
            <a:r>
              <a:rPr lang="en-US" dirty="0" err="1" smtClean="0"/>
              <a:t>Magelang</a:t>
            </a:r>
            <a:r>
              <a:rPr lang="en-US" dirty="0" smtClean="0"/>
              <a:t> (1993)</a:t>
            </a:r>
          </a:p>
          <a:p>
            <a:r>
              <a:rPr lang="en-US" dirty="0" err="1" smtClean="0"/>
              <a:t>B.Eng</a:t>
            </a:r>
            <a:r>
              <a:rPr lang="en-US" dirty="0" smtClean="0"/>
              <a:t>, </a:t>
            </a:r>
            <a:r>
              <a:rPr lang="en-US" dirty="0" err="1" smtClean="0"/>
              <a:t>M.Eng</a:t>
            </a:r>
            <a:r>
              <a:rPr lang="en-US" dirty="0" smtClean="0"/>
              <a:t> and </a:t>
            </a:r>
            <a:r>
              <a:rPr lang="en-US" dirty="0" err="1" smtClean="0"/>
              <a:t>Dr.Eng</a:t>
            </a:r>
            <a:r>
              <a:rPr lang="en-US" sz="1275" i="1" dirty="0"/>
              <a:t> (on-leave)</a:t>
            </a:r>
            <a:r>
              <a:rPr lang="en-US" dirty="0" smtClean="0"/>
              <a:t/>
            </a:r>
            <a:br>
              <a:rPr lang="en-US" dirty="0" smtClean="0"/>
            </a:br>
            <a:r>
              <a:rPr lang="en-US" dirty="0" smtClean="0"/>
              <a:t>Department of Computer Science</a:t>
            </a:r>
            <a:br>
              <a:rPr lang="en-US" dirty="0" smtClean="0"/>
            </a:br>
            <a:r>
              <a:rPr lang="en-US" dirty="0" smtClean="0">
                <a:solidFill>
                  <a:srgbClr val="C00000"/>
                </a:solidFill>
              </a:rPr>
              <a:t>Saitama University</a:t>
            </a:r>
            <a:r>
              <a:rPr lang="en-US" dirty="0" smtClean="0"/>
              <a:t>, Japan (1994-2004)</a:t>
            </a:r>
          </a:p>
          <a:p>
            <a:r>
              <a:rPr lang="en-US" dirty="0" smtClean="0"/>
              <a:t>Research Interests: </a:t>
            </a:r>
            <a:r>
              <a:rPr lang="en-US" dirty="0" smtClean="0">
                <a:solidFill>
                  <a:srgbClr val="C00000"/>
                </a:solidFill>
              </a:rPr>
              <a:t>Software Engineering </a:t>
            </a:r>
            <a:r>
              <a:rPr lang="en-US" dirty="0" smtClean="0"/>
              <a:t>and </a:t>
            </a:r>
            <a:br>
              <a:rPr lang="en-US" dirty="0" smtClean="0"/>
            </a:br>
            <a:r>
              <a:rPr lang="en-US" dirty="0" smtClean="0"/>
              <a:t>Intelligent Systems</a:t>
            </a:r>
          </a:p>
          <a:p>
            <a:r>
              <a:rPr lang="en-US" dirty="0" smtClean="0"/>
              <a:t>Founder </a:t>
            </a:r>
            <a:r>
              <a:rPr lang="en-US" dirty="0" err="1" smtClean="0">
                <a:solidFill>
                  <a:srgbClr val="C00000"/>
                </a:solidFill>
              </a:rPr>
              <a:t>IlmuKomputer.Com</a:t>
            </a:r>
            <a:r>
              <a:rPr lang="en-US" dirty="0" smtClean="0"/>
              <a:t> </a:t>
            </a:r>
          </a:p>
          <a:p>
            <a:r>
              <a:rPr lang="en-US" dirty="0" smtClean="0">
                <a:solidFill>
                  <a:srgbClr val="C00000"/>
                </a:solidFill>
              </a:rPr>
              <a:t>LIPI</a:t>
            </a:r>
            <a:r>
              <a:rPr lang="en-US" dirty="0" smtClean="0"/>
              <a:t> Researcher (2004-2007)</a:t>
            </a:r>
          </a:p>
          <a:p>
            <a:r>
              <a:rPr lang="en-US" dirty="0" smtClean="0"/>
              <a:t>Founder and CEO PT </a:t>
            </a:r>
            <a:r>
              <a:rPr lang="en-US" dirty="0" err="1" smtClean="0">
                <a:solidFill>
                  <a:srgbClr val="C00000"/>
                </a:solidFill>
              </a:rPr>
              <a:t>Brainmatics</a:t>
            </a:r>
            <a:r>
              <a:rPr lang="en-US" dirty="0" smtClean="0">
                <a:solidFill>
                  <a:srgbClr val="C00000"/>
                </a:solidFill>
              </a:rPr>
              <a:t> </a:t>
            </a:r>
            <a:r>
              <a:rPr lang="en-US" dirty="0" err="1" smtClean="0">
                <a:solidFill>
                  <a:srgbClr val="C00000"/>
                </a:solidFill>
              </a:rPr>
              <a:t>Cipta</a:t>
            </a:r>
            <a:r>
              <a:rPr lang="en-US" dirty="0" smtClean="0">
                <a:solidFill>
                  <a:srgbClr val="C00000"/>
                </a:solidFill>
              </a:rPr>
              <a:t> </a:t>
            </a:r>
            <a:r>
              <a:rPr lang="en-US" dirty="0" err="1" smtClean="0">
                <a:solidFill>
                  <a:srgbClr val="C00000"/>
                </a:solidFill>
              </a:rPr>
              <a:t>Informatika</a:t>
            </a:r>
            <a:endParaRPr lang="en-US" dirty="0" smtClean="0">
              <a:solidFill>
                <a:srgbClr val="C00000"/>
              </a:solidFill>
            </a:endParaRPr>
          </a:p>
        </p:txBody>
      </p:sp>
    </p:spTree>
    <p:extLst>
      <p:ext uri="{BB962C8B-B14F-4D97-AF65-F5344CB8AC3E}">
        <p14:creationId xmlns:p14="http://schemas.microsoft.com/office/powerpoint/2010/main" val="125488421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Importance of Top Management Commitment</a:t>
            </a:r>
          </a:p>
        </p:txBody>
      </p:sp>
      <p:sp>
        <p:nvSpPr>
          <p:cNvPr id="3" name="Content Placeholder 2"/>
          <p:cNvSpPr>
            <a:spLocks noGrp="1"/>
          </p:cNvSpPr>
          <p:nvPr>
            <p:ph idx="1"/>
          </p:nvPr>
        </p:nvSpPr>
        <p:spPr/>
        <p:txBody>
          <a:bodyPr>
            <a:normAutofit lnSpcReduction="10000"/>
          </a:bodyPr>
          <a:lstStyle/>
          <a:p>
            <a:r>
              <a:rPr lang="en-US" dirty="0"/>
              <a:t>People in top management positions are </a:t>
            </a:r>
            <a:r>
              <a:rPr lang="en-US" dirty="0">
                <a:solidFill>
                  <a:srgbClr val="C00000"/>
                </a:solidFill>
              </a:rPr>
              <a:t>key stakeholders</a:t>
            </a:r>
            <a:r>
              <a:rPr lang="en-US" dirty="0"/>
              <a:t> in projects</a:t>
            </a:r>
          </a:p>
          <a:p>
            <a:r>
              <a:rPr lang="en-US" dirty="0"/>
              <a:t> A very important factor in helping project managers successfully lead projects is the level of </a:t>
            </a:r>
            <a:r>
              <a:rPr lang="en-US" dirty="0">
                <a:solidFill>
                  <a:srgbClr val="C00000"/>
                </a:solidFill>
              </a:rPr>
              <a:t>commitment</a:t>
            </a:r>
            <a:r>
              <a:rPr lang="en-US" dirty="0"/>
              <a:t> and </a:t>
            </a:r>
            <a:r>
              <a:rPr lang="en-US" dirty="0">
                <a:solidFill>
                  <a:srgbClr val="C00000"/>
                </a:solidFill>
              </a:rPr>
              <a:t>support</a:t>
            </a:r>
            <a:r>
              <a:rPr lang="en-US" dirty="0"/>
              <a:t> they receive from top management</a:t>
            </a:r>
          </a:p>
          <a:p>
            <a:r>
              <a:rPr lang="en-US" dirty="0"/>
              <a:t>Without top management commitment, many </a:t>
            </a:r>
            <a:r>
              <a:rPr lang="en-US" dirty="0">
                <a:solidFill>
                  <a:srgbClr val="C00000"/>
                </a:solidFill>
              </a:rPr>
              <a:t>projects will fail</a:t>
            </a:r>
          </a:p>
          <a:p>
            <a:r>
              <a:rPr lang="en-US" dirty="0"/>
              <a:t>Some projects have a senior manager called a </a:t>
            </a:r>
            <a:r>
              <a:rPr lang="en-US" dirty="0">
                <a:solidFill>
                  <a:srgbClr val="C00000"/>
                </a:solidFill>
              </a:rPr>
              <a:t>champion</a:t>
            </a:r>
            <a:r>
              <a:rPr lang="en-US" dirty="0"/>
              <a:t> who acts as a key proponent for a project</a:t>
            </a:r>
          </a:p>
          <a:p>
            <a:endParaRPr lang="en-US" dirty="0"/>
          </a:p>
          <a:p>
            <a:endParaRPr lang="en-US" dirty="0"/>
          </a:p>
        </p:txBody>
      </p:sp>
      <p:sp>
        <p:nvSpPr>
          <p:cNvPr id="4" name="Slide Number Placeholder 3"/>
          <p:cNvSpPr>
            <a:spLocks noGrp="1"/>
          </p:cNvSpPr>
          <p:nvPr>
            <p:ph type="sldNum" sz="quarter" idx="12"/>
          </p:nvPr>
        </p:nvSpPr>
        <p:spPr/>
        <p:txBody>
          <a:bodyPr/>
          <a:lstStyle/>
          <a:p>
            <a:fld id="{C546E0E4-908A-4724-B308-E4F6AE4FA0DD}" type="slidenum">
              <a:rPr lang="en-US" smtClean="0"/>
              <a:pPr/>
              <a:t>20</a:t>
            </a:fld>
            <a:endParaRPr lang="en-US"/>
          </a:p>
        </p:txBody>
      </p:sp>
    </p:spTree>
    <p:extLst>
      <p:ext uri="{BB962C8B-B14F-4D97-AF65-F5344CB8AC3E}">
        <p14:creationId xmlns:p14="http://schemas.microsoft.com/office/powerpoint/2010/main" val="56192839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Top Management Can Help Project Managers</a:t>
            </a:r>
          </a:p>
        </p:txBody>
      </p:sp>
      <p:sp>
        <p:nvSpPr>
          <p:cNvPr id="3" name="Content Placeholder 2"/>
          <p:cNvSpPr>
            <a:spLocks noGrp="1"/>
          </p:cNvSpPr>
          <p:nvPr>
            <p:ph idx="1"/>
          </p:nvPr>
        </p:nvSpPr>
        <p:spPr/>
        <p:txBody>
          <a:bodyPr>
            <a:normAutofit/>
          </a:bodyPr>
          <a:lstStyle/>
          <a:p>
            <a:r>
              <a:rPr lang="en-US" sz="3200" dirty="0"/>
              <a:t>Providing </a:t>
            </a:r>
            <a:r>
              <a:rPr lang="en-US" sz="3200" dirty="0">
                <a:solidFill>
                  <a:srgbClr val="C00000"/>
                </a:solidFill>
              </a:rPr>
              <a:t>adequate resources</a:t>
            </a:r>
          </a:p>
          <a:p>
            <a:r>
              <a:rPr lang="en-US" sz="3200" dirty="0"/>
              <a:t>Approving </a:t>
            </a:r>
            <a:r>
              <a:rPr lang="en-US" sz="3200" dirty="0">
                <a:solidFill>
                  <a:srgbClr val="C00000"/>
                </a:solidFill>
              </a:rPr>
              <a:t>unique project </a:t>
            </a:r>
            <a:r>
              <a:rPr lang="en-US" sz="3200" dirty="0"/>
              <a:t>needs in a timely manner</a:t>
            </a:r>
          </a:p>
          <a:p>
            <a:r>
              <a:rPr lang="en-US" sz="3200" dirty="0"/>
              <a:t>Getting </a:t>
            </a:r>
            <a:r>
              <a:rPr lang="en-US" sz="3200" dirty="0">
                <a:solidFill>
                  <a:srgbClr val="C00000"/>
                </a:solidFill>
              </a:rPr>
              <a:t>cooperation</a:t>
            </a:r>
            <a:r>
              <a:rPr lang="en-US" sz="3200" dirty="0"/>
              <a:t> from other parts of the organization</a:t>
            </a:r>
          </a:p>
          <a:p>
            <a:r>
              <a:rPr lang="en-US" sz="3200" dirty="0">
                <a:solidFill>
                  <a:srgbClr val="C00000"/>
                </a:solidFill>
              </a:rPr>
              <a:t>Mentoring</a:t>
            </a:r>
            <a:r>
              <a:rPr lang="en-US" sz="3200" dirty="0"/>
              <a:t> and coaching on leadership issues</a:t>
            </a:r>
          </a:p>
          <a:p>
            <a:endParaRPr lang="en-US" sz="3200" dirty="0"/>
          </a:p>
        </p:txBody>
      </p:sp>
      <p:sp>
        <p:nvSpPr>
          <p:cNvPr id="4" name="Slide Number Placeholder 3"/>
          <p:cNvSpPr>
            <a:spLocks noGrp="1"/>
          </p:cNvSpPr>
          <p:nvPr>
            <p:ph type="sldNum" sz="quarter" idx="12"/>
          </p:nvPr>
        </p:nvSpPr>
        <p:spPr/>
        <p:txBody>
          <a:bodyPr/>
          <a:lstStyle/>
          <a:p>
            <a:fld id="{C546E0E4-908A-4724-B308-E4F6AE4FA0DD}" type="slidenum">
              <a:rPr lang="en-US" smtClean="0"/>
              <a:pPr/>
              <a:t>21</a:t>
            </a:fld>
            <a:endParaRPr lang="en-US"/>
          </a:p>
        </p:txBody>
      </p:sp>
    </p:spTree>
    <p:extLst>
      <p:ext uri="{BB962C8B-B14F-4D97-AF65-F5344CB8AC3E}">
        <p14:creationId xmlns:p14="http://schemas.microsoft.com/office/powerpoint/2010/main" val="411520711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Best Practice</a:t>
            </a:r>
          </a:p>
        </p:txBody>
      </p:sp>
      <p:sp>
        <p:nvSpPr>
          <p:cNvPr id="3" name="Content Placeholder 2"/>
          <p:cNvSpPr>
            <a:spLocks noGrp="1"/>
          </p:cNvSpPr>
          <p:nvPr>
            <p:ph idx="1"/>
          </p:nvPr>
        </p:nvSpPr>
        <p:spPr/>
        <p:txBody>
          <a:bodyPr/>
          <a:lstStyle/>
          <a:p>
            <a:r>
              <a:rPr lang="en-US" dirty="0">
                <a:solidFill>
                  <a:srgbClr val="C00000"/>
                </a:solidFill>
              </a:rPr>
              <a:t>IT governance </a:t>
            </a:r>
            <a:r>
              <a:rPr lang="en-US" dirty="0"/>
              <a:t>addresses the </a:t>
            </a:r>
            <a:r>
              <a:rPr lang="en-US" dirty="0">
                <a:solidFill>
                  <a:srgbClr val="0070C0"/>
                </a:solidFill>
              </a:rPr>
              <a:t>authority and control for key IT activities in organizations</a:t>
            </a:r>
            <a:r>
              <a:rPr lang="en-US" dirty="0"/>
              <a:t>,  including IT infrastructure, IT use, and project management</a:t>
            </a:r>
          </a:p>
          <a:p>
            <a:r>
              <a:rPr lang="en-US" dirty="0"/>
              <a:t>A </a:t>
            </a:r>
            <a:r>
              <a:rPr lang="en-US" dirty="0">
                <a:solidFill>
                  <a:srgbClr val="C00000"/>
                </a:solidFill>
              </a:rPr>
              <a:t>lack of IT governance </a:t>
            </a:r>
            <a:r>
              <a:rPr lang="en-US" dirty="0"/>
              <a:t>can be dangerous, as evidenced by three well-publicized </a:t>
            </a:r>
            <a:r>
              <a:rPr lang="en-US" dirty="0">
                <a:solidFill>
                  <a:srgbClr val="0070C0"/>
                </a:solidFill>
              </a:rPr>
              <a:t>IT project failures in Australia</a:t>
            </a:r>
            <a:r>
              <a:rPr lang="en-US" dirty="0"/>
              <a:t> (Sydney Water’s customer relationship management system, the Royal Melbourne Institute of Technology’s academic management system, and </a:t>
            </a:r>
            <a:r>
              <a:rPr lang="en-US" dirty="0" err="1"/>
              <a:t>One.Tel’s</a:t>
            </a:r>
            <a:r>
              <a:rPr lang="en-US" dirty="0"/>
              <a:t> billing system)</a:t>
            </a:r>
          </a:p>
          <a:p>
            <a:endParaRPr lang="en-US" dirty="0"/>
          </a:p>
          <a:p>
            <a:endParaRPr lang="en-US" dirty="0"/>
          </a:p>
        </p:txBody>
      </p:sp>
      <p:sp>
        <p:nvSpPr>
          <p:cNvPr id="4" name="Slide Number Placeholder 3"/>
          <p:cNvSpPr>
            <a:spLocks noGrp="1"/>
          </p:cNvSpPr>
          <p:nvPr>
            <p:ph type="sldNum" sz="quarter" idx="12"/>
          </p:nvPr>
        </p:nvSpPr>
        <p:spPr/>
        <p:txBody>
          <a:bodyPr/>
          <a:lstStyle/>
          <a:p>
            <a:fld id="{C546E0E4-908A-4724-B308-E4F6AE4FA0DD}" type="slidenum">
              <a:rPr lang="en-US" smtClean="0"/>
              <a:pPr/>
              <a:t>22</a:t>
            </a:fld>
            <a:endParaRPr lang="en-US"/>
          </a:p>
        </p:txBody>
      </p:sp>
    </p:spTree>
    <p:extLst>
      <p:ext uri="{BB962C8B-B14F-4D97-AF65-F5344CB8AC3E}">
        <p14:creationId xmlns:p14="http://schemas.microsoft.com/office/powerpoint/2010/main" val="20616701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Need for Organizational Commitment to Information Technology (IT)</a:t>
            </a:r>
          </a:p>
        </p:txBody>
      </p:sp>
      <p:sp>
        <p:nvSpPr>
          <p:cNvPr id="3" name="Content Placeholder 2"/>
          <p:cNvSpPr>
            <a:spLocks noGrp="1"/>
          </p:cNvSpPr>
          <p:nvPr>
            <p:ph idx="1"/>
          </p:nvPr>
        </p:nvSpPr>
        <p:spPr/>
        <p:txBody>
          <a:bodyPr/>
          <a:lstStyle/>
          <a:p>
            <a:r>
              <a:rPr lang="en-US" dirty="0"/>
              <a:t>If the organization has a negative attitude toward IT, it </a:t>
            </a:r>
            <a:r>
              <a:rPr lang="en-US" dirty="0">
                <a:solidFill>
                  <a:srgbClr val="C00000"/>
                </a:solidFill>
              </a:rPr>
              <a:t>will be difficult for an IT project to succeed</a:t>
            </a:r>
          </a:p>
          <a:p>
            <a:r>
              <a:rPr lang="en-US" dirty="0"/>
              <a:t>Having a Chief Information Officer (CIO) at a high level in the organization </a:t>
            </a:r>
            <a:r>
              <a:rPr lang="en-US" dirty="0">
                <a:solidFill>
                  <a:srgbClr val="C00000"/>
                </a:solidFill>
              </a:rPr>
              <a:t>helps IT projects</a:t>
            </a:r>
          </a:p>
          <a:p>
            <a:r>
              <a:rPr lang="en-US" dirty="0"/>
              <a:t>Assigning non-IT people to IT projects also encourages more commitment</a:t>
            </a:r>
          </a:p>
          <a:p>
            <a:endParaRPr lang="en-US" dirty="0"/>
          </a:p>
        </p:txBody>
      </p:sp>
      <p:sp>
        <p:nvSpPr>
          <p:cNvPr id="4" name="Slide Number Placeholder 3"/>
          <p:cNvSpPr>
            <a:spLocks noGrp="1"/>
          </p:cNvSpPr>
          <p:nvPr>
            <p:ph type="sldNum" sz="quarter" idx="12"/>
          </p:nvPr>
        </p:nvSpPr>
        <p:spPr/>
        <p:txBody>
          <a:bodyPr/>
          <a:lstStyle/>
          <a:p>
            <a:fld id="{C546E0E4-908A-4724-B308-E4F6AE4FA0DD}" type="slidenum">
              <a:rPr lang="en-US" smtClean="0"/>
              <a:pPr/>
              <a:t>23</a:t>
            </a:fld>
            <a:endParaRPr lang="en-US"/>
          </a:p>
        </p:txBody>
      </p:sp>
    </p:spTree>
    <p:extLst>
      <p:ext uri="{BB962C8B-B14F-4D97-AF65-F5344CB8AC3E}">
        <p14:creationId xmlns:p14="http://schemas.microsoft.com/office/powerpoint/2010/main" val="352131299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Need for Organizational Standards</a:t>
            </a:r>
          </a:p>
        </p:txBody>
      </p:sp>
      <p:sp>
        <p:nvSpPr>
          <p:cNvPr id="3" name="Content Placeholder 2"/>
          <p:cNvSpPr>
            <a:spLocks noGrp="1"/>
          </p:cNvSpPr>
          <p:nvPr>
            <p:ph idx="1"/>
          </p:nvPr>
        </p:nvSpPr>
        <p:spPr/>
        <p:txBody>
          <a:bodyPr/>
          <a:lstStyle/>
          <a:p>
            <a:r>
              <a:rPr lang="en-US" dirty="0">
                <a:solidFill>
                  <a:srgbClr val="C00000"/>
                </a:solidFill>
              </a:rPr>
              <a:t>Standards</a:t>
            </a:r>
            <a:r>
              <a:rPr lang="en-US" dirty="0"/>
              <a:t> and </a:t>
            </a:r>
            <a:r>
              <a:rPr lang="en-US" dirty="0">
                <a:solidFill>
                  <a:srgbClr val="C00000"/>
                </a:solidFill>
              </a:rPr>
              <a:t>guidelines</a:t>
            </a:r>
            <a:r>
              <a:rPr lang="en-US" dirty="0"/>
              <a:t> help project managers be more effective</a:t>
            </a:r>
          </a:p>
          <a:p>
            <a:r>
              <a:rPr lang="en-US" dirty="0"/>
              <a:t>Senior management can encourage:</a:t>
            </a:r>
          </a:p>
          <a:p>
            <a:pPr lvl="1"/>
            <a:r>
              <a:rPr lang="en-US" dirty="0"/>
              <a:t>The </a:t>
            </a:r>
            <a:r>
              <a:rPr lang="en-US" dirty="0">
                <a:solidFill>
                  <a:srgbClr val="C00000"/>
                </a:solidFill>
              </a:rPr>
              <a:t>use of standard forms and software </a:t>
            </a:r>
            <a:r>
              <a:rPr lang="en-US" dirty="0"/>
              <a:t>for project management</a:t>
            </a:r>
          </a:p>
          <a:p>
            <a:pPr lvl="1"/>
            <a:r>
              <a:rPr lang="en-US" dirty="0"/>
              <a:t>The development and </a:t>
            </a:r>
            <a:r>
              <a:rPr lang="en-US" dirty="0">
                <a:solidFill>
                  <a:srgbClr val="C00000"/>
                </a:solidFill>
              </a:rPr>
              <a:t>use of guidelines for writing project plans</a:t>
            </a:r>
            <a:r>
              <a:rPr lang="en-US" dirty="0"/>
              <a:t> or providing status information</a:t>
            </a:r>
          </a:p>
          <a:p>
            <a:pPr lvl="1"/>
            <a:r>
              <a:rPr lang="en-US" dirty="0"/>
              <a:t>The creation of a </a:t>
            </a:r>
            <a:r>
              <a:rPr lang="en-US" dirty="0">
                <a:solidFill>
                  <a:srgbClr val="C00000"/>
                </a:solidFill>
              </a:rPr>
              <a:t>project management office </a:t>
            </a:r>
            <a:r>
              <a:rPr lang="en-US" dirty="0"/>
              <a:t>or center of excellence</a:t>
            </a:r>
          </a:p>
          <a:p>
            <a:endParaRPr lang="en-US" dirty="0"/>
          </a:p>
          <a:p>
            <a:endParaRPr lang="en-US" dirty="0"/>
          </a:p>
        </p:txBody>
      </p:sp>
      <p:sp>
        <p:nvSpPr>
          <p:cNvPr id="4" name="Slide Number Placeholder 3"/>
          <p:cNvSpPr>
            <a:spLocks noGrp="1"/>
          </p:cNvSpPr>
          <p:nvPr>
            <p:ph type="sldNum" sz="quarter" idx="12"/>
          </p:nvPr>
        </p:nvSpPr>
        <p:spPr/>
        <p:txBody>
          <a:bodyPr/>
          <a:lstStyle/>
          <a:p>
            <a:fld id="{C546E0E4-908A-4724-B308-E4F6AE4FA0DD}" type="slidenum">
              <a:rPr lang="en-US" smtClean="0"/>
              <a:pPr/>
              <a:t>24</a:t>
            </a:fld>
            <a:endParaRPr lang="en-US"/>
          </a:p>
        </p:txBody>
      </p:sp>
    </p:spTree>
    <p:extLst>
      <p:ext uri="{BB962C8B-B14F-4D97-AF65-F5344CB8AC3E}">
        <p14:creationId xmlns:p14="http://schemas.microsoft.com/office/powerpoint/2010/main" val="398680504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Project Phases and the Project Life Cycle</a:t>
            </a:r>
          </a:p>
        </p:txBody>
      </p:sp>
      <p:sp>
        <p:nvSpPr>
          <p:cNvPr id="3" name="Content Placeholder 2"/>
          <p:cNvSpPr>
            <a:spLocks noGrp="1"/>
          </p:cNvSpPr>
          <p:nvPr>
            <p:ph idx="1"/>
          </p:nvPr>
        </p:nvSpPr>
        <p:spPr/>
        <p:txBody>
          <a:bodyPr/>
          <a:lstStyle/>
          <a:p>
            <a:r>
              <a:rPr lang="en-US" dirty="0"/>
              <a:t>A </a:t>
            </a:r>
            <a:r>
              <a:rPr lang="en-US" dirty="0">
                <a:solidFill>
                  <a:srgbClr val="C00000"/>
                </a:solidFill>
              </a:rPr>
              <a:t>project life cycle </a:t>
            </a:r>
            <a:r>
              <a:rPr lang="en-US" dirty="0"/>
              <a:t>is a collection of project phases that defines:</a:t>
            </a:r>
          </a:p>
          <a:p>
            <a:pPr lvl="1"/>
            <a:r>
              <a:rPr lang="en-US" dirty="0">
                <a:solidFill>
                  <a:srgbClr val="0070C0"/>
                </a:solidFill>
              </a:rPr>
              <a:t>What work </a:t>
            </a:r>
            <a:r>
              <a:rPr lang="en-US" dirty="0"/>
              <a:t>will be performed in each phase</a:t>
            </a:r>
          </a:p>
          <a:p>
            <a:pPr lvl="1"/>
            <a:r>
              <a:rPr lang="en-US" dirty="0">
                <a:solidFill>
                  <a:srgbClr val="0070C0"/>
                </a:solidFill>
              </a:rPr>
              <a:t>What deliverables </a:t>
            </a:r>
            <a:r>
              <a:rPr lang="en-US" dirty="0"/>
              <a:t>will be produced and when</a:t>
            </a:r>
          </a:p>
          <a:p>
            <a:pPr lvl="1"/>
            <a:r>
              <a:rPr lang="en-US" dirty="0">
                <a:solidFill>
                  <a:srgbClr val="0070C0"/>
                </a:solidFill>
              </a:rPr>
              <a:t>Who is involved </a:t>
            </a:r>
            <a:r>
              <a:rPr lang="en-US" dirty="0"/>
              <a:t>in each phase </a:t>
            </a:r>
          </a:p>
          <a:p>
            <a:pPr lvl="1"/>
            <a:r>
              <a:rPr lang="en-US" dirty="0">
                <a:solidFill>
                  <a:srgbClr val="0070C0"/>
                </a:solidFill>
              </a:rPr>
              <a:t>How management will control </a:t>
            </a:r>
            <a:r>
              <a:rPr lang="en-US" dirty="0"/>
              <a:t>and approve work produced in each phase</a:t>
            </a:r>
          </a:p>
          <a:p>
            <a:r>
              <a:rPr lang="en-US" dirty="0"/>
              <a:t>A </a:t>
            </a:r>
            <a:r>
              <a:rPr lang="en-US" dirty="0">
                <a:solidFill>
                  <a:srgbClr val="C00000"/>
                </a:solidFill>
              </a:rPr>
              <a:t>deliverable</a:t>
            </a:r>
            <a:r>
              <a:rPr lang="en-US" dirty="0"/>
              <a:t> is a product or service produced or provided as part of a project</a:t>
            </a:r>
          </a:p>
          <a:p>
            <a:endParaRPr lang="en-US" dirty="0"/>
          </a:p>
          <a:p>
            <a:endParaRPr lang="en-US" dirty="0"/>
          </a:p>
        </p:txBody>
      </p:sp>
      <p:sp>
        <p:nvSpPr>
          <p:cNvPr id="4" name="Slide Number Placeholder 3"/>
          <p:cNvSpPr>
            <a:spLocks noGrp="1"/>
          </p:cNvSpPr>
          <p:nvPr>
            <p:ph type="sldNum" sz="quarter" idx="12"/>
          </p:nvPr>
        </p:nvSpPr>
        <p:spPr/>
        <p:txBody>
          <a:bodyPr/>
          <a:lstStyle/>
          <a:p>
            <a:fld id="{C546E0E4-908A-4724-B308-E4F6AE4FA0DD}" type="slidenum">
              <a:rPr lang="en-US" smtClean="0"/>
              <a:pPr/>
              <a:t>25</a:t>
            </a:fld>
            <a:endParaRPr lang="en-US"/>
          </a:p>
        </p:txBody>
      </p:sp>
    </p:spTree>
    <p:extLst>
      <p:ext uri="{BB962C8B-B14F-4D97-AF65-F5344CB8AC3E}">
        <p14:creationId xmlns:p14="http://schemas.microsoft.com/office/powerpoint/2010/main" val="238069251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on Project Phases</a:t>
            </a:r>
          </a:p>
        </p:txBody>
      </p:sp>
      <p:sp>
        <p:nvSpPr>
          <p:cNvPr id="3" name="Content Placeholder 2"/>
          <p:cNvSpPr>
            <a:spLocks noGrp="1"/>
          </p:cNvSpPr>
          <p:nvPr>
            <p:ph idx="1"/>
          </p:nvPr>
        </p:nvSpPr>
        <p:spPr/>
        <p:txBody>
          <a:bodyPr>
            <a:normAutofit/>
          </a:bodyPr>
          <a:lstStyle/>
          <a:p>
            <a:r>
              <a:rPr lang="en-US" dirty="0"/>
              <a:t>In </a:t>
            </a:r>
            <a:r>
              <a:rPr lang="en-US" dirty="0">
                <a:solidFill>
                  <a:srgbClr val="C00000"/>
                </a:solidFill>
              </a:rPr>
              <a:t>early phases </a:t>
            </a:r>
            <a:r>
              <a:rPr lang="en-US" dirty="0"/>
              <a:t>of a project life cycle:</a:t>
            </a:r>
          </a:p>
          <a:p>
            <a:pPr lvl="1"/>
            <a:r>
              <a:rPr lang="en-US" dirty="0">
                <a:solidFill>
                  <a:srgbClr val="0070C0"/>
                </a:solidFill>
              </a:rPr>
              <a:t>Resource</a:t>
            </a:r>
            <a:r>
              <a:rPr lang="en-US" dirty="0"/>
              <a:t> needs are usually lowest</a:t>
            </a:r>
          </a:p>
          <a:p>
            <a:pPr lvl="1"/>
            <a:r>
              <a:rPr lang="en-US" dirty="0"/>
              <a:t>The </a:t>
            </a:r>
            <a:r>
              <a:rPr lang="en-US" dirty="0">
                <a:solidFill>
                  <a:srgbClr val="0070C0"/>
                </a:solidFill>
              </a:rPr>
              <a:t>level of uncertainty </a:t>
            </a:r>
            <a:r>
              <a:rPr lang="en-US" dirty="0"/>
              <a:t>(risk) is highest</a:t>
            </a:r>
          </a:p>
          <a:p>
            <a:pPr lvl="1"/>
            <a:r>
              <a:rPr lang="en-US" dirty="0"/>
              <a:t>Project </a:t>
            </a:r>
            <a:r>
              <a:rPr lang="en-US" dirty="0">
                <a:solidFill>
                  <a:srgbClr val="0070C0"/>
                </a:solidFill>
              </a:rPr>
              <a:t>stakeholders</a:t>
            </a:r>
            <a:r>
              <a:rPr lang="en-US" dirty="0"/>
              <a:t> have the greatest opportunity to influence the project</a:t>
            </a:r>
          </a:p>
          <a:p>
            <a:r>
              <a:rPr lang="en-US" dirty="0"/>
              <a:t>In </a:t>
            </a:r>
            <a:r>
              <a:rPr lang="en-US" dirty="0">
                <a:solidFill>
                  <a:srgbClr val="C00000"/>
                </a:solidFill>
              </a:rPr>
              <a:t>middle phases </a:t>
            </a:r>
            <a:r>
              <a:rPr lang="en-US" dirty="0"/>
              <a:t>of a project life cycle:</a:t>
            </a:r>
          </a:p>
          <a:p>
            <a:pPr lvl="1"/>
            <a:r>
              <a:rPr lang="en-US" dirty="0"/>
              <a:t>The </a:t>
            </a:r>
            <a:r>
              <a:rPr lang="en-US" dirty="0">
                <a:solidFill>
                  <a:srgbClr val="0070C0"/>
                </a:solidFill>
              </a:rPr>
              <a:t>certainty of completing </a:t>
            </a:r>
            <a:r>
              <a:rPr lang="en-US" dirty="0"/>
              <a:t>a project improves</a:t>
            </a:r>
          </a:p>
          <a:p>
            <a:pPr lvl="1"/>
            <a:r>
              <a:rPr lang="en-US" dirty="0">
                <a:solidFill>
                  <a:srgbClr val="0070C0"/>
                </a:solidFill>
              </a:rPr>
              <a:t>More resources </a:t>
            </a:r>
            <a:r>
              <a:rPr lang="en-US" dirty="0"/>
              <a:t>are needed</a:t>
            </a:r>
          </a:p>
          <a:p>
            <a:r>
              <a:rPr lang="en-US" dirty="0"/>
              <a:t>The </a:t>
            </a:r>
            <a:r>
              <a:rPr lang="en-US" dirty="0">
                <a:solidFill>
                  <a:srgbClr val="C00000"/>
                </a:solidFill>
              </a:rPr>
              <a:t>final phase </a:t>
            </a:r>
            <a:r>
              <a:rPr lang="en-US" dirty="0"/>
              <a:t>of a project life cycle focuses on:</a:t>
            </a:r>
          </a:p>
          <a:p>
            <a:pPr lvl="1"/>
            <a:r>
              <a:rPr lang="en-US" dirty="0"/>
              <a:t>Ensuring that project </a:t>
            </a:r>
            <a:r>
              <a:rPr lang="en-US" dirty="0">
                <a:solidFill>
                  <a:srgbClr val="0070C0"/>
                </a:solidFill>
              </a:rPr>
              <a:t>requirements were met</a:t>
            </a:r>
          </a:p>
          <a:p>
            <a:pPr lvl="1"/>
            <a:r>
              <a:rPr lang="en-US" dirty="0"/>
              <a:t>The </a:t>
            </a:r>
            <a:r>
              <a:rPr lang="en-US" dirty="0">
                <a:solidFill>
                  <a:srgbClr val="0070C0"/>
                </a:solidFill>
              </a:rPr>
              <a:t>sponsor approves completion </a:t>
            </a:r>
            <a:r>
              <a:rPr lang="en-US" dirty="0"/>
              <a:t>of the </a:t>
            </a:r>
            <a:r>
              <a:rPr lang="en-US" dirty="0" smtClean="0"/>
              <a:t>project</a:t>
            </a:r>
            <a:endParaRPr lang="en-US" dirty="0"/>
          </a:p>
        </p:txBody>
      </p:sp>
      <p:sp>
        <p:nvSpPr>
          <p:cNvPr id="4" name="Slide Number Placeholder 3"/>
          <p:cNvSpPr>
            <a:spLocks noGrp="1"/>
          </p:cNvSpPr>
          <p:nvPr>
            <p:ph type="sldNum" sz="quarter" idx="12"/>
          </p:nvPr>
        </p:nvSpPr>
        <p:spPr/>
        <p:txBody>
          <a:bodyPr/>
          <a:lstStyle/>
          <a:p>
            <a:fld id="{C546E0E4-908A-4724-B308-E4F6AE4FA0DD}" type="slidenum">
              <a:rPr lang="en-US" smtClean="0"/>
              <a:pPr/>
              <a:t>26</a:t>
            </a:fld>
            <a:endParaRPr lang="en-US"/>
          </a:p>
        </p:txBody>
      </p:sp>
    </p:spTree>
    <p:extLst>
      <p:ext uri="{BB962C8B-B14F-4D97-AF65-F5344CB8AC3E}">
        <p14:creationId xmlns:p14="http://schemas.microsoft.com/office/powerpoint/2010/main" val="278163033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Phases of the Traditional Project Life Cycle</a:t>
            </a:r>
          </a:p>
        </p:txBody>
      </p:sp>
      <p:sp>
        <p:nvSpPr>
          <p:cNvPr id="4" name="Slide Number Placeholder 3"/>
          <p:cNvSpPr>
            <a:spLocks noGrp="1"/>
          </p:cNvSpPr>
          <p:nvPr>
            <p:ph type="sldNum" sz="quarter" idx="12"/>
          </p:nvPr>
        </p:nvSpPr>
        <p:spPr/>
        <p:txBody>
          <a:bodyPr/>
          <a:lstStyle/>
          <a:p>
            <a:fld id="{C546E0E4-908A-4724-B308-E4F6AE4FA0DD}" type="slidenum">
              <a:rPr lang="en-US" smtClean="0"/>
              <a:pPr/>
              <a:t>27</a:t>
            </a:fld>
            <a:endParaRPr lang="en-US"/>
          </a:p>
        </p:txBody>
      </p:sp>
      <p:pic>
        <p:nvPicPr>
          <p:cNvPr id="5" name="Picture 6" descr="86921_02_03.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32815" y="1794510"/>
            <a:ext cx="8659725" cy="4126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972437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Product Life Cycles</a:t>
            </a:r>
          </a:p>
        </p:txBody>
      </p:sp>
      <p:sp>
        <p:nvSpPr>
          <p:cNvPr id="3" name="Content Placeholder 2"/>
          <p:cNvSpPr>
            <a:spLocks noGrp="1"/>
          </p:cNvSpPr>
          <p:nvPr>
            <p:ph idx="1"/>
          </p:nvPr>
        </p:nvSpPr>
        <p:spPr/>
        <p:txBody>
          <a:bodyPr>
            <a:normAutofit lnSpcReduction="10000"/>
          </a:bodyPr>
          <a:lstStyle/>
          <a:p>
            <a:r>
              <a:rPr lang="en-US" dirty="0"/>
              <a:t>Products also </a:t>
            </a:r>
            <a:r>
              <a:rPr lang="en-US" dirty="0">
                <a:solidFill>
                  <a:srgbClr val="C00000"/>
                </a:solidFill>
              </a:rPr>
              <a:t>have life cycles</a:t>
            </a:r>
          </a:p>
          <a:p>
            <a:r>
              <a:rPr lang="en-US" dirty="0"/>
              <a:t>The Systems Development Life Cycle (SDLC) is a </a:t>
            </a:r>
            <a:r>
              <a:rPr lang="en-US" dirty="0">
                <a:solidFill>
                  <a:srgbClr val="C00000"/>
                </a:solidFill>
              </a:rPr>
              <a:t>framework for describing the phases </a:t>
            </a:r>
            <a:r>
              <a:rPr lang="en-US" dirty="0"/>
              <a:t>involved in developing and maintaining information systems</a:t>
            </a:r>
          </a:p>
          <a:p>
            <a:r>
              <a:rPr lang="en-US" dirty="0"/>
              <a:t>Systems development projects can follow </a:t>
            </a:r>
          </a:p>
          <a:p>
            <a:pPr lvl="1"/>
            <a:r>
              <a:rPr lang="en-US" dirty="0">
                <a:solidFill>
                  <a:srgbClr val="C00000"/>
                </a:solidFill>
              </a:rPr>
              <a:t>Predictive life cycle</a:t>
            </a:r>
            <a:r>
              <a:rPr lang="en-US" dirty="0"/>
              <a:t>: the scope of the project can be clearly articulated and the schedule and cost can be predicted</a:t>
            </a:r>
          </a:p>
          <a:p>
            <a:pPr lvl="1"/>
            <a:r>
              <a:rPr lang="en-US" dirty="0">
                <a:solidFill>
                  <a:srgbClr val="C00000"/>
                </a:solidFill>
              </a:rPr>
              <a:t>Adaptive Software Development (ASD) </a:t>
            </a:r>
            <a:r>
              <a:rPr lang="en-US" dirty="0"/>
              <a:t>life cycle: requirements cannot be clearly expressed, projects are mission driven and component based, using time-based cycles to meet target dates</a:t>
            </a:r>
          </a:p>
          <a:p>
            <a:endParaRPr lang="en-US" dirty="0"/>
          </a:p>
          <a:p>
            <a:endParaRPr lang="en-US" dirty="0"/>
          </a:p>
        </p:txBody>
      </p:sp>
      <p:sp>
        <p:nvSpPr>
          <p:cNvPr id="4" name="Slide Number Placeholder 3"/>
          <p:cNvSpPr>
            <a:spLocks noGrp="1"/>
          </p:cNvSpPr>
          <p:nvPr>
            <p:ph type="sldNum" sz="quarter" idx="12"/>
          </p:nvPr>
        </p:nvSpPr>
        <p:spPr/>
        <p:txBody>
          <a:bodyPr/>
          <a:lstStyle/>
          <a:p>
            <a:fld id="{C546E0E4-908A-4724-B308-E4F6AE4FA0DD}" type="slidenum">
              <a:rPr lang="en-US" smtClean="0"/>
              <a:pPr/>
              <a:t>28</a:t>
            </a:fld>
            <a:endParaRPr lang="en-US"/>
          </a:p>
        </p:txBody>
      </p:sp>
    </p:spTree>
    <p:extLst>
      <p:ext uri="{BB962C8B-B14F-4D97-AF65-F5344CB8AC3E}">
        <p14:creationId xmlns:p14="http://schemas.microsoft.com/office/powerpoint/2010/main" val="262071061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Predictive Life Cycle Models</a:t>
            </a:r>
          </a:p>
        </p:txBody>
      </p:sp>
      <p:sp>
        <p:nvSpPr>
          <p:cNvPr id="3" name="Content Placeholder 2"/>
          <p:cNvSpPr>
            <a:spLocks noGrp="1"/>
          </p:cNvSpPr>
          <p:nvPr>
            <p:ph idx="1"/>
          </p:nvPr>
        </p:nvSpPr>
        <p:spPr/>
        <p:txBody>
          <a:bodyPr>
            <a:normAutofit fontScale="92500"/>
          </a:bodyPr>
          <a:lstStyle/>
          <a:p>
            <a:r>
              <a:rPr lang="en-US" dirty="0">
                <a:solidFill>
                  <a:srgbClr val="C00000"/>
                </a:solidFill>
              </a:rPr>
              <a:t>Waterfall</a:t>
            </a:r>
            <a:r>
              <a:rPr lang="en-US" dirty="0"/>
              <a:t> model: has well-defined, linear stages of systems development and support</a:t>
            </a:r>
          </a:p>
          <a:p>
            <a:r>
              <a:rPr lang="en-US" dirty="0">
                <a:solidFill>
                  <a:srgbClr val="C00000"/>
                </a:solidFill>
              </a:rPr>
              <a:t>Spiral</a:t>
            </a:r>
            <a:r>
              <a:rPr lang="en-US" dirty="0"/>
              <a:t> model: shows that software is developed using an iterative or spiral approach rather than a linear approach</a:t>
            </a:r>
          </a:p>
          <a:p>
            <a:r>
              <a:rPr lang="en-US" dirty="0">
                <a:solidFill>
                  <a:srgbClr val="C00000"/>
                </a:solidFill>
              </a:rPr>
              <a:t>Incremental</a:t>
            </a:r>
            <a:r>
              <a:rPr lang="en-US" dirty="0"/>
              <a:t> build model: provides for progressive development of operational software</a:t>
            </a:r>
          </a:p>
          <a:p>
            <a:r>
              <a:rPr lang="en-US" dirty="0">
                <a:solidFill>
                  <a:srgbClr val="C00000"/>
                </a:solidFill>
              </a:rPr>
              <a:t>Prototyping</a:t>
            </a:r>
            <a:r>
              <a:rPr lang="en-US" dirty="0"/>
              <a:t> model: used for developing prototypes to clarify user requirements</a:t>
            </a:r>
          </a:p>
          <a:p>
            <a:r>
              <a:rPr lang="en-US" dirty="0">
                <a:solidFill>
                  <a:srgbClr val="C00000"/>
                </a:solidFill>
              </a:rPr>
              <a:t>Rapid Application Development </a:t>
            </a:r>
            <a:r>
              <a:rPr lang="en-US" dirty="0"/>
              <a:t>(RAD) model:  used to produce systems quickly without sacrificing quality</a:t>
            </a:r>
          </a:p>
          <a:p>
            <a:endParaRPr lang="en-US" dirty="0"/>
          </a:p>
        </p:txBody>
      </p:sp>
      <p:sp>
        <p:nvSpPr>
          <p:cNvPr id="4" name="Slide Number Placeholder 3"/>
          <p:cNvSpPr>
            <a:spLocks noGrp="1"/>
          </p:cNvSpPr>
          <p:nvPr>
            <p:ph type="sldNum" sz="quarter" idx="12"/>
          </p:nvPr>
        </p:nvSpPr>
        <p:spPr/>
        <p:txBody>
          <a:bodyPr/>
          <a:lstStyle/>
          <a:p>
            <a:fld id="{C546E0E4-908A-4724-B308-E4F6AE4FA0DD}" type="slidenum">
              <a:rPr lang="en-US" smtClean="0"/>
              <a:pPr/>
              <a:t>29</a:t>
            </a:fld>
            <a:endParaRPr lang="en-US"/>
          </a:p>
        </p:txBody>
      </p:sp>
    </p:spTree>
    <p:extLst>
      <p:ext uri="{BB962C8B-B14F-4D97-AF65-F5344CB8AC3E}">
        <p14:creationId xmlns:p14="http://schemas.microsoft.com/office/powerpoint/2010/main" val="26937632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Project Management Course Outline</a:t>
            </a:r>
            <a:endParaRPr lang="en-US" dirty="0"/>
          </a:p>
        </p:txBody>
      </p:sp>
      <p:sp>
        <p:nvSpPr>
          <p:cNvPr id="3" name="Content Placeholder 2"/>
          <p:cNvSpPr>
            <a:spLocks noGrp="1"/>
          </p:cNvSpPr>
          <p:nvPr>
            <p:ph idx="1"/>
          </p:nvPr>
        </p:nvSpPr>
        <p:spPr/>
        <p:txBody>
          <a:bodyPr>
            <a:normAutofit fontScale="77500" lnSpcReduction="20000"/>
          </a:bodyPr>
          <a:lstStyle/>
          <a:p>
            <a:pPr marL="385763" indent="-385763">
              <a:buFont typeface="+mj-lt"/>
              <a:buAutoNum type="arabicPeriod"/>
            </a:pPr>
            <a:r>
              <a:rPr lang="en-US" dirty="0" smtClean="0"/>
              <a:t>Introduction to Project Management</a:t>
            </a:r>
          </a:p>
          <a:p>
            <a:pPr marL="385763" indent="-385763">
              <a:buFont typeface="+mj-lt"/>
              <a:buAutoNum type="arabicPeriod"/>
            </a:pPr>
            <a:r>
              <a:rPr lang="en-US" dirty="0" smtClean="0"/>
              <a:t>The Project Management and Information Technology Context</a:t>
            </a:r>
          </a:p>
          <a:p>
            <a:pPr marL="385763" indent="-385763">
              <a:buFont typeface="+mj-lt"/>
              <a:buAutoNum type="arabicPeriod"/>
            </a:pPr>
            <a:r>
              <a:rPr lang="en-US" dirty="0" smtClean="0"/>
              <a:t>The Project Management Process Groups: A Case Study</a:t>
            </a:r>
          </a:p>
          <a:p>
            <a:pPr marL="385763" indent="-385763">
              <a:buFont typeface="+mj-lt"/>
              <a:buAutoNum type="arabicPeriod"/>
            </a:pPr>
            <a:r>
              <a:rPr lang="en-US" dirty="0" smtClean="0"/>
              <a:t>Project Integration Management</a:t>
            </a:r>
          </a:p>
          <a:p>
            <a:pPr marL="385763" indent="-385763">
              <a:buFont typeface="+mj-lt"/>
              <a:buAutoNum type="arabicPeriod"/>
            </a:pPr>
            <a:r>
              <a:rPr lang="en-US" dirty="0" smtClean="0"/>
              <a:t>Project Scope Management</a:t>
            </a:r>
          </a:p>
          <a:p>
            <a:pPr marL="385763" indent="-385763">
              <a:buFont typeface="+mj-lt"/>
              <a:buAutoNum type="arabicPeriod"/>
            </a:pPr>
            <a:r>
              <a:rPr lang="en-US" dirty="0" smtClean="0"/>
              <a:t>Project Time Management</a:t>
            </a:r>
          </a:p>
          <a:p>
            <a:pPr marL="385763" indent="-385763">
              <a:buFont typeface="+mj-lt"/>
              <a:buAutoNum type="arabicPeriod"/>
            </a:pPr>
            <a:r>
              <a:rPr lang="en-US" dirty="0" smtClean="0"/>
              <a:t>Project Cost Management</a:t>
            </a:r>
          </a:p>
          <a:p>
            <a:pPr marL="385763" indent="-385763">
              <a:buFont typeface="+mj-lt"/>
              <a:buAutoNum type="arabicPeriod"/>
            </a:pPr>
            <a:r>
              <a:rPr lang="en-US" dirty="0" smtClean="0"/>
              <a:t>Project Quality Management</a:t>
            </a:r>
          </a:p>
          <a:p>
            <a:pPr marL="385763" indent="-385763">
              <a:buFont typeface="+mj-lt"/>
              <a:buAutoNum type="arabicPeriod"/>
            </a:pPr>
            <a:r>
              <a:rPr lang="en-US" dirty="0" smtClean="0"/>
              <a:t>Project Human Resource Management</a:t>
            </a:r>
          </a:p>
          <a:p>
            <a:pPr marL="385763" indent="-385763">
              <a:buFont typeface="+mj-lt"/>
              <a:buAutoNum type="arabicPeriod"/>
            </a:pPr>
            <a:r>
              <a:rPr lang="en-US" dirty="0" smtClean="0"/>
              <a:t>Project Communication Management</a:t>
            </a:r>
          </a:p>
          <a:p>
            <a:pPr marL="385763" indent="-385763">
              <a:buFont typeface="+mj-lt"/>
              <a:buAutoNum type="arabicPeriod"/>
            </a:pPr>
            <a:r>
              <a:rPr lang="en-US" dirty="0" smtClean="0"/>
              <a:t>Project Risk Management</a:t>
            </a:r>
          </a:p>
          <a:p>
            <a:pPr marL="385763" indent="-385763">
              <a:buFont typeface="+mj-lt"/>
              <a:buAutoNum type="arabicPeriod"/>
            </a:pPr>
            <a:r>
              <a:rPr lang="en-US" dirty="0" smtClean="0"/>
              <a:t>Project Procurement Management</a:t>
            </a:r>
            <a:endParaRPr lang="en-US" dirty="0"/>
          </a:p>
        </p:txBody>
      </p:sp>
      <p:sp>
        <p:nvSpPr>
          <p:cNvPr id="4" name="Slide Number Placeholder 3"/>
          <p:cNvSpPr>
            <a:spLocks noGrp="1"/>
          </p:cNvSpPr>
          <p:nvPr>
            <p:ph type="sldNum" sz="quarter" idx="12"/>
          </p:nvPr>
        </p:nvSpPr>
        <p:spPr/>
        <p:txBody>
          <a:bodyPr/>
          <a:lstStyle/>
          <a:p>
            <a:fld id="{C546E0E4-908A-4724-B308-E4F6AE4FA0DD}" type="slidenum">
              <a:rPr lang="en-US" smtClean="0"/>
              <a:pPr/>
              <a:t>3</a:t>
            </a:fld>
            <a:endParaRPr lang="en-US"/>
          </a:p>
        </p:txBody>
      </p:sp>
    </p:spTree>
    <p:extLst>
      <p:ext uri="{BB962C8B-B14F-4D97-AF65-F5344CB8AC3E}">
        <p14:creationId xmlns:p14="http://schemas.microsoft.com/office/powerpoint/2010/main" val="380775460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Waterfall Model</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C546E0E4-908A-4724-B308-E4F6AE4FA0DD}" type="slidenum">
              <a:rPr lang="en-US" smtClean="0"/>
              <a:pPr/>
              <a:t>30</a:t>
            </a:fld>
            <a:endParaRPr lang="en-US"/>
          </a:p>
        </p:txBody>
      </p:sp>
      <p:pic>
        <p:nvPicPr>
          <p:cNvPr id="5" name="Picture 3076" descr="!01-03W-">
            <a:hlinkClick r:id="rId3" action="ppaction://hlinkfile"/>
          </p:cNvPr>
          <p:cNvPicPr>
            <a:picLocks noChangeAspect="1" noChangeArrowheads="1"/>
          </p:cNvPicPr>
          <p:nvPr>
            <p:custDataLst>
              <p:tags r:id="rId1"/>
            </p:custDataLst>
          </p:nvPr>
        </p:nvPicPr>
        <p:blipFill>
          <a:blip r:embed="rId4" cstate="print"/>
          <a:srcRect/>
          <a:stretch>
            <a:fillRect/>
          </a:stretch>
        </p:blipFill>
        <p:spPr bwMode="auto">
          <a:xfrm>
            <a:off x="304800" y="1295399"/>
            <a:ext cx="8534400" cy="4876800"/>
          </a:xfrm>
          <a:prstGeom prst="rect">
            <a:avLst/>
          </a:prstGeom>
          <a:noFill/>
          <a:ln w="9525">
            <a:noFill/>
            <a:miter lim="800000"/>
            <a:headEnd/>
            <a:tailEnd/>
          </a:ln>
        </p:spPr>
      </p:pic>
    </p:spTree>
    <p:extLst>
      <p:ext uri="{BB962C8B-B14F-4D97-AF65-F5344CB8AC3E}">
        <p14:creationId xmlns:p14="http://schemas.microsoft.com/office/powerpoint/2010/main" val="346417996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Spiral Model</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C546E0E4-908A-4724-B308-E4F6AE4FA0DD}" type="slidenum">
              <a:rPr lang="en-US" smtClean="0"/>
              <a:pPr/>
              <a:t>31</a:t>
            </a:fld>
            <a:endParaRPr lang="en-US"/>
          </a:p>
        </p:txBody>
      </p:sp>
      <p:pic>
        <p:nvPicPr>
          <p:cNvPr id="5" name="Picture 4" descr="fig29_01_0.jpg"/>
          <p:cNvPicPr>
            <a:picLocks noChangeAspect="1"/>
          </p:cNvPicPr>
          <p:nvPr/>
        </p:nvPicPr>
        <p:blipFill>
          <a:blip r:embed="rId2" cstate="print"/>
          <a:stretch>
            <a:fillRect/>
          </a:stretch>
        </p:blipFill>
        <p:spPr>
          <a:xfrm>
            <a:off x="628650" y="1352549"/>
            <a:ext cx="8515350" cy="5505450"/>
          </a:xfrm>
          <a:prstGeom prst="rect">
            <a:avLst/>
          </a:prstGeom>
        </p:spPr>
      </p:pic>
    </p:spTree>
    <p:extLst>
      <p:ext uri="{BB962C8B-B14F-4D97-AF65-F5344CB8AC3E}">
        <p14:creationId xmlns:p14="http://schemas.microsoft.com/office/powerpoint/2010/main" val="402063800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Prototyping Model</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C546E0E4-908A-4724-B308-E4F6AE4FA0DD}" type="slidenum">
              <a:rPr lang="en-US" smtClean="0"/>
              <a:pPr/>
              <a:t>32</a:t>
            </a:fld>
            <a:endParaRPr lang="en-US"/>
          </a:p>
        </p:txBody>
      </p:sp>
      <p:pic>
        <p:nvPicPr>
          <p:cNvPr id="5" name="Picture 27"/>
          <p:cNvPicPr>
            <a:picLocks noChangeAspect="1" noChangeArrowheads="1"/>
          </p:cNvPicPr>
          <p:nvPr>
            <p:custDataLst>
              <p:tags r:id="rId1"/>
            </p:custDataLst>
          </p:nvPr>
        </p:nvPicPr>
        <p:blipFill>
          <a:blip r:embed="rId3" cstate="print"/>
          <a:srcRect/>
          <a:stretch>
            <a:fillRect/>
          </a:stretch>
        </p:blipFill>
        <p:spPr bwMode="auto">
          <a:xfrm>
            <a:off x="228600" y="1221751"/>
            <a:ext cx="8915400" cy="5257800"/>
          </a:xfrm>
          <a:prstGeom prst="rect">
            <a:avLst/>
          </a:prstGeom>
          <a:noFill/>
          <a:ln w="12700">
            <a:noFill/>
            <a:miter lim="800000"/>
            <a:headEnd type="none" w="sm" len="sm"/>
            <a:tailEnd/>
          </a:ln>
        </p:spPr>
      </p:pic>
    </p:spTree>
    <p:extLst>
      <p:ext uri="{BB962C8B-B14F-4D97-AF65-F5344CB8AC3E}">
        <p14:creationId xmlns:p14="http://schemas.microsoft.com/office/powerpoint/2010/main" val="342127250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Agile Software Development</a:t>
            </a:r>
          </a:p>
        </p:txBody>
      </p:sp>
      <p:sp>
        <p:nvSpPr>
          <p:cNvPr id="3" name="Content Placeholder 2"/>
          <p:cNvSpPr>
            <a:spLocks noGrp="1"/>
          </p:cNvSpPr>
          <p:nvPr>
            <p:ph idx="1"/>
          </p:nvPr>
        </p:nvSpPr>
        <p:spPr/>
        <p:txBody>
          <a:bodyPr/>
          <a:lstStyle/>
          <a:p>
            <a:r>
              <a:rPr lang="en-US" dirty="0"/>
              <a:t>Agile software development has become popular to describe new approaches that focus on </a:t>
            </a:r>
            <a:r>
              <a:rPr lang="en-US" dirty="0">
                <a:solidFill>
                  <a:srgbClr val="C00000"/>
                </a:solidFill>
              </a:rPr>
              <a:t>close collaboration between programming teams and business experts</a:t>
            </a:r>
          </a:p>
          <a:p>
            <a:r>
              <a:rPr lang="en-US" dirty="0"/>
              <a:t>Visit www.agilealliance.org for information</a:t>
            </a:r>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C546E0E4-908A-4724-B308-E4F6AE4FA0DD}" type="slidenum">
              <a:rPr lang="en-US" smtClean="0"/>
              <a:pPr/>
              <a:t>33</a:t>
            </a:fld>
            <a:endParaRPr lang="en-US"/>
          </a:p>
        </p:txBody>
      </p:sp>
    </p:spTree>
    <p:extLst>
      <p:ext uri="{BB962C8B-B14F-4D97-AF65-F5344CB8AC3E}">
        <p14:creationId xmlns:p14="http://schemas.microsoft.com/office/powerpoint/2010/main" val="132921769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Importance of Project Phases and Management Reviews</a:t>
            </a:r>
          </a:p>
        </p:txBody>
      </p:sp>
      <p:sp>
        <p:nvSpPr>
          <p:cNvPr id="3" name="Content Placeholder 2"/>
          <p:cNvSpPr>
            <a:spLocks noGrp="1"/>
          </p:cNvSpPr>
          <p:nvPr>
            <p:ph idx="1"/>
          </p:nvPr>
        </p:nvSpPr>
        <p:spPr/>
        <p:txBody>
          <a:bodyPr>
            <a:normAutofit/>
          </a:bodyPr>
          <a:lstStyle/>
          <a:p>
            <a:r>
              <a:rPr lang="en-US" sz="3200" dirty="0"/>
              <a:t>A project should </a:t>
            </a:r>
            <a:r>
              <a:rPr lang="en-US" sz="3200" dirty="0">
                <a:solidFill>
                  <a:srgbClr val="C00000"/>
                </a:solidFill>
              </a:rPr>
              <a:t>successfully pass through each of the project phases</a:t>
            </a:r>
            <a:r>
              <a:rPr lang="en-US" sz="3200" dirty="0"/>
              <a:t> in order to continue on to the next</a:t>
            </a:r>
          </a:p>
          <a:p>
            <a:r>
              <a:rPr lang="en-US" sz="3200" dirty="0"/>
              <a:t>Management reviews, also called phase exits or kill points, should occur after each phase to </a:t>
            </a:r>
            <a:r>
              <a:rPr lang="en-US" sz="3200" dirty="0">
                <a:solidFill>
                  <a:srgbClr val="C00000"/>
                </a:solidFill>
              </a:rPr>
              <a:t>evaluate the project’s progress</a:t>
            </a:r>
            <a:r>
              <a:rPr lang="en-US" sz="3200" dirty="0"/>
              <a:t>, likely success, and continued compatibility with organizational goals</a:t>
            </a:r>
          </a:p>
          <a:p>
            <a:endParaRPr lang="en-US" sz="3200" dirty="0"/>
          </a:p>
        </p:txBody>
      </p:sp>
      <p:sp>
        <p:nvSpPr>
          <p:cNvPr id="4" name="Slide Number Placeholder 3"/>
          <p:cNvSpPr>
            <a:spLocks noGrp="1"/>
          </p:cNvSpPr>
          <p:nvPr>
            <p:ph type="sldNum" sz="quarter" idx="12"/>
          </p:nvPr>
        </p:nvSpPr>
        <p:spPr/>
        <p:txBody>
          <a:bodyPr/>
          <a:lstStyle/>
          <a:p>
            <a:fld id="{C546E0E4-908A-4724-B308-E4F6AE4FA0DD}" type="slidenum">
              <a:rPr lang="en-US" smtClean="0"/>
              <a:pPr/>
              <a:t>34</a:t>
            </a:fld>
            <a:endParaRPr lang="en-US"/>
          </a:p>
        </p:txBody>
      </p:sp>
    </p:spTree>
    <p:extLst>
      <p:ext uri="{BB962C8B-B14F-4D97-AF65-F5344CB8AC3E}">
        <p14:creationId xmlns:p14="http://schemas.microsoft.com/office/powerpoint/2010/main" val="231520231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Went Right?</a:t>
            </a:r>
          </a:p>
        </p:txBody>
      </p:sp>
      <p:sp>
        <p:nvSpPr>
          <p:cNvPr id="3" name="Content Placeholder 2"/>
          <p:cNvSpPr>
            <a:spLocks noGrp="1"/>
          </p:cNvSpPr>
          <p:nvPr>
            <p:ph idx="1"/>
          </p:nvPr>
        </p:nvSpPr>
        <p:spPr>
          <a:xfrm>
            <a:off x="628650" y="1440180"/>
            <a:ext cx="7886700" cy="5097780"/>
          </a:xfrm>
        </p:spPr>
        <p:txBody>
          <a:bodyPr>
            <a:normAutofit fontScale="85000" lnSpcReduction="20000"/>
          </a:bodyPr>
          <a:lstStyle/>
          <a:p>
            <a:r>
              <a:rPr lang="en-US" sz="3100" dirty="0"/>
              <a:t>The real improvement that I saw was in our ability to, in the words of Thomas Edison, know when to stop beating a dead horse. </a:t>
            </a:r>
            <a:r>
              <a:rPr lang="en-US" sz="3100" dirty="0">
                <a:solidFill>
                  <a:srgbClr val="C00000"/>
                </a:solidFill>
              </a:rPr>
              <a:t>Edison's key to success was that he failed fairly often</a:t>
            </a:r>
            <a:r>
              <a:rPr lang="en-US" sz="3100" dirty="0"/>
              <a:t>, but as he said, </a:t>
            </a:r>
            <a:r>
              <a:rPr lang="en-US" sz="3100" dirty="0">
                <a:solidFill>
                  <a:srgbClr val="0070C0"/>
                </a:solidFill>
              </a:rPr>
              <a:t>he could recognize a dead horse before it started to smell</a:t>
            </a:r>
            <a:r>
              <a:rPr lang="en-US" sz="3100" dirty="0"/>
              <a:t>. In information technology </a:t>
            </a:r>
            <a:r>
              <a:rPr lang="en-US" sz="3100" dirty="0">
                <a:solidFill>
                  <a:srgbClr val="C00000"/>
                </a:solidFill>
              </a:rPr>
              <a:t>we ride dead horses, failing projects</a:t>
            </a:r>
            <a:r>
              <a:rPr lang="en-US" sz="3100" dirty="0"/>
              <a:t>, a long time before we give up. But what we are seeing now is that we are able to get off them, able to reduce cost overrun and time overrun. That's where the major impact came on the success rate</a:t>
            </a:r>
            <a:r>
              <a:rPr lang="en-US" sz="3100" dirty="0" smtClean="0"/>
              <a:t>.</a:t>
            </a:r>
            <a:endParaRPr lang="en-US" sz="3100" dirty="0"/>
          </a:p>
          <a:p>
            <a:r>
              <a:rPr lang="en-US" sz="3100" dirty="0"/>
              <a:t>Many organizations, like Huntington Bancshares, Inc., use an </a:t>
            </a:r>
            <a:r>
              <a:rPr lang="en-US" sz="3100" dirty="0">
                <a:solidFill>
                  <a:srgbClr val="C00000"/>
                </a:solidFill>
              </a:rPr>
              <a:t>executive steering committee </a:t>
            </a:r>
            <a:r>
              <a:rPr lang="en-US" sz="3100" dirty="0"/>
              <a:t>to help keep projects on track.</a:t>
            </a:r>
          </a:p>
          <a:p>
            <a:endParaRPr lang="en-US" dirty="0"/>
          </a:p>
          <a:p>
            <a:pPr marL="0" indent="0" algn="ctr">
              <a:buNone/>
            </a:pPr>
            <a:r>
              <a:rPr lang="en-US" sz="2400" i="1" dirty="0" err="1" smtClean="0"/>
              <a:t>Cabanis</a:t>
            </a:r>
            <a:r>
              <a:rPr lang="en-US" sz="2400" i="1" dirty="0"/>
              <a:t>, Jeannette, "'A Major Impact': The Standish Group's Jim Johnson On Project Management and IT Project Success," PM Network, PMI, Sep.1998, p. 7</a:t>
            </a:r>
          </a:p>
          <a:p>
            <a:endParaRPr lang="en-US" sz="2400" dirty="0"/>
          </a:p>
        </p:txBody>
      </p:sp>
      <p:sp>
        <p:nvSpPr>
          <p:cNvPr id="4" name="Slide Number Placeholder 3"/>
          <p:cNvSpPr>
            <a:spLocks noGrp="1"/>
          </p:cNvSpPr>
          <p:nvPr>
            <p:ph type="sldNum" sz="quarter" idx="12"/>
          </p:nvPr>
        </p:nvSpPr>
        <p:spPr/>
        <p:txBody>
          <a:bodyPr/>
          <a:lstStyle/>
          <a:p>
            <a:fld id="{C546E0E4-908A-4724-B308-E4F6AE4FA0DD}" type="slidenum">
              <a:rPr lang="en-US" smtClean="0"/>
              <a:pPr/>
              <a:t>35</a:t>
            </a:fld>
            <a:endParaRPr lang="en-US"/>
          </a:p>
        </p:txBody>
      </p:sp>
    </p:spTree>
    <p:extLst>
      <p:ext uri="{BB962C8B-B14F-4D97-AF65-F5344CB8AC3E}">
        <p14:creationId xmlns:p14="http://schemas.microsoft.com/office/powerpoint/2010/main" val="197472341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Context of IT Projects</a:t>
            </a:r>
          </a:p>
        </p:txBody>
      </p:sp>
      <p:sp>
        <p:nvSpPr>
          <p:cNvPr id="3" name="Content Placeholder 2"/>
          <p:cNvSpPr>
            <a:spLocks noGrp="1"/>
          </p:cNvSpPr>
          <p:nvPr>
            <p:ph idx="1"/>
          </p:nvPr>
        </p:nvSpPr>
        <p:spPr/>
        <p:txBody>
          <a:bodyPr/>
          <a:lstStyle/>
          <a:p>
            <a:r>
              <a:rPr lang="en-US" dirty="0"/>
              <a:t>IT projects can be very diverse in terms of </a:t>
            </a:r>
            <a:r>
              <a:rPr lang="en-US" dirty="0">
                <a:solidFill>
                  <a:srgbClr val="C00000"/>
                </a:solidFill>
              </a:rPr>
              <a:t>size</a:t>
            </a:r>
            <a:r>
              <a:rPr lang="en-US" dirty="0"/>
              <a:t>,  </a:t>
            </a:r>
            <a:r>
              <a:rPr lang="en-US" dirty="0">
                <a:solidFill>
                  <a:srgbClr val="C00000"/>
                </a:solidFill>
              </a:rPr>
              <a:t>complexity</a:t>
            </a:r>
            <a:r>
              <a:rPr lang="en-US" dirty="0"/>
              <a:t>, </a:t>
            </a:r>
            <a:r>
              <a:rPr lang="en-US" dirty="0">
                <a:solidFill>
                  <a:srgbClr val="C00000"/>
                </a:solidFill>
              </a:rPr>
              <a:t>products</a:t>
            </a:r>
            <a:r>
              <a:rPr lang="en-US" dirty="0"/>
              <a:t> produced, </a:t>
            </a:r>
            <a:r>
              <a:rPr lang="en-US" dirty="0">
                <a:solidFill>
                  <a:srgbClr val="C00000"/>
                </a:solidFill>
              </a:rPr>
              <a:t>application area</a:t>
            </a:r>
            <a:r>
              <a:rPr lang="en-US" dirty="0"/>
              <a:t>, and </a:t>
            </a:r>
            <a:r>
              <a:rPr lang="en-US" dirty="0">
                <a:solidFill>
                  <a:srgbClr val="C00000"/>
                </a:solidFill>
              </a:rPr>
              <a:t>resource</a:t>
            </a:r>
            <a:r>
              <a:rPr lang="en-US" dirty="0"/>
              <a:t> requirements</a:t>
            </a:r>
          </a:p>
          <a:p>
            <a:r>
              <a:rPr lang="en-US" dirty="0"/>
              <a:t>IT project team members often </a:t>
            </a:r>
            <a:r>
              <a:rPr lang="en-US" dirty="0">
                <a:solidFill>
                  <a:srgbClr val="C00000"/>
                </a:solidFill>
              </a:rPr>
              <a:t>have diverse backgrounds and skill </a:t>
            </a:r>
            <a:r>
              <a:rPr lang="en-US" dirty="0"/>
              <a:t>sets</a:t>
            </a:r>
          </a:p>
          <a:p>
            <a:r>
              <a:rPr lang="en-US" dirty="0"/>
              <a:t>IT projects use </a:t>
            </a:r>
            <a:r>
              <a:rPr lang="en-US" dirty="0">
                <a:solidFill>
                  <a:srgbClr val="C00000"/>
                </a:solidFill>
              </a:rPr>
              <a:t>diverse technologies </a:t>
            </a:r>
            <a:r>
              <a:rPr lang="en-US" dirty="0"/>
              <a:t>that change rapidly; even within one technology area, people must be highly specialized</a:t>
            </a:r>
          </a:p>
        </p:txBody>
      </p:sp>
      <p:sp>
        <p:nvSpPr>
          <p:cNvPr id="4" name="Slide Number Placeholder 3"/>
          <p:cNvSpPr>
            <a:spLocks noGrp="1"/>
          </p:cNvSpPr>
          <p:nvPr>
            <p:ph type="sldNum" sz="quarter" idx="12"/>
          </p:nvPr>
        </p:nvSpPr>
        <p:spPr/>
        <p:txBody>
          <a:bodyPr/>
          <a:lstStyle/>
          <a:p>
            <a:fld id="{C546E0E4-908A-4724-B308-E4F6AE4FA0DD}" type="slidenum">
              <a:rPr lang="en-US" smtClean="0"/>
              <a:pPr/>
              <a:t>36</a:t>
            </a:fld>
            <a:endParaRPr lang="en-US"/>
          </a:p>
        </p:txBody>
      </p:sp>
    </p:spTree>
    <p:extLst>
      <p:ext uri="{BB962C8B-B14F-4D97-AF65-F5344CB8AC3E}">
        <p14:creationId xmlns:p14="http://schemas.microsoft.com/office/powerpoint/2010/main" val="325067587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Recent Trends Affecting IT Project Management</a:t>
            </a:r>
          </a:p>
        </p:txBody>
      </p:sp>
      <p:sp>
        <p:nvSpPr>
          <p:cNvPr id="3" name="Content Placeholder 2"/>
          <p:cNvSpPr>
            <a:spLocks noGrp="1"/>
          </p:cNvSpPr>
          <p:nvPr>
            <p:ph idx="1"/>
          </p:nvPr>
        </p:nvSpPr>
        <p:spPr>
          <a:xfrm>
            <a:off x="628650" y="1529104"/>
            <a:ext cx="7886700" cy="4825976"/>
          </a:xfrm>
        </p:spPr>
        <p:txBody>
          <a:bodyPr>
            <a:normAutofit/>
          </a:bodyPr>
          <a:lstStyle/>
          <a:p>
            <a:r>
              <a:rPr lang="en-US" dirty="0">
                <a:solidFill>
                  <a:srgbClr val="C00000"/>
                </a:solidFill>
              </a:rPr>
              <a:t>Globalization</a:t>
            </a:r>
            <a:r>
              <a:rPr lang="en-US" dirty="0"/>
              <a:t>: lower trade and political barriers and the digital revolution have made it possible to </a:t>
            </a:r>
            <a:r>
              <a:rPr lang="en-US" dirty="0">
                <a:solidFill>
                  <a:srgbClr val="0070C0"/>
                </a:solidFill>
              </a:rPr>
              <a:t>interact almost instantaneously with billions of other people </a:t>
            </a:r>
            <a:r>
              <a:rPr lang="en-US" dirty="0"/>
              <a:t>across the planet</a:t>
            </a:r>
          </a:p>
          <a:p>
            <a:r>
              <a:rPr lang="en-US" dirty="0">
                <a:solidFill>
                  <a:srgbClr val="C00000"/>
                </a:solidFill>
              </a:rPr>
              <a:t>Outsourcing</a:t>
            </a:r>
            <a:r>
              <a:rPr lang="en-US" dirty="0"/>
              <a:t>: outsourcing is </a:t>
            </a:r>
            <a:r>
              <a:rPr lang="en-US" dirty="0">
                <a:solidFill>
                  <a:srgbClr val="0070C0"/>
                </a:solidFill>
              </a:rPr>
              <a:t>when an organization acquires goods and/or sources from an outside source</a:t>
            </a:r>
            <a:r>
              <a:rPr lang="en-US" dirty="0"/>
              <a:t>; offshoring is sometimes used to describe outsourcing from another country</a:t>
            </a:r>
          </a:p>
          <a:p>
            <a:r>
              <a:rPr lang="en-US" dirty="0">
                <a:solidFill>
                  <a:srgbClr val="C00000"/>
                </a:solidFill>
              </a:rPr>
              <a:t>Virtual teams</a:t>
            </a:r>
            <a:r>
              <a:rPr lang="en-US" dirty="0"/>
              <a:t>: a virtual team is a </a:t>
            </a:r>
            <a:r>
              <a:rPr lang="en-US" dirty="0">
                <a:solidFill>
                  <a:srgbClr val="0070C0"/>
                </a:solidFill>
              </a:rPr>
              <a:t>group of individuals who work across time and space </a:t>
            </a:r>
            <a:r>
              <a:rPr lang="en-US" dirty="0"/>
              <a:t>using communication technologies</a:t>
            </a:r>
          </a:p>
          <a:p>
            <a:endParaRPr lang="en-US" dirty="0"/>
          </a:p>
        </p:txBody>
      </p:sp>
      <p:sp>
        <p:nvSpPr>
          <p:cNvPr id="4" name="Slide Number Placeholder 3"/>
          <p:cNvSpPr>
            <a:spLocks noGrp="1"/>
          </p:cNvSpPr>
          <p:nvPr>
            <p:ph type="sldNum" sz="quarter" idx="12"/>
          </p:nvPr>
        </p:nvSpPr>
        <p:spPr/>
        <p:txBody>
          <a:bodyPr/>
          <a:lstStyle/>
          <a:p>
            <a:fld id="{C546E0E4-908A-4724-B308-E4F6AE4FA0DD}" type="slidenum">
              <a:rPr lang="en-US" smtClean="0"/>
              <a:pPr/>
              <a:t>37</a:t>
            </a:fld>
            <a:endParaRPr lang="en-US"/>
          </a:p>
        </p:txBody>
      </p:sp>
    </p:spTree>
    <p:extLst>
      <p:ext uri="{BB962C8B-B14F-4D97-AF65-F5344CB8AC3E}">
        <p14:creationId xmlns:p14="http://schemas.microsoft.com/office/powerpoint/2010/main" val="171626210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Important Issues and Suggestions Related to Globalization</a:t>
            </a:r>
          </a:p>
        </p:txBody>
      </p:sp>
      <p:sp>
        <p:nvSpPr>
          <p:cNvPr id="3" name="Content Placeholder 2"/>
          <p:cNvSpPr>
            <a:spLocks noGrp="1"/>
          </p:cNvSpPr>
          <p:nvPr>
            <p:ph idx="1"/>
          </p:nvPr>
        </p:nvSpPr>
        <p:spPr/>
        <p:txBody>
          <a:bodyPr>
            <a:normAutofit/>
          </a:bodyPr>
          <a:lstStyle/>
          <a:p>
            <a:r>
              <a:rPr lang="en-US" dirty="0">
                <a:solidFill>
                  <a:srgbClr val="C00000"/>
                </a:solidFill>
              </a:rPr>
              <a:t>Issues</a:t>
            </a:r>
          </a:p>
          <a:p>
            <a:pPr lvl="1"/>
            <a:r>
              <a:rPr lang="en-US" dirty="0">
                <a:solidFill>
                  <a:srgbClr val="0070C0"/>
                </a:solidFill>
              </a:rPr>
              <a:t>Communications</a:t>
            </a:r>
          </a:p>
          <a:p>
            <a:pPr lvl="1"/>
            <a:r>
              <a:rPr lang="en-US" dirty="0">
                <a:solidFill>
                  <a:srgbClr val="0070C0"/>
                </a:solidFill>
              </a:rPr>
              <a:t>Trust</a:t>
            </a:r>
          </a:p>
          <a:p>
            <a:pPr lvl="1"/>
            <a:r>
              <a:rPr lang="en-US" dirty="0"/>
              <a:t>Common work practices</a:t>
            </a:r>
          </a:p>
          <a:p>
            <a:pPr lvl="1"/>
            <a:r>
              <a:rPr lang="en-US" dirty="0">
                <a:solidFill>
                  <a:srgbClr val="0070C0"/>
                </a:solidFill>
              </a:rPr>
              <a:t>Tools</a:t>
            </a:r>
          </a:p>
          <a:p>
            <a:r>
              <a:rPr lang="en-US" dirty="0">
                <a:solidFill>
                  <a:srgbClr val="C00000"/>
                </a:solidFill>
              </a:rPr>
              <a:t>Suggestions</a:t>
            </a:r>
          </a:p>
          <a:p>
            <a:pPr lvl="1"/>
            <a:r>
              <a:rPr lang="en-US" dirty="0"/>
              <a:t>Employ greater project discipline</a:t>
            </a:r>
          </a:p>
          <a:p>
            <a:pPr lvl="1"/>
            <a:r>
              <a:rPr lang="en-US" dirty="0"/>
              <a:t>Think global but </a:t>
            </a:r>
            <a:r>
              <a:rPr lang="en-US" dirty="0">
                <a:solidFill>
                  <a:srgbClr val="0070C0"/>
                </a:solidFill>
              </a:rPr>
              <a:t>act local</a:t>
            </a:r>
          </a:p>
          <a:p>
            <a:pPr lvl="1"/>
            <a:r>
              <a:rPr lang="en-US" dirty="0"/>
              <a:t>Keep </a:t>
            </a:r>
            <a:r>
              <a:rPr lang="en-US" dirty="0">
                <a:solidFill>
                  <a:srgbClr val="0070C0"/>
                </a:solidFill>
              </a:rPr>
              <a:t>project momentum </a:t>
            </a:r>
            <a:r>
              <a:rPr lang="en-US" dirty="0"/>
              <a:t>going</a:t>
            </a:r>
          </a:p>
          <a:p>
            <a:pPr lvl="1"/>
            <a:r>
              <a:rPr lang="en-US" dirty="0"/>
              <a:t>Use </a:t>
            </a:r>
            <a:r>
              <a:rPr lang="en-US" dirty="0">
                <a:solidFill>
                  <a:srgbClr val="0070C0"/>
                </a:solidFill>
              </a:rPr>
              <a:t>newer tools and technology</a:t>
            </a:r>
          </a:p>
          <a:p>
            <a:endParaRPr lang="en-US" dirty="0"/>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C546E0E4-908A-4724-B308-E4F6AE4FA0DD}" type="slidenum">
              <a:rPr lang="en-US" smtClean="0"/>
              <a:pPr/>
              <a:t>38</a:t>
            </a:fld>
            <a:endParaRPr lang="en-US"/>
          </a:p>
        </p:txBody>
      </p:sp>
    </p:spTree>
    <p:extLst>
      <p:ext uri="{BB962C8B-B14F-4D97-AF65-F5344CB8AC3E}">
        <p14:creationId xmlns:p14="http://schemas.microsoft.com/office/powerpoint/2010/main" val="236165055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Outsourcing</a:t>
            </a:r>
          </a:p>
        </p:txBody>
      </p:sp>
      <p:sp>
        <p:nvSpPr>
          <p:cNvPr id="3" name="Content Placeholder 2"/>
          <p:cNvSpPr>
            <a:spLocks noGrp="1"/>
          </p:cNvSpPr>
          <p:nvPr>
            <p:ph idx="1"/>
          </p:nvPr>
        </p:nvSpPr>
        <p:spPr/>
        <p:txBody>
          <a:bodyPr>
            <a:normAutofit/>
          </a:bodyPr>
          <a:lstStyle/>
          <a:p>
            <a:r>
              <a:rPr lang="en-US" dirty="0"/>
              <a:t>Organizations </a:t>
            </a:r>
            <a:r>
              <a:rPr lang="en-US" dirty="0">
                <a:solidFill>
                  <a:srgbClr val="C00000"/>
                </a:solidFill>
              </a:rPr>
              <a:t>remain competitive by using outsourcing to their advantage</a:t>
            </a:r>
            <a:r>
              <a:rPr lang="en-US" dirty="0"/>
              <a:t>, such as finding ways to reduce costs</a:t>
            </a:r>
          </a:p>
          <a:p>
            <a:r>
              <a:rPr lang="en-US" dirty="0"/>
              <a:t>Their next challenge is to make </a:t>
            </a:r>
            <a:r>
              <a:rPr lang="en-US" dirty="0">
                <a:solidFill>
                  <a:srgbClr val="C00000"/>
                </a:solidFill>
              </a:rPr>
              <a:t>strategic IT investments with outsourcing</a:t>
            </a:r>
            <a:r>
              <a:rPr lang="en-US" dirty="0"/>
              <a:t> by improving their enterprise architecture to ensure that IT infrastructure and business processes are integrated and </a:t>
            </a:r>
            <a:r>
              <a:rPr lang="en-US" dirty="0" smtClean="0"/>
              <a:t>standardized</a:t>
            </a:r>
            <a:endParaRPr lang="en-US" dirty="0"/>
          </a:p>
          <a:p>
            <a:r>
              <a:rPr lang="en-US" dirty="0"/>
              <a:t>Project managers should become more familiar with </a:t>
            </a:r>
            <a:r>
              <a:rPr lang="en-US" dirty="0">
                <a:solidFill>
                  <a:srgbClr val="C00000"/>
                </a:solidFill>
              </a:rPr>
              <a:t>negotiating contracts </a:t>
            </a:r>
            <a:r>
              <a:rPr lang="en-US" dirty="0"/>
              <a:t>and other outsourcing </a:t>
            </a:r>
            <a:r>
              <a:rPr lang="en-US" dirty="0" smtClean="0"/>
              <a:t>issues</a:t>
            </a:r>
            <a:endParaRPr lang="en-US" dirty="0"/>
          </a:p>
        </p:txBody>
      </p:sp>
      <p:sp>
        <p:nvSpPr>
          <p:cNvPr id="4" name="Slide Number Placeholder 3"/>
          <p:cNvSpPr>
            <a:spLocks noGrp="1"/>
          </p:cNvSpPr>
          <p:nvPr>
            <p:ph type="sldNum" sz="quarter" idx="12"/>
          </p:nvPr>
        </p:nvSpPr>
        <p:spPr/>
        <p:txBody>
          <a:bodyPr/>
          <a:lstStyle/>
          <a:p>
            <a:fld id="{C546E0E4-908A-4724-B308-E4F6AE4FA0DD}" type="slidenum">
              <a:rPr lang="en-US" smtClean="0"/>
              <a:pPr/>
              <a:t>39</a:t>
            </a:fld>
            <a:endParaRPr lang="en-US"/>
          </a:p>
        </p:txBody>
      </p:sp>
    </p:spTree>
    <p:extLst>
      <p:ext uri="{BB962C8B-B14F-4D97-AF65-F5344CB8AC3E}">
        <p14:creationId xmlns:p14="http://schemas.microsoft.com/office/powerpoint/2010/main" val="9918894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effectLst>
                  <a:outerShdw blurRad="38100" dist="38100" dir="2700000" algn="tl">
                    <a:srgbClr val="FFFFFF"/>
                  </a:outerShdw>
                </a:effectLst>
              </a:rPr>
              <a:t>2. The </a:t>
            </a:r>
            <a:r>
              <a:rPr lang="en-US" sz="4400" dirty="0">
                <a:effectLst>
                  <a:outerShdw blurRad="38100" dist="38100" dir="2700000" algn="tl">
                    <a:srgbClr val="FFFFFF"/>
                  </a:outerShdw>
                </a:effectLst>
              </a:rPr>
              <a:t>Project Management and Information Technology Context</a:t>
            </a:r>
            <a:endParaRPr lang="en-US" sz="4400" dirty="0"/>
          </a:p>
        </p:txBody>
      </p:sp>
      <p:sp>
        <p:nvSpPr>
          <p:cNvPr id="3" name="Text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2"/>
          </p:nvPr>
        </p:nvSpPr>
        <p:spPr/>
        <p:txBody>
          <a:bodyPr/>
          <a:lstStyle/>
          <a:p>
            <a:fld id="{C546E0E4-908A-4724-B308-E4F6AE4FA0DD}" type="slidenum">
              <a:rPr lang="en-US" smtClean="0"/>
              <a:t>4</a:t>
            </a:fld>
            <a:endParaRPr lang="en-US"/>
          </a:p>
        </p:txBody>
      </p:sp>
    </p:spTree>
    <p:extLst>
      <p:ext uri="{BB962C8B-B14F-4D97-AF65-F5344CB8AC3E}">
        <p14:creationId xmlns:p14="http://schemas.microsoft.com/office/powerpoint/2010/main" val="161581670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Virtual Teams Advantages</a:t>
            </a:r>
          </a:p>
        </p:txBody>
      </p:sp>
      <p:sp>
        <p:nvSpPr>
          <p:cNvPr id="3" name="Content Placeholder 2"/>
          <p:cNvSpPr>
            <a:spLocks noGrp="1"/>
          </p:cNvSpPr>
          <p:nvPr>
            <p:ph idx="1"/>
          </p:nvPr>
        </p:nvSpPr>
        <p:spPr/>
        <p:txBody>
          <a:bodyPr>
            <a:normAutofit lnSpcReduction="10000"/>
          </a:bodyPr>
          <a:lstStyle/>
          <a:p>
            <a:r>
              <a:rPr lang="en-US" dirty="0"/>
              <a:t>Increasing </a:t>
            </a:r>
            <a:r>
              <a:rPr lang="en-US" dirty="0">
                <a:solidFill>
                  <a:srgbClr val="C00000"/>
                </a:solidFill>
              </a:rPr>
              <a:t>competiveness</a:t>
            </a:r>
            <a:r>
              <a:rPr lang="en-US" dirty="0"/>
              <a:t> and responsiveness by having a team of workers </a:t>
            </a:r>
            <a:r>
              <a:rPr lang="en-US" dirty="0">
                <a:solidFill>
                  <a:srgbClr val="0070C0"/>
                </a:solidFill>
              </a:rPr>
              <a:t>available 24/7</a:t>
            </a:r>
          </a:p>
          <a:p>
            <a:r>
              <a:rPr lang="en-US" dirty="0"/>
              <a:t>Lowering </a:t>
            </a:r>
            <a:r>
              <a:rPr lang="en-US" dirty="0">
                <a:solidFill>
                  <a:srgbClr val="C00000"/>
                </a:solidFill>
              </a:rPr>
              <a:t>costs</a:t>
            </a:r>
            <a:r>
              <a:rPr lang="en-US" dirty="0"/>
              <a:t> because many virtual workers do </a:t>
            </a:r>
            <a:r>
              <a:rPr lang="en-US" dirty="0">
                <a:solidFill>
                  <a:srgbClr val="0070C0"/>
                </a:solidFill>
              </a:rPr>
              <a:t>not require office space or support </a:t>
            </a:r>
            <a:r>
              <a:rPr lang="en-US" dirty="0"/>
              <a:t>beyond their home offices</a:t>
            </a:r>
          </a:p>
          <a:p>
            <a:r>
              <a:rPr lang="en-US" dirty="0"/>
              <a:t>Providing more </a:t>
            </a:r>
            <a:r>
              <a:rPr lang="en-US" dirty="0">
                <a:solidFill>
                  <a:srgbClr val="C00000"/>
                </a:solidFill>
              </a:rPr>
              <a:t>expertise and flexibility </a:t>
            </a:r>
            <a:r>
              <a:rPr lang="en-US" dirty="0"/>
              <a:t>by having team </a:t>
            </a:r>
            <a:r>
              <a:rPr lang="en-US" dirty="0">
                <a:solidFill>
                  <a:srgbClr val="0070C0"/>
                </a:solidFill>
              </a:rPr>
              <a:t>members from across the globe working </a:t>
            </a:r>
            <a:r>
              <a:rPr lang="en-US" dirty="0"/>
              <a:t>any time of day or night</a:t>
            </a:r>
          </a:p>
          <a:p>
            <a:r>
              <a:rPr lang="en-US" dirty="0"/>
              <a:t>Increasing the </a:t>
            </a:r>
            <a:r>
              <a:rPr lang="en-US" dirty="0">
                <a:solidFill>
                  <a:srgbClr val="C00000"/>
                </a:solidFill>
              </a:rPr>
              <a:t>work/life balance </a:t>
            </a:r>
            <a:r>
              <a:rPr lang="en-US" dirty="0"/>
              <a:t>for team members by </a:t>
            </a:r>
            <a:r>
              <a:rPr lang="en-US" dirty="0">
                <a:solidFill>
                  <a:srgbClr val="0070C0"/>
                </a:solidFill>
              </a:rPr>
              <a:t>eliminating fixed office hours </a:t>
            </a:r>
            <a:r>
              <a:rPr lang="en-US" dirty="0"/>
              <a:t>and the need to travel to work</a:t>
            </a:r>
          </a:p>
          <a:p>
            <a:endParaRPr lang="en-US" dirty="0"/>
          </a:p>
          <a:p>
            <a:endParaRPr lang="en-US" dirty="0"/>
          </a:p>
        </p:txBody>
      </p:sp>
      <p:sp>
        <p:nvSpPr>
          <p:cNvPr id="4" name="Slide Number Placeholder 3"/>
          <p:cNvSpPr>
            <a:spLocks noGrp="1"/>
          </p:cNvSpPr>
          <p:nvPr>
            <p:ph type="sldNum" sz="quarter" idx="12"/>
          </p:nvPr>
        </p:nvSpPr>
        <p:spPr/>
        <p:txBody>
          <a:bodyPr/>
          <a:lstStyle/>
          <a:p>
            <a:fld id="{C546E0E4-908A-4724-B308-E4F6AE4FA0DD}" type="slidenum">
              <a:rPr lang="en-US" smtClean="0"/>
              <a:pPr/>
              <a:t>40</a:t>
            </a:fld>
            <a:endParaRPr lang="en-US"/>
          </a:p>
        </p:txBody>
      </p:sp>
    </p:spTree>
    <p:extLst>
      <p:ext uri="{BB962C8B-B14F-4D97-AF65-F5344CB8AC3E}">
        <p14:creationId xmlns:p14="http://schemas.microsoft.com/office/powerpoint/2010/main" val="235513449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Virtual Team Disadvantages</a:t>
            </a:r>
          </a:p>
        </p:txBody>
      </p:sp>
      <p:sp>
        <p:nvSpPr>
          <p:cNvPr id="3" name="Content Placeholder 2"/>
          <p:cNvSpPr>
            <a:spLocks noGrp="1"/>
          </p:cNvSpPr>
          <p:nvPr>
            <p:ph idx="1"/>
          </p:nvPr>
        </p:nvSpPr>
        <p:spPr/>
        <p:txBody>
          <a:bodyPr>
            <a:normAutofit/>
          </a:bodyPr>
          <a:lstStyle/>
          <a:p>
            <a:r>
              <a:rPr lang="en-US" dirty="0"/>
              <a:t>Isolating team members</a:t>
            </a:r>
          </a:p>
          <a:p>
            <a:r>
              <a:rPr lang="en-US" dirty="0"/>
              <a:t>Increasing the potential for </a:t>
            </a:r>
            <a:r>
              <a:rPr lang="en-US" dirty="0">
                <a:solidFill>
                  <a:srgbClr val="0070C0"/>
                </a:solidFill>
              </a:rPr>
              <a:t>communications problems</a:t>
            </a:r>
          </a:p>
          <a:p>
            <a:r>
              <a:rPr lang="en-US" dirty="0"/>
              <a:t>Reducing the </a:t>
            </a:r>
            <a:r>
              <a:rPr lang="en-US" dirty="0">
                <a:solidFill>
                  <a:srgbClr val="C00000"/>
                </a:solidFill>
              </a:rPr>
              <a:t>ability for team members </a:t>
            </a:r>
            <a:r>
              <a:rPr lang="en-US" dirty="0"/>
              <a:t>to network and transfer information informally</a:t>
            </a:r>
          </a:p>
          <a:p>
            <a:r>
              <a:rPr lang="en-US" dirty="0"/>
              <a:t>Increasing the </a:t>
            </a:r>
            <a:r>
              <a:rPr lang="en-US" dirty="0">
                <a:solidFill>
                  <a:srgbClr val="C00000"/>
                </a:solidFill>
              </a:rPr>
              <a:t>dependence on technology </a:t>
            </a:r>
            <a:r>
              <a:rPr lang="en-US" dirty="0"/>
              <a:t>to accomplish work</a:t>
            </a:r>
          </a:p>
          <a:p>
            <a:endParaRPr lang="en-US" dirty="0"/>
          </a:p>
          <a:p>
            <a:endParaRPr lang="en-US" dirty="0"/>
          </a:p>
        </p:txBody>
      </p:sp>
      <p:sp>
        <p:nvSpPr>
          <p:cNvPr id="4" name="Slide Number Placeholder 3"/>
          <p:cNvSpPr>
            <a:spLocks noGrp="1"/>
          </p:cNvSpPr>
          <p:nvPr>
            <p:ph type="sldNum" sz="quarter" idx="12"/>
          </p:nvPr>
        </p:nvSpPr>
        <p:spPr/>
        <p:txBody>
          <a:bodyPr/>
          <a:lstStyle/>
          <a:p>
            <a:fld id="{C546E0E4-908A-4724-B308-E4F6AE4FA0DD}" type="slidenum">
              <a:rPr lang="en-US" smtClean="0"/>
              <a:pPr/>
              <a:t>41</a:t>
            </a:fld>
            <a:endParaRPr lang="en-US"/>
          </a:p>
        </p:txBody>
      </p:sp>
    </p:spTree>
    <p:extLst>
      <p:ext uri="{BB962C8B-B14F-4D97-AF65-F5344CB8AC3E}">
        <p14:creationId xmlns:p14="http://schemas.microsoft.com/office/powerpoint/2010/main" val="160563607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a:t>
            </a:r>
            <a:endParaRPr lang="en-US" dirty="0"/>
          </a:p>
        </p:txBody>
      </p:sp>
      <p:sp>
        <p:nvSpPr>
          <p:cNvPr id="3" name="Content Placeholder 2"/>
          <p:cNvSpPr>
            <a:spLocks noGrp="1"/>
          </p:cNvSpPr>
          <p:nvPr>
            <p:ph idx="1"/>
          </p:nvPr>
        </p:nvSpPr>
        <p:spPr/>
        <p:txBody>
          <a:bodyPr/>
          <a:lstStyle/>
          <a:p>
            <a:r>
              <a:rPr lang="en-US" dirty="0" err="1" smtClean="0"/>
              <a:t>Jelaskan</a:t>
            </a:r>
            <a:r>
              <a:rPr lang="en-US" dirty="0" smtClean="0"/>
              <a:t> </a:t>
            </a:r>
            <a:r>
              <a:rPr lang="en-US" dirty="0" err="1" smtClean="0"/>
              <a:t>tiga</a:t>
            </a:r>
            <a:r>
              <a:rPr lang="en-US" dirty="0" smtClean="0"/>
              <a:t> trend yang </a:t>
            </a:r>
            <a:r>
              <a:rPr lang="en-US" dirty="0" err="1" smtClean="0"/>
              <a:t>mempengaruhi</a:t>
            </a:r>
            <a:r>
              <a:rPr lang="en-US" dirty="0" smtClean="0"/>
              <a:t> IT project management! </a:t>
            </a:r>
            <a:endParaRPr lang="en-US" dirty="0"/>
          </a:p>
        </p:txBody>
      </p:sp>
      <p:sp>
        <p:nvSpPr>
          <p:cNvPr id="4" name="Slide Number Placeholder 3"/>
          <p:cNvSpPr>
            <a:spLocks noGrp="1"/>
          </p:cNvSpPr>
          <p:nvPr>
            <p:ph type="sldNum" sz="quarter" idx="12"/>
          </p:nvPr>
        </p:nvSpPr>
        <p:spPr/>
        <p:txBody>
          <a:bodyPr/>
          <a:lstStyle/>
          <a:p>
            <a:fld id="{C546E0E4-908A-4724-B308-E4F6AE4FA0DD}" type="slidenum">
              <a:rPr lang="en-US" smtClean="0"/>
              <a:pPr/>
              <a:t>42</a:t>
            </a:fld>
            <a:endParaRPr lang="en-US"/>
          </a:p>
        </p:txBody>
      </p:sp>
    </p:spTree>
    <p:extLst>
      <p:ext uri="{BB962C8B-B14F-4D97-AF65-F5344CB8AC3E}">
        <p14:creationId xmlns:p14="http://schemas.microsoft.com/office/powerpoint/2010/main" val="310563816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p:sp>
        <p:nvSpPr>
          <p:cNvPr id="3" name="Content Placeholder 2"/>
          <p:cNvSpPr>
            <a:spLocks noGrp="1"/>
          </p:cNvSpPr>
          <p:nvPr>
            <p:ph idx="1"/>
          </p:nvPr>
        </p:nvSpPr>
        <p:spPr/>
        <p:txBody>
          <a:bodyPr>
            <a:normAutofit fontScale="92500" lnSpcReduction="20000"/>
          </a:bodyPr>
          <a:lstStyle/>
          <a:p>
            <a:r>
              <a:rPr lang="en-US" dirty="0"/>
              <a:t>Project managers need to </a:t>
            </a:r>
            <a:r>
              <a:rPr lang="en-US" dirty="0">
                <a:solidFill>
                  <a:srgbClr val="C00000"/>
                </a:solidFill>
              </a:rPr>
              <a:t>take a systems approach </a:t>
            </a:r>
            <a:r>
              <a:rPr lang="en-US" dirty="0"/>
              <a:t>when working on projects</a:t>
            </a:r>
          </a:p>
          <a:p>
            <a:r>
              <a:rPr lang="en-US" dirty="0"/>
              <a:t>Organizations have </a:t>
            </a:r>
            <a:r>
              <a:rPr lang="en-US" dirty="0">
                <a:solidFill>
                  <a:srgbClr val="C00000"/>
                </a:solidFill>
              </a:rPr>
              <a:t>four different frames</a:t>
            </a:r>
            <a:r>
              <a:rPr lang="en-US" dirty="0"/>
              <a:t>: structural, human resources, political, and symbolic</a:t>
            </a:r>
          </a:p>
          <a:p>
            <a:r>
              <a:rPr lang="en-US" dirty="0"/>
              <a:t>The structure and </a:t>
            </a:r>
            <a:r>
              <a:rPr lang="en-US" dirty="0">
                <a:solidFill>
                  <a:srgbClr val="C00000"/>
                </a:solidFill>
              </a:rPr>
              <a:t>culture of an organization </a:t>
            </a:r>
            <a:r>
              <a:rPr lang="en-US" dirty="0"/>
              <a:t>have strong implications for project managers</a:t>
            </a:r>
          </a:p>
          <a:p>
            <a:r>
              <a:rPr lang="en-US" dirty="0"/>
              <a:t>Projects should successfully pass </a:t>
            </a:r>
            <a:r>
              <a:rPr lang="en-US" dirty="0">
                <a:solidFill>
                  <a:srgbClr val="C00000"/>
                </a:solidFill>
              </a:rPr>
              <a:t>through each phase of the project life cycle</a:t>
            </a:r>
          </a:p>
          <a:p>
            <a:r>
              <a:rPr lang="en-US" dirty="0"/>
              <a:t>Project managers need to </a:t>
            </a:r>
            <a:r>
              <a:rPr lang="en-US" dirty="0">
                <a:solidFill>
                  <a:srgbClr val="C00000"/>
                </a:solidFill>
              </a:rPr>
              <a:t>consider several factors due to the unique context </a:t>
            </a:r>
            <a:r>
              <a:rPr lang="en-US" dirty="0"/>
              <a:t>of information technology projects</a:t>
            </a:r>
          </a:p>
          <a:p>
            <a:r>
              <a:rPr lang="en-US" dirty="0"/>
              <a:t>Recent trends affecting IT project management include </a:t>
            </a:r>
            <a:r>
              <a:rPr lang="en-US" dirty="0">
                <a:solidFill>
                  <a:srgbClr val="C00000"/>
                </a:solidFill>
              </a:rPr>
              <a:t>globalization</a:t>
            </a:r>
            <a:r>
              <a:rPr lang="en-US" dirty="0"/>
              <a:t>, </a:t>
            </a:r>
            <a:r>
              <a:rPr lang="en-US" dirty="0">
                <a:solidFill>
                  <a:srgbClr val="C00000"/>
                </a:solidFill>
              </a:rPr>
              <a:t>outsourcing</a:t>
            </a:r>
            <a:r>
              <a:rPr lang="en-US" dirty="0"/>
              <a:t>, and </a:t>
            </a:r>
            <a:r>
              <a:rPr lang="en-US" dirty="0">
                <a:solidFill>
                  <a:srgbClr val="C00000"/>
                </a:solidFill>
              </a:rPr>
              <a:t>virtual teams</a:t>
            </a:r>
          </a:p>
          <a:p>
            <a:endParaRPr lang="en-US" dirty="0"/>
          </a:p>
        </p:txBody>
      </p:sp>
      <p:sp>
        <p:nvSpPr>
          <p:cNvPr id="4" name="Slide Number Placeholder 3"/>
          <p:cNvSpPr>
            <a:spLocks noGrp="1"/>
          </p:cNvSpPr>
          <p:nvPr>
            <p:ph type="sldNum" sz="quarter" idx="12"/>
          </p:nvPr>
        </p:nvSpPr>
        <p:spPr/>
        <p:txBody>
          <a:bodyPr/>
          <a:lstStyle/>
          <a:p>
            <a:fld id="{C546E0E4-908A-4724-B308-E4F6AE4FA0DD}" type="slidenum">
              <a:rPr lang="en-US" smtClean="0"/>
              <a:pPr/>
              <a:t>43</a:t>
            </a:fld>
            <a:endParaRPr lang="en-US"/>
          </a:p>
        </p:txBody>
      </p:sp>
    </p:spTree>
    <p:extLst>
      <p:ext uri="{BB962C8B-B14F-4D97-AF65-F5344CB8AC3E}">
        <p14:creationId xmlns:p14="http://schemas.microsoft.com/office/powerpoint/2010/main" val="180924736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Kathy </a:t>
            </a:r>
            <a:r>
              <a:rPr lang="en-US" dirty="0" err="1" smtClean="0"/>
              <a:t>Schwalbe</a:t>
            </a:r>
            <a:r>
              <a:rPr lang="en-US" dirty="0" smtClean="0"/>
              <a:t>, </a:t>
            </a:r>
            <a:r>
              <a:rPr lang="en-US" dirty="0" smtClean="0">
                <a:solidFill>
                  <a:srgbClr val="C00000"/>
                </a:solidFill>
              </a:rPr>
              <a:t>Managing Information Technology Projects 6</a:t>
            </a:r>
            <a:r>
              <a:rPr lang="en-US" baseline="30000" dirty="0" smtClean="0">
                <a:solidFill>
                  <a:srgbClr val="C00000"/>
                </a:solidFill>
              </a:rPr>
              <a:t>th</a:t>
            </a:r>
            <a:r>
              <a:rPr lang="en-US" dirty="0" smtClean="0">
                <a:solidFill>
                  <a:srgbClr val="C00000"/>
                </a:solidFill>
              </a:rPr>
              <a:t> Edition</a:t>
            </a:r>
            <a:r>
              <a:rPr lang="en-US" dirty="0" smtClean="0"/>
              <a:t>, </a:t>
            </a:r>
            <a:r>
              <a:rPr lang="en-US" i="1" dirty="0" smtClean="0"/>
              <a:t>Course Technology, </a:t>
            </a:r>
            <a:r>
              <a:rPr lang="en-US" i="1" dirty="0" err="1" smtClean="0"/>
              <a:t>Cengage</a:t>
            </a:r>
            <a:r>
              <a:rPr lang="en-US" i="1" dirty="0" smtClean="0"/>
              <a:t> Learning</a:t>
            </a:r>
            <a:r>
              <a:rPr lang="en-US" dirty="0" smtClean="0"/>
              <a:t>, 2010</a:t>
            </a:r>
          </a:p>
          <a:p>
            <a:pPr marL="514350" indent="-514350">
              <a:buFont typeface="+mj-lt"/>
              <a:buAutoNum type="arabicPeriod"/>
            </a:pPr>
            <a:r>
              <a:rPr lang="en-US" dirty="0" smtClean="0"/>
              <a:t>A Guide to the Project Management Body of Knowledge: </a:t>
            </a:r>
            <a:r>
              <a:rPr lang="en-US" dirty="0" smtClean="0">
                <a:solidFill>
                  <a:srgbClr val="C00000"/>
                </a:solidFill>
              </a:rPr>
              <a:t>PMBOK Guide 4</a:t>
            </a:r>
            <a:r>
              <a:rPr lang="en-US" baseline="30000" dirty="0" smtClean="0">
                <a:solidFill>
                  <a:srgbClr val="C00000"/>
                </a:solidFill>
              </a:rPr>
              <a:t>th</a:t>
            </a:r>
            <a:r>
              <a:rPr lang="en-US" dirty="0" smtClean="0">
                <a:solidFill>
                  <a:srgbClr val="C00000"/>
                </a:solidFill>
              </a:rPr>
              <a:t> Edition</a:t>
            </a:r>
            <a:r>
              <a:rPr lang="en-US" dirty="0" smtClean="0"/>
              <a:t>, </a:t>
            </a:r>
            <a:r>
              <a:rPr lang="en-US" i="1" dirty="0" smtClean="0"/>
              <a:t>Project Management Institute</a:t>
            </a:r>
            <a:r>
              <a:rPr lang="en-US" dirty="0" smtClean="0"/>
              <a:t>, 2008</a:t>
            </a:r>
          </a:p>
          <a:p>
            <a:pPr marL="514350" indent="-514350">
              <a:buFont typeface="+mj-lt"/>
              <a:buAutoNum type="arabicPeriod"/>
            </a:pPr>
            <a:endParaRPr lang="en-US" dirty="0" smtClean="0"/>
          </a:p>
          <a:p>
            <a:pPr marL="514350" indent="-514350">
              <a:buFont typeface="+mj-lt"/>
              <a:buAutoNum type="arabicPeriod"/>
            </a:pPr>
            <a:endParaRPr lang="en-US" dirty="0"/>
          </a:p>
        </p:txBody>
      </p:sp>
      <p:sp>
        <p:nvSpPr>
          <p:cNvPr id="4" name="Slide Number Placeholder 3"/>
          <p:cNvSpPr>
            <a:spLocks noGrp="1"/>
          </p:cNvSpPr>
          <p:nvPr>
            <p:ph type="sldNum" sz="quarter" idx="12"/>
          </p:nvPr>
        </p:nvSpPr>
        <p:spPr/>
        <p:txBody>
          <a:bodyPr/>
          <a:lstStyle/>
          <a:p>
            <a:fld id="{C546E0E4-908A-4724-B308-E4F6AE4FA0DD}" type="slidenum">
              <a:rPr lang="en-US" smtClean="0"/>
              <a:pPr/>
              <a:t>44</a:t>
            </a:fld>
            <a:endParaRPr lang="en-US"/>
          </a:p>
        </p:txBody>
      </p:sp>
    </p:spTree>
    <p:extLst>
      <p:ext uri="{BB962C8B-B14F-4D97-AF65-F5344CB8AC3E}">
        <p14:creationId xmlns:p14="http://schemas.microsoft.com/office/powerpoint/2010/main" val="13332353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Objectives</a:t>
            </a:r>
          </a:p>
        </p:txBody>
      </p:sp>
      <p:sp>
        <p:nvSpPr>
          <p:cNvPr id="3" name="Content Placeholder 2"/>
          <p:cNvSpPr>
            <a:spLocks noGrp="1"/>
          </p:cNvSpPr>
          <p:nvPr>
            <p:ph idx="1"/>
          </p:nvPr>
        </p:nvSpPr>
        <p:spPr/>
        <p:txBody>
          <a:bodyPr>
            <a:normAutofit fontScale="85000" lnSpcReduction="10000"/>
          </a:bodyPr>
          <a:lstStyle/>
          <a:p>
            <a:r>
              <a:rPr lang="en-US" dirty="0"/>
              <a:t>Describe the </a:t>
            </a:r>
            <a:r>
              <a:rPr lang="en-US" dirty="0">
                <a:solidFill>
                  <a:srgbClr val="C00000"/>
                </a:solidFill>
              </a:rPr>
              <a:t>systems view of project management </a:t>
            </a:r>
            <a:r>
              <a:rPr lang="en-US" dirty="0"/>
              <a:t>and how it applies to information technology projects</a:t>
            </a:r>
          </a:p>
          <a:p>
            <a:r>
              <a:rPr lang="en-US" dirty="0">
                <a:solidFill>
                  <a:srgbClr val="C00000"/>
                </a:solidFill>
              </a:rPr>
              <a:t>Understand organizations</a:t>
            </a:r>
            <a:r>
              <a:rPr lang="en-US" dirty="0"/>
              <a:t>, including the four frames, organizational structures, and organizational culture</a:t>
            </a:r>
          </a:p>
          <a:p>
            <a:r>
              <a:rPr lang="en-US" dirty="0"/>
              <a:t>Explain why stakeholder management and </a:t>
            </a:r>
            <a:r>
              <a:rPr lang="en-US" dirty="0">
                <a:solidFill>
                  <a:srgbClr val="C00000"/>
                </a:solidFill>
              </a:rPr>
              <a:t>top management commitment </a:t>
            </a:r>
            <a:r>
              <a:rPr lang="en-US" dirty="0"/>
              <a:t>are critical for a project’s success</a:t>
            </a:r>
          </a:p>
          <a:p>
            <a:r>
              <a:rPr lang="en-US" dirty="0"/>
              <a:t>Understand the concept of a </a:t>
            </a:r>
            <a:r>
              <a:rPr lang="en-US" dirty="0">
                <a:solidFill>
                  <a:srgbClr val="C00000"/>
                </a:solidFill>
              </a:rPr>
              <a:t>project phase </a:t>
            </a:r>
            <a:r>
              <a:rPr lang="en-US" dirty="0"/>
              <a:t>and the project life cycle and distinguish between project development and product development</a:t>
            </a:r>
          </a:p>
          <a:p>
            <a:r>
              <a:rPr lang="en-US" dirty="0"/>
              <a:t>Discuss the </a:t>
            </a:r>
            <a:r>
              <a:rPr lang="en-US" dirty="0">
                <a:solidFill>
                  <a:srgbClr val="C00000"/>
                </a:solidFill>
              </a:rPr>
              <a:t>unique attributes </a:t>
            </a:r>
            <a:r>
              <a:rPr lang="en-US" dirty="0"/>
              <a:t>and diverse nature of information technology projects</a:t>
            </a:r>
          </a:p>
          <a:p>
            <a:r>
              <a:rPr lang="en-US" dirty="0"/>
              <a:t>Describe recent trends affecting IT project management, including </a:t>
            </a:r>
            <a:r>
              <a:rPr lang="en-US" dirty="0">
                <a:solidFill>
                  <a:srgbClr val="C00000"/>
                </a:solidFill>
              </a:rPr>
              <a:t>globalization</a:t>
            </a:r>
            <a:r>
              <a:rPr lang="en-US" dirty="0"/>
              <a:t>, </a:t>
            </a:r>
            <a:r>
              <a:rPr lang="en-US" dirty="0">
                <a:solidFill>
                  <a:srgbClr val="C00000"/>
                </a:solidFill>
              </a:rPr>
              <a:t>outsourcing</a:t>
            </a:r>
            <a:r>
              <a:rPr lang="en-US" dirty="0"/>
              <a:t>, and </a:t>
            </a:r>
            <a:r>
              <a:rPr lang="en-US" dirty="0">
                <a:solidFill>
                  <a:srgbClr val="C00000"/>
                </a:solidFill>
              </a:rPr>
              <a:t>virtual teams</a:t>
            </a:r>
          </a:p>
          <a:p>
            <a:endParaRPr lang="en-US" dirty="0"/>
          </a:p>
        </p:txBody>
      </p:sp>
      <p:sp>
        <p:nvSpPr>
          <p:cNvPr id="4" name="Slide Number Placeholder 3"/>
          <p:cNvSpPr>
            <a:spLocks noGrp="1"/>
          </p:cNvSpPr>
          <p:nvPr>
            <p:ph type="sldNum" sz="quarter" idx="12"/>
          </p:nvPr>
        </p:nvSpPr>
        <p:spPr/>
        <p:txBody>
          <a:bodyPr/>
          <a:lstStyle/>
          <a:p>
            <a:fld id="{C546E0E4-908A-4724-B308-E4F6AE4FA0DD}" type="slidenum">
              <a:rPr lang="en-US" smtClean="0"/>
              <a:pPr/>
              <a:t>5</a:t>
            </a:fld>
            <a:endParaRPr lang="en-US"/>
          </a:p>
        </p:txBody>
      </p:sp>
    </p:spTree>
    <p:extLst>
      <p:ext uri="{BB962C8B-B14F-4D97-AF65-F5344CB8AC3E}">
        <p14:creationId xmlns:p14="http://schemas.microsoft.com/office/powerpoint/2010/main" val="35771130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Projects Cannot Be </a:t>
            </a:r>
            <a:r>
              <a:rPr lang="en-US" dirty="0" smtClean="0"/>
              <a:t>Run in </a:t>
            </a:r>
            <a:r>
              <a:rPr lang="en-US" dirty="0"/>
              <a:t>Isolation</a:t>
            </a:r>
          </a:p>
        </p:txBody>
      </p:sp>
      <p:sp>
        <p:nvSpPr>
          <p:cNvPr id="3" name="Content Placeholder 2"/>
          <p:cNvSpPr>
            <a:spLocks noGrp="1"/>
          </p:cNvSpPr>
          <p:nvPr>
            <p:ph idx="1"/>
          </p:nvPr>
        </p:nvSpPr>
        <p:spPr/>
        <p:txBody>
          <a:bodyPr>
            <a:normAutofit/>
          </a:bodyPr>
          <a:lstStyle/>
          <a:p>
            <a:r>
              <a:rPr lang="en-US" sz="3200" dirty="0"/>
              <a:t>Projects </a:t>
            </a:r>
            <a:r>
              <a:rPr lang="en-US" sz="3200" dirty="0">
                <a:solidFill>
                  <a:srgbClr val="C00000"/>
                </a:solidFill>
              </a:rPr>
              <a:t>must operate in a broad </a:t>
            </a:r>
            <a:r>
              <a:rPr lang="en-US" sz="3200" dirty="0"/>
              <a:t>organizational environment</a:t>
            </a:r>
          </a:p>
          <a:p>
            <a:r>
              <a:rPr lang="en-US" sz="3200" dirty="0"/>
              <a:t>Project managers need to use </a:t>
            </a:r>
            <a:r>
              <a:rPr lang="en-US" sz="3200" dirty="0">
                <a:solidFill>
                  <a:srgbClr val="C00000"/>
                </a:solidFill>
              </a:rPr>
              <a:t>systems thinking</a:t>
            </a:r>
            <a:r>
              <a:rPr lang="en-US" sz="3200" dirty="0"/>
              <a:t>:</a:t>
            </a:r>
          </a:p>
          <a:p>
            <a:pPr lvl="1"/>
            <a:r>
              <a:rPr lang="en-US" sz="2800" dirty="0"/>
              <a:t>Taking a </a:t>
            </a:r>
            <a:r>
              <a:rPr lang="en-US" sz="2800" dirty="0">
                <a:solidFill>
                  <a:srgbClr val="C00000"/>
                </a:solidFill>
              </a:rPr>
              <a:t>holistic view </a:t>
            </a:r>
            <a:r>
              <a:rPr lang="en-US" sz="2800" dirty="0"/>
              <a:t>of carrying out projects within the context of the organization</a:t>
            </a:r>
          </a:p>
          <a:p>
            <a:r>
              <a:rPr lang="en-US" sz="3200" dirty="0"/>
              <a:t>Senior managers must make sure projects continue to </a:t>
            </a:r>
            <a:r>
              <a:rPr lang="en-US" sz="3200" dirty="0">
                <a:solidFill>
                  <a:srgbClr val="C00000"/>
                </a:solidFill>
              </a:rPr>
              <a:t>support current business needs</a:t>
            </a:r>
          </a:p>
          <a:p>
            <a:endParaRPr lang="en-US" sz="3200" dirty="0"/>
          </a:p>
          <a:p>
            <a:endParaRPr lang="en-US" sz="3200" dirty="0"/>
          </a:p>
        </p:txBody>
      </p:sp>
      <p:sp>
        <p:nvSpPr>
          <p:cNvPr id="4" name="Slide Number Placeholder 3"/>
          <p:cNvSpPr>
            <a:spLocks noGrp="1"/>
          </p:cNvSpPr>
          <p:nvPr>
            <p:ph type="sldNum" sz="quarter" idx="12"/>
          </p:nvPr>
        </p:nvSpPr>
        <p:spPr/>
        <p:txBody>
          <a:bodyPr/>
          <a:lstStyle/>
          <a:p>
            <a:fld id="{C546E0E4-908A-4724-B308-E4F6AE4FA0DD}" type="slidenum">
              <a:rPr lang="en-US" smtClean="0"/>
              <a:pPr/>
              <a:t>6</a:t>
            </a:fld>
            <a:endParaRPr lang="en-US"/>
          </a:p>
        </p:txBody>
      </p:sp>
    </p:spTree>
    <p:extLst>
      <p:ext uri="{BB962C8B-B14F-4D97-AF65-F5344CB8AC3E}">
        <p14:creationId xmlns:p14="http://schemas.microsoft.com/office/powerpoint/2010/main" val="29195054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 Systems View of Project Management</a:t>
            </a:r>
          </a:p>
        </p:txBody>
      </p:sp>
      <p:sp>
        <p:nvSpPr>
          <p:cNvPr id="3" name="Content Placeholder 2"/>
          <p:cNvSpPr>
            <a:spLocks noGrp="1"/>
          </p:cNvSpPr>
          <p:nvPr>
            <p:ph idx="1"/>
          </p:nvPr>
        </p:nvSpPr>
        <p:spPr/>
        <p:txBody>
          <a:bodyPr/>
          <a:lstStyle/>
          <a:p>
            <a:r>
              <a:rPr lang="en-US" dirty="0"/>
              <a:t>A systems approach emerged in the 1950s to describe a more </a:t>
            </a:r>
            <a:r>
              <a:rPr lang="en-US" dirty="0">
                <a:solidFill>
                  <a:srgbClr val="C00000"/>
                </a:solidFill>
              </a:rPr>
              <a:t>analytical approach to management and problem solving</a:t>
            </a:r>
          </a:p>
          <a:p>
            <a:r>
              <a:rPr lang="en-US" dirty="0"/>
              <a:t>Three parts include:</a:t>
            </a:r>
          </a:p>
          <a:p>
            <a:pPr marL="685800" lvl="1" indent="-342900">
              <a:buFont typeface="+mj-lt"/>
              <a:buAutoNum type="arabicPeriod"/>
            </a:pPr>
            <a:r>
              <a:rPr lang="en-US" dirty="0">
                <a:solidFill>
                  <a:srgbClr val="C00000"/>
                </a:solidFill>
              </a:rPr>
              <a:t>Systems philosophy</a:t>
            </a:r>
            <a:r>
              <a:rPr lang="en-US" dirty="0"/>
              <a:t>: an overall model for thinking about things as systems</a:t>
            </a:r>
          </a:p>
          <a:p>
            <a:pPr marL="685800" lvl="1" indent="-342900">
              <a:buFont typeface="+mj-lt"/>
              <a:buAutoNum type="arabicPeriod"/>
            </a:pPr>
            <a:r>
              <a:rPr lang="en-US" dirty="0">
                <a:solidFill>
                  <a:srgbClr val="C00000"/>
                </a:solidFill>
              </a:rPr>
              <a:t>Systems analysis</a:t>
            </a:r>
            <a:r>
              <a:rPr lang="en-US" dirty="0"/>
              <a:t>: </a:t>
            </a:r>
            <a:r>
              <a:rPr lang="en-US" dirty="0">
                <a:solidFill>
                  <a:srgbClr val="0070C0"/>
                </a:solidFill>
              </a:rPr>
              <a:t>problem-solving</a:t>
            </a:r>
            <a:r>
              <a:rPr lang="en-US" dirty="0"/>
              <a:t> approach</a:t>
            </a:r>
          </a:p>
          <a:p>
            <a:pPr marL="685800" lvl="1" indent="-342900">
              <a:buFont typeface="+mj-lt"/>
              <a:buAutoNum type="arabicPeriod"/>
            </a:pPr>
            <a:r>
              <a:rPr lang="en-US" dirty="0">
                <a:solidFill>
                  <a:srgbClr val="C00000"/>
                </a:solidFill>
              </a:rPr>
              <a:t>Systems management</a:t>
            </a:r>
            <a:r>
              <a:rPr lang="en-US" dirty="0"/>
              <a:t>: address </a:t>
            </a:r>
            <a:r>
              <a:rPr lang="en-US" dirty="0">
                <a:solidFill>
                  <a:srgbClr val="0070C0"/>
                </a:solidFill>
              </a:rPr>
              <a:t>business</a:t>
            </a:r>
            <a:r>
              <a:rPr lang="en-US" dirty="0"/>
              <a:t>, </a:t>
            </a:r>
            <a:r>
              <a:rPr lang="en-US" dirty="0">
                <a:solidFill>
                  <a:srgbClr val="0070C0"/>
                </a:solidFill>
              </a:rPr>
              <a:t>technological</a:t>
            </a:r>
            <a:r>
              <a:rPr lang="en-US" dirty="0"/>
              <a:t>, and </a:t>
            </a:r>
            <a:r>
              <a:rPr lang="en-US" dirty="0">
                <a:solidFill>
                  <a:srgbClr val="0070C0"/>
                </a:solidFill>
              </a:rPr>
              <a:t>organizational</a:t>
            </a:r>
            <a:r>
              <a:rPr lang="en-US" dirty="0"/>
              <a:t> issues before making changes to systems</a:t>
            </a:r>
          </a:p>
          <a:p>
            <a:endParaRPr lang="en-US" dirty="0"/>
          </a:p>
        </p:txBody>
      </p:sp>
      <p:sp>
        <p:nvSpPr>
          <p:cNvPr id="4" name="Slide Number Placeholder 3"/>
          <p:cNvSpPr>
            <a:spLocks noGrp="1"/>
          </p:cNvSpPr>
          <p:nvPr>
            <p:ph type="sldNum" sz="quarter" idx="12"/>
          </p:nvPr>
        </p:nvSpPr>
        <p:spPr/>
        <p:txBody>
          <a:bodyPr/>
          <a:lstStyle/>
          <a:p>
            <a:fld id="{C546E0E4-908A-4724-B308-E4F6AE4FA0DD}" type="slidenum">
              <a:rPr lang="en-US" smtClean="0"/>
              <a:pPr/>
              <a:t>7</a:t>
            </a:fld>
            <a:endParaRPr lang="en-US"/>
          </a:p>
        </p:txBody>
      </p:sp>
    </p:spTree>
    <p:extLst>
      <p:ext uri="{BB962C8B-B14F-4D97-AF65-F5344CB8AC3E}">
        <p14:creationId xmlns:p14="http://schemas.microsoft.com/office/powerpoint/2010/main" val="31777145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2970" y="1261109"/>
            <a:ext cx="7612380" cy="548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normAutofit fontScale="90000"/>
          </a:bodyPr>
          <a:lstStyle/>
          <a:p>
            <a:r>
              <a:rPr lang="en-US" dirty="0"/>
              <a:t>Three Sphere Model for </a:t>
            </a:r>
            <a:r>
              <a:rPr lang="en-US" dirty="0" smtClean="0"/>
              <a:t>Systems Management</a:t>
            </a:r>
            <a:endParaRPr lang="en-US" dirty="0"/>
          </a:p>
        </p:txBody>
      </p:sp>
      <p:sp>
        <p:nvSpPr>
          <p:cNvPr id="4" name="Slide Number Placeholder 3"/>
          <p:cNvSpPr>
            <a:spLocks noGrp="1"/>
          </p:cNvSpPr>
          <p:nvPr>
            <p:ph type="sldNum" sz="quarter" idx="12"/>
          </p:nvPr>
        </p:nvSpPr>
        <p:spPr/>
        <p:txBody>
          <a:bodyPr/>
          <a:lstStyle/>
          <a:p>
            <a:fld id="{C546E0E4-908A-4724-B308-E4F6AE4FA0DD}" type="slidenum">
              <a:rPr lang="en-US" smtClean="0"/>
              <a:pPr/>
              <a:t>8</a:t>
            </a:fld>
            <a:endParaRPr lang="en-US"/>
          </a:p>
        </p:txBody>
      </p:sp>
    </p:spTree>
    <p:extLst>
      <p:ext uri="{BB962C8B-B14F-4D97-AF65-F5344CB8AC3E}">
        <p14:creationId xmlns:p14="http://schemas.microsoft.com/office/powerpoint/2010/main" val="21033000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a:t>
            </a:r>
            <a:endParaRPr lang="en-US" dirty="0"/>
          </a:p>
        </p:txBody>
      </p:sp>
      <p:sp>
        <p:nvSpPr>
          <p:cNvPr id="3" name="Content Placeholder 2"/>
          <p:cNvSpPr>
            <a:spLocks noGrp="1"/>
          </p:cNvSpPr>
          <p:nvPr>
            <p:ph idx="1"/>
          </p:nvPr>
        </p:nvSpPr>
        <p:spPr/>
        <p:txBody>
          <a:bodyPr>
            <a:normAutofit/>
          </a:bodyPr>
          <a:lstStyle/>
          <a:p>
            <a:r>
              <a:rPr lang="en-US" sz="3200" dirty="0" err="1" smtClean="0"/>
              <a:t>Jelaskan</a:t>
            </a:r>
            <a:r>
              <a:rPr lang="en-US" sz="3200" dirty="0" smtClean="0"/>
              <a:t> model </a:t>
            </a:r>
            <a:r>
              <a:rPr lang="en-US" sz="3200" dirty="0" err="1" smtClean="0"/>
              <a:t>tiga</a:t>
            </a:r>
            <a:r>
              <a:rPr lang="en-US" sz="3200" dirty="0" smtClean="0"/>
              <a:t> </a:t>
            </a:r>
            <a:r>
              <a:rPr lang="en-US" sz="3200" dirty="0" err="1" smtClean="0"/>
              <a:t>lingkup</a:t>
            </a:r>
            <a:r>
              <a:rPr lang="en-US" sz="3200" dirty="0" smtClean="0"/>
              <a:t> </a:t>
            </a:r>
            <a:r>
              <a:rPr lang="en-US" sz="3200" dirty="0" err="1" smtClean="0"/>
              <a:t>kegiatan</a:t>
            </a:r>
            <a:r>
              <a:rPr lang="en-US" sz="3200" dirty="0" smtClean="0"/>
              <a:t> </a:t>
            </a:r>
            <a:r>
              <a:rPr lang="en-US" sz="3200" dirty="0" err="1" smtClean="0"/>
              <a:t>manajemen</a:t>
            </a:r>
            <a:r>
              <a:rPr lang="en-US" sz="3200" dirty="0" smtClean="0"/>
              <a:t> </a:t>
            </a:r>
            <a:r>
              <a:rPr lang="en-US" sz="3200" dirty="0" err="1" smtClean="0"/>
              <a:t>sistem</a:t>
            </a:r>
            <a:r>
              <a:rPr lang="en-US" sz="3200" dirty="0" smtClean="0"/>
              <a:t>!</a:t>
            </a:r>
            <a:endParaRPr lang="en-US" sz="3200" dirty="0"/>
          </a:p>
        </p:txBody>
      </p:sp>
      <p:sp>
        <p:nvSpPr>
          <p:cNvPr id="4" name="Slide Number Placeholder 3"/>
          <p:cNvSpPr>
            <a:spLocks noGrp="1"/>
          </p:cNvSpPr>
          <p:nvPr>
            <p:ph type="sldNum" sz="quarter" idx="12"/>
          </p:nvPr>
        </p:nvSpPr>
        <p:spPr/>
        <p:txBody>
          <a:bodyPr/>
          <a:lstStyle/>
          <a:p>
            <a:fld id="{C546E0E4-908A-4724-B308-E4F6AE4FA0DD}" type="slidenum">
              <a:rPr lang="en-US" smtClean="0"/>
              <a:pPr/>
              <a:t>9</a:t>
            </a:fld>
            <a:endParaRPr lang="en-US"/>
          </a:p>
        </p:txBody>
      </p:sp>
    </p:spTree>
    <p:extLst>
      <p:ext uri="{BB962C8B-B14F-4D97-AF65-F5344CB8AC3E}">
        <p14:creationId xmlns:p14="http://schemas.microsoft.com/office/powerpoint/2010/main" val="121731738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493</TotalTime>
  <Words>2213</Words>
  <Application>Microsoft Office PowerPoint</Application>
  <PresentationFormat>On-screen Show (4:3)</PresentationFormat>
  <Paragraphs>250</Paragraphs>
  <Slides>44</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44</vt:i4>
      </vt:variant>
    </vt:vector>
  </HeadingPairs>
  <TitlesOfParts>
    <vt:vector size="50" baseType="lpstr">
      <vt:lpstr>Arial</vt:lpstr>
      <vt:lpstr>Calibri</vt:lpstr>
      <vt:lpstr>Calibri Light</vt:lpstr>
      <vt:lpstr>Constantia</vt:lpstr>
      <vt:lpstr>1_Office Theme</vt:lpstr>
      <vt:lpstr>Document</vt:lpstr>
      <vt:lpstr>Project Management</vt:lpstr>
      <vt:lpstr>Romi Satria Wahono</vt:lpstr>
      <vt:lpstr>Project Management Course Outline</vt:lpstr>
      <vt:lpstr>2. The Project Management and Information Technology Context</vt:lpstr>
      <vt:lpstr>Learning Objectives</vt:lpstr>
      <vt:lpstr>Projects Cannot Be Run in Isolation</vt:lpstr>
      <vt:lpstr>A Systems View of Project Management</vt:lpstr>
      <vt:lpstr>Three Sphere Model for Systems Management</vt:lpstr>
      <vt:lpstr>Discussion</vt:lpstr>
      <vt:lpstr>Understanding Organizations</vt:lpstr>
      <vt:lpstr>What Went Wrong?</vt:lpstr>
      <vt:lpstr>Organizational Structures</vt:lpstr>
      <vt:lpstr>Functional, Project, and Matrix Organizational Structures</vt:lpstr>
      <vt:lpstr>Organizational Structure Influences on Projects</vt:lpstr>
      <vt:lpstr>Organizational Culture</vt:lpstr>
      <vt:lpstr>Ten Characteristics of Organizational Culture</vt:lpstr>
      <vt:lpstr>Discussion</vt:lpstr>
      <vt:lpstr>Stakeholder Management</vt:lpstr>
      <vt:lpstr>Media Snapshot</vt:lpstr>
      <vt:lpstr>The Importance of Top Management Commitment</vt:lpstr>
      <vt:lpstr>How Top Management Can Help Project Managers</vt:lpstr>
      <vt:lpstr>Best Practice</vt:lpstr>
      <vt:lpstr>Need for Organizational Commitment to Information Technology (IT)</vt:lpstr>
      <vt:lpstr>Need for Organizational Standards</vt:lpstr>
      <vt:lpstr>Project Phases and the Project Life Cycle</vt:lpstr>
      <vt:lpstr>More on Project Phases</vt:lpstr>
      <vt:lpstr>Phases of the Traditional Project Life Cycle</vt:lpstr>
      <vt:lpstr>Product Life Cycles</vt:lpstr>
      <vt:lpstr>Predictive Life Cycle Models</vt:lpstr>
      <vt:lpstr>Waterfall Model</vt:lpstr>
      <vt:lpstr>Spiral Model</vt:lpstr>
      <vt:lpstr>Prototyping Model</vt:lpstr>
      <vt:lpstr>Agile Software Development</vt:lpstr>
      <vt:lpstr>The Importance of Project Phases and Management Reviews</vt:lpstr>
      <vt:lpstr>What Went Right?</vt:lpstr>
      <vt:lpstr>The Context of IT Projects</vt:lpstr>
      <vt:lpstr>Recent Trends Affecting IT Project Management</vt:lpstr>
      <vt:lpstr>Important Issues and Suggestions Related to Globalization</vt:lpstr>
      <vt:lpstr>Outsourcing</vt:lpstr>
      <vt:lpstr>Virtual Teams Advantages</vt:lpstr>
      <vt:lpstr>Virtual Team Disadvantages</vt:lpstr>
      <vt:lpstr>Discussion</vt:lpstr>
      <vt:lpstr>Summary</vt:lpstr>
      <vt:lpstr>References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Management</dc:title>
  <dc:creator>Romi Satria Wahono</dc:creator>
  <cp:lastModifiedBy>Romi Satria Wahono</cp:lastModifiedBy>
  <cp:revision>111</cp:revision>
  <dcterms:created xsi:type="dcterms:W3CDTF">2013-03-15T17:55:11Z</dcterms:created>
  <dcterms:modified xsi:type="dcterms:W3CDTF">2013-04-16T14:08:13Z</dcterms:modified>
</cp:coreProperties>
</file>