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4"/>
  </p:notesMasterIdLst>
  <p:sldIdLst>
    <p:sldId id="325" r:id="rId2"/>
    <p:sldId id="257" r:id="rId3"/>
    <p:sldId id="259" r:id="rId4"/>
    <p:sldId id="261" r:id="rId5"/>
    <p:sldId id="314" r:id="rId6"/>
    <p:sldId id="258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315" r:id="rId15"/>
    <p:sldId id="270" r:id="rId16"/>
    <p:sldId id="271" r:id="rId17"/>
    <p:sldId id="318" r:id="rId18"/>
    <p:sldId id="272" r:id="rId19"/>
    <p:sldId id="273" r:id="rId20"/>
    <p:sldId id="319" r:id="rId21"/>
    <p:sldId id="274" r:id="rId22"/>
    <p:sldId id="275" r:id="rId23"/>
    <p:sldId id="276" r:id="rId24"/>
    <p:sldId id="277" r:id="rId25"/>
    <p:sldId id="278" r:id="rId26"/>
    <p:sldId id="316" r:id="rId27"/>
    <p:sldId id="279" r:id="rId28"/>
    <p:sldId id="280" r:id="rId29"/>
    <p:sldId id="282" r:id="rId30"/>
    <p:sldId id="283" r:id="rId31"/>
    <p:sldId id="285" r:id="rId32"/>
    <p:sldId id="286" r:id="rId33"/>
    <p:sldId id="320" r:id="rId34"/>
    <p:sldId id="287" r:id="rId35"/>
    <p:sldId id="288" r:id="rId36"/>
    <p:sldId id="289" r:id="rId37"/>
    <p:sldId id="290" r:id="rId38"/>
    <p:sldId id="291" r:id="rId39"/>
    <p:sldId id="292" r:id="rId40"/>
    <p:sldId id="321" r:id="rId41"/>
    <p:sldId id="294" r:id="rId42"/>
    <p:sldId id="293" r:id="rId43"/>
    <p:sldId id="295" r:id="rId44"/>
    <p:sldId id="296" r:id="rId45"/>
    <p:sldId id="297" r:id="rId46"/>
    <p:sldId id="298" r:id="rId47"/>
    <p:sldId id="299" r:id="rId48"/>
    <p:sldId id="317" r:id="rId49"/>
    <p:sldId id="300" r:id="rId50"/>
    <p:sldId id="322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11" r:id="rId60"/>
    <p:sldId id="323" r:id="rId61"/>
    <p:sldId id="262" r:id="rId62"/>
    <p:sldId id="26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thyAug07\6th%20edition\au1\01\pmp20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73695115706744"/>
          <c:y val="5.3742802303262956E-2"/>
          <c:w val="0.78421103015202909"/>
          <c:h val="0.79270633397312862"/>
        </c:manualLayout>
      </c:layout>
      <c:scatterChart>
        <c:scatterStyle val="smoothMarker"/>
        <c:varyColors val="0"/>
        <c:ser>
          <c:idx val="0"/>
          <c:order val="0"/>
          <c:tx>
            <c:v>years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15"/>
              <c:layout>
                <c:manualLayout>
                  <c:x val="1.0133798421777189E-2"/>
                  <c:y val="-2.4922314617214985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Sheet1!$A$2:$A$17</c:f>
              <c:numCache>
                <c:formatCode>General</c:formatCode>
                <c:ptCount val="1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</c:numCache>
            </c:numRef>
          </c:xVal>
          <c:yVal>
            <c:numRef>
              <c:f>Sheet1!$B$2:$B$17</c:f>
              <c:numCache>
                <c:formatCode>_(* #,##0_);_(* \(#,##0\);_(* "-"??_);_(@_)</c:formatCode>
                <c:ptCount val="16"/>
                <c:pt idx="0">
                  <c:v>1000</c:v>
                </c:pt>
                <c:pt idx="1">
                  <c:v>1900</c:v>
                </c:pt>
                <c:pt idx="2">
                  <c:v>2800</c:v>
                </c:pt>
                <c:pt idx="3">
                  <c:v>4400</c:v>
                </c:pt>
                <c:pt idx="4">
                  <c:v>6415</c:v>
                </c:pt>
                <c:pt idx="5">
                  <c:v>10086</c:v>
                </c:pt>
                <c:pt idx="6">
                  <c:v>18184</c:v>
                </c:pt>
                <c:pt idx="7">
                  <c:v>27052</c:v>
                </c:pt>
                <c:pt idx="8">
                  <c:v>40343</c:v>
                </c:pt>
                <c:pt idx="9">
                  <c:v>52443</c:v>
                </c:pt>
                <c:pt idx="10">
                  <c:v>76550</c:v>
                </c:pt>
                <c:pt idx="11">
                  <c:v>102047</c:v>
                </c:pt>
                <c:pt idx="12">
                  <c:v>175194</c:v>
                </c:pt>
                <c:pt idx="13">
                  <c:v>221144</c:v>
                </c:pt>
                <c:pt idx="14">
                  <c:v>267367</c:v>
                </c:pt>
                <c:pt idx="15">
                  <c:v>318289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949024"/>
        <c:axId val="299954904"/>
      </c:scatterChart>
      <c:valAx>
        <c:axId val="299949024"/>
        <c:scaling>
          <c:orientation val="minMax"/>
          <c:max val="2008"/>
          <c:min val="1993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355265920707275"/>
              <c:y val="0.915547024952014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9954904"/>
        <c:crosses val="autoZero"/>
        <c:crossBetween val="midCat"/>
        <c:majorUnit val="1"/>
      </c:valAx>
      <c:valAx>
        <c:axId val="2999549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# PMPs</a:t>
                </a:r>
              </a:p>
            </c:rich>
          </c:tx>
          <c:layout>
            <c:manualLayout>
              <c:xMode val="edge"/>
              <c:yMode val="edge"/>
              <c:x val="2.1052631578947392E-2"/>
              <c:y val="0.38963531669865642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994902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082C-2B4F-4620-96D8-B8FEF5B50C7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DE5D-4095-4917-B3BC-EA2D7883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0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8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46E0E4-908A-4724-B308-E4F6AE4FA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78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8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0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57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63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7" name="Rounded Rectangle 16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3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5" name="Rounded Rectangle 14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09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67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2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104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E0E4-908A-4724-B308-E4F6AE4FA0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Romi Satria Wahono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romi@romisatriawahono.net</a:t>
            </a:r>
            <a:br>
              <a:rPr lang="en-US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</a:rPr>
              <a:t>romisatriawahono.net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544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Using Formal </a:t>
            </a:r>
            <a:br>
              <a:rPr lang="en-US" dirty="0" smtClean="0"/>
            </a:br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Better </a:t>
            </a:r>
            <a:r>
              <a:rPr lang="en-US" dirty="0" smtClean="0">
                <a:solidFill>
                  <a:srgbClr val="C00000"/>
                </a:solidFill>
              </a:rPr>
              <a:t>control</a:t>
            </a:r>
            <a:r>
              <a:rPr lang="en-US" dirty="0" smtClean="0"/>
              <a:t> of financial, physical, and human resources</a:t>
            </a:r>
          </a:p>
          <a:p>
            <a:r>
              <a:rPr lang="en-US" dirty="0" smtClean="0"/>
              <a:t>Improved </a:t>
            </a:r>
            <a:r>
              <a:rPr lang="en-US" dirty="0" smtClean="0">
                <a:solidFill>
                  <a:srgbClr val="C00000"/>
                </a:solidFill>
              </a:rPr>
              <a:t>customer relations</a:t>
            </a:r>
          </a:p>
          <a:p>
            <a:r>
              <a:rPr lang="en-US" dirty="0" smtClean="0"/>
              <a:t>Shorter </a:t>
            </a:r>
            <a:r>
              <a:rPr lang="en-US" dirty="0" smtClean="0">
                <a:solidFill>
                  <a:srgbClr val="C00000"/>
                </a:solidFill>
              </a:rPr>
              <a:t>development times</a:t>
            </a:r>
          </a:p>
          <a:p>
            <a:r>
              <a:rPr lang="en-US" dirty="0" smtClean="0"/>
              <a:t>Lower </a:t>
            </a:r>
            <a:r>
              <a:rPr lang="en-US" dirty="0" smtClean="0">
                <a:solidFill>
                  <a:srgbClr val="C00000"/>
                </a:solidFill>
              </a:rPr>
              <a:t>costs</a:t>
            </a:r>
          </a:p>
          <a:p>
            <a:r>
              <a:rPr lang="en-US" dirty="0" smtClean="0"/>
              <a:t>Higher </a:t>
            </a:r>
            <a:r>
              <a:rPr lang="en-US" dirty="0" smtClean="0">
                <a:solidFill>
                  <a:srgbClr val="C00000"/>
                </a:solidFill>
              </a:rPr>
              <a:t>quality</a:t>
            </a:r>
            <a:r>
              <a:rPr lang="en-US" dirty="0" smtClean="0"/>
              <a:t> and increased </a:t>
            </a:r>
            <a:r>
              <a:rPr lang="en-US" dirty="0" smtClean="0">
                <a:solidFill>
                  <a:srgbClr val="C00000"/>
                </a:solidFill>
              </a:rPr>
              <a:t>reliability</a:t>
            </a:r>
          </a:p>
          <a:p>
            <a:r>
              <a:rPr lang="en-US" dirty="0" smtClean="0"/>
              <a:t>Higher </a:t>
            </a:r>
            <a:r>
              <a:rPr lang="en-US" dirty="0" smtClean="0">
                <a:solidFill>
                  <a:srgbClr val="C00000"/>
                </a:solidFill>
              </a:rPr>
              <a:t>profit margins</a:t>
            </a:r>
          </a:p>
          <a:p>
            <a:r>
              <a:rPr lang="en-US" dirty="0" smtClean="0"/>
              <a:t>Improved </a:t>
            </a:r>
            <a:r>
              <a:rPr lang="en-US" dirty="0" smtClean="0">
                <a:solidFill>
                  <a:srgbClr val="C00000"/>
                </a:solidFill>
              </a:rPr>
              <a:t>productivity</a:t>
            </a:r>
          </a:p>
          <a:p>
            <a:r>
              <a:rPr lang="en-US" dirty="0" smtClean="0"/>
              <a:t>Better </a:t>
            </a:r>
            <a:r>
              <a:rPr lang="en-US" dirty="0" smtClean="0">
                <a:solidFill>
                  <a:srgbClr val="C00000"/>
                </a:solidFill>
              </a:rPr>
              <a:t>internal coordination</a:t>
            </a:r>
          </a:p>
          <a:p>
            <a:r>
              <a:rPr lang="en-US" dirty="0" smtClean="0"/>
              <a:t>Higher </a:t>
            </a:r>
            <a:r>
              <a:rPr lang="en-US" dirty="0" smtClean="0">
                <a:solidFill>
                  <a:srgbClr val="C00000"/>
                </a:solidFill>
              </a:rPr>
              <a:t>worker morale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project is “a </a:t>
            </a:r>
            <a:r>
              <a:rPr lang="en-US" dirty="0" smtClean="0">
                <a:solidFill>
                  <a:srgbClr val="C00000"/>
                </a:solidFill>
              </a:rPr>
              <a:t>temporary</a:t>
            </a:r>
            <a:r>
              <a:rPr lang="en-US" dirty="0" smtClean="0"/>
              <a:t> endeavor undertaken to </a:t>
            </a:r>
            <a:r>
              <a:rPr lang="en-US" dirty="0" smtClean="0">
                <a:solidFill>
                  <a:srgbClr val="C00000"/>
                </a:solidFill>
              </a:rPr>
              <a:t>create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C00000"/>
                </a:solidFill>
              </a:rPr>
              <a:t>unique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product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service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C00000"/>
                </a:solidFill>
              </a:rPr>
              <a:t>result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sz="2000" i="1" dirty="0" smtClean="0"/>
              <a:t>(PMBOK® Guide, Fourth Edition, 2008, p. 5)</a:t>
            </a:r>
          </a:p>
          <a:p>
            <a:r>
              <a:rPr lang="en-US" dirty="0" smtClean="0"/>
              <a:t>On the other hand, </a:t>
            </a:r>
            <a:r>
              <a:rPr lang="en-US" dirty="0" smtClean="0">
                <a:solidFill>
                  <a:srgbClr val="C00000"/>
                </a:solidFill>
              </a:rPr>
              <a:t>operations</a:t>
            </a:r>
            <a:r>
              <a:rPr lang="en-US" dirty="0" smtClean="0"/>
              <a:t> is work done to sustain the business</a:t>
            </a:r>
          </a:p>
          <a:p>
            <a:r>
              <a:rPr lang="en-US" dirty="0" smtClean="0"/>
              <a:t>Projects </a:t>
            </a:r>
            <a:r>
              <a:rPr lang="en-US" dirty="0" smtClean="0">
                <a:solidFill>
                  <a:srgbClr val="C00000"/>
                </a:solidFill>
              </a:rPr>
              <a:t>end when their objectives have been reached </a:t>
            </a:r>
            <a:r>
              <a:rPr lang="en-US" dirty="0" smtClean="0"/>
              <a:t>or the project has been terminated</a:t>
            </a:r>
          </a:p>
          <a:p>
            <a:r>
              <a:rPr lang="en-US" dirty="0" smtClean="0"/>
              <a:t>Projects can be </a:t>
            </a:r>
            <a:r>
              <a:rPr lang="en-US" dirty="0" smtClean="0">
                <a:solidFill>
                  <a:srgbClr val="C00000"/>
                </a:solidFill>
              </a:rPr>
              <a:t>large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small</a:t>
            </a:r>
            <a:r>
              <a:rPr lang="en-US" dirty="0" smtClean="0"/>
              <a:t> and take a </a:t>
            </a:r>
            <a:r>
              <a:rPr lang="en-US" dirty="0" smtClean="0">
                <a:solidFill>
                  <a:srgbClr val="C00000"/>
                </a:solidFill>
              </a:rPr>
              <a:t>short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long</a:t>
            </a:r>
            <a:r>
              <a:rPr lang="en-US" dirty="0" smtClean="0"/>
              <a:t> time to complete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technician </a:t>
            </a:r>
            <a:r>
              <a:rPr lang="en-US" dirty="0" smtClean="0">
                <a:solidFill>
                  <a:srgbClr val="C00000"/>
                </a:solidFill>
              </a:rPr>
              <a:t>replaces ten laptops </a:t>
            </a:r>
            <a:r>
              <a:rPr lang="en-US" dirty="0" smtClean="0"/>
              <a:t>for a small department</a:t>
            </a:r>
          </a:p>
          <a:p>
            <a:r>
              <a:rPr lang="en-US" dirty="0" smtClean="0"/>
              <a:t>A small software development team </a:t>
            </a:r>
            <a:r>
              <a:rPr lang="en-US" dirty="0" smtClean="0">
                <a:solidFill>
                  <a:srgbClr val="C00000"/>
                </a:solidFill>
              </a:rPr>
              <a:t>adds a new feature to an internal software application</a:t>
            </a:r>
            <a:r>
              <a:rPr lang="en-US" dirty="0" smtClean="0"/>
              <a:t> for the finance department</a:t>
            </a:r>
          </a:p>
          <a:p>
            <a:r>
              <a:rPr lang="en-US" dirty="0" smtClean="0"/>
              <a:t>A college campus </a:t>
            </a:r>
            <a:r>
              <a:rPr lang="en-US" dirty="0" smtClean="0">
                <a:solidFill>
                  <a:srgbClr val="C00000"/>
                </a:solidFill>
              </a:rPr>
              <a:t>upgrades its technology infrastructure to provide wireless Internet access </a:t>
            </a:r>
            <a:r>
              <a:rPr lang="en-US" dirty="0" smtClean="0"/>
              <a:t>across the whole campus</a:t>
            </a:r>
          </a:p>
          <a:p>
            <a:r>
              <a:rPr lang="en-US" dirty="0" smtClean="0"/>
              <a:t>A cross-functional task force in a company decides what </a:t>
            </a:r>
            <a:r>
              <a:rPr lang="en-US" dirty="0" smtClean="0">
                <a:solidFill>
                  <a:srgbClr val="C00000"/>
                </a:solidFill>
              </a:rPr>
              <a:t>Voice-over-Internet-Protocol (VoIP) system</a:t>
            </a:r>
            <a:r>
              <a:rPr lang="en-US" dirty="0" smtClean="0"/>
              <a:t> to purchase and how it will be implemented</a:t>
            </a:r>
          </a:p>
          <a:p>
            <a:r>
              <a:rPr lang="en-US" dirty="0"/>
              <a:t>A government group </a:t>
            </a:r>
            <a:r>
              <a:rPr lang="en-US" dirty="0">
                <a:solidFill>
                  <a:srgbClr val="C00000"/>
                </a:solidFill>
              </a:rPr>
              <a:t>develops a system to track child </a:t>
            </a:r>
            <a:r>
              <a:rPr lang="en-US" dirty="0" smtClean="0">
                <a:solidFill>
                  <a:srgbClr val="C00000"/>
                </a:solidFill>
              </a:rPr>
              <a:t>immunizations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Strategic Technologies for 2008 (Gartner)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Green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Unified communications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Business process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Virtualization 2.0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Social software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Strategic Technologies for 2012 (Gartner)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Media tablets and beyond</a:t>
            </a:r>
            <a:r>
              <a:rPr lang="en-US" dirty="0"/>
              <a:t>: </a:t>
            </a:r>
            <a:r>
              <a:rPr lang="en-US" dirty="0" smtClean="0"/>
              <a:t>no single </a:t>
            </a:r>
            <a:r>
              <a:rPr lang="en-US" dirty="0"/>
              <a:t>platform </a:t>
            </a:r>
            <a:r>
              <a:rPr lang="en-US" dirty="0" smtClean="0"/>
              <a:t>will </a:t>
            </a:r>
            <a:r>
              <a:rPr lang="en-US" dirty="0"/>
              <a:t>dominate the </a:t>
            </a:r>
            <a:r>
              <a:rPr lang="en-US" dirty="0" smtClean="0"/>
              <a:t>market, </a:t>
            </a:r>
            <a:r>
              <a:rPr lang="en-US" dirty="0"/>
              <a:t>but that tablet sales will soon </a:t>
            </a:r>
            <a:r>
              <a:rPr lang="en-US" dirty="0" smtClean="0"/>
              <a:t>surpass laptop sales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Mobile-centric </a:t>
            </a:r>
            <a:r>
              <a:rPr lang="en-US" dirty="0">
                <a:solidFill>
                  <a:srgbClr val="C00000"/>
                </a:solidFill>
              </a:rPr>
              <a:t>applications and interfaces</a:t>
            </a:r>
            <a:r>
              <a:rPr lang="en-US" dirty="0"/>
              <a:t>: User interfaces will </a:t>
            </a:r>
            <a:r>
              <a:rPr lang="en-US" dirty="0" smtClean="0"/>
              <a:t>be mobile-centric</a:t>
            </a:r>
            <a:r>
              <a:rPr lang="en-US" dirty="0"/>
              <a:t>, emphasizing touch, gesture, search, voice, and </a:t>
            </a:r>
            <a:r>
              <a:rPr lang="en-US" dirty="0" smtClean="0"/>
              <a:t>video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Contextual </a:t>
            </a:r>
            <a:r>
              <a:rPr lang="en-US" dirty="0">
                <a:solidFill>
                  <a:srgbClr val="C00000"/>
                </a:solidFill>
              </a:rPr>
              <a:t>and social user experience</a:t>
            </a:r>
            <a:r>
              <a:rPr lang="en-US" dirty="0"/>
              <a:t>: A contextually aware interface </a:t>
            </a:r>
            <a:r>
              <a:rPr lang="en-US" dirty="0" smtClean="0"/>
              <a:t>anticipates a </a:t>
            </a:r>
            <a:r>
              <a:rPr lang="en-US" dirty="0"/>
              <a:t>user’s needs and provides the most appropriate </a:t>
            </a:r>
            <a:r>
              <a:rPr lang="en-US" dirty="0" smtClean="0"/>
              <a:t>content, product</a:t>
            </a:r>
            <a:r>
              <a:rPr lang="en-US" dirty="0"/>
              <a:t>, or </a:t>
            </a:r>
            <a:r>
              <a:rPr lang="en-US" dirty="0" smtClean="0"/>
              <a:t>service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Internet </a:t>
            </a:r>
            <a:r>
              <a:rPr lang="en-US" dirty="0">
                <a:solidFill>
                  <a:srgbClr val="C00000"/>
                </a:solidFill>
              </a:rPr>
              <a:t>of things</a:t>
            </a:r>
            <a:r>
              <a:rPr lang="en-US" dirty="0"/>
              <a:t>: Internet usage will expand as sensors are added to </a:t>
            </a:r>
            <a:r>
              <a:rPr lang="en-US" dirty="0" smtClean="0"/>
              <a:t>physical items, ex: NFC allows </a:t>
            </a:r>
            <a:r>
              <a:rPr lang="en-US" dirty="0"/>
              <a:t>users to make payments, board airplanes, </a:t>
            </a:r>
            <a:r>
              <a:rPr lang="en-US" dirty="0" err="1" smtClean="0"/>
              <a:t>etc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Cloud </a:t>
            </a:r>
            <a:r>
              <a:rPr lang="en-US" dirty="0">
                <a:solidFill>
                  <a:srgbClr val="C00000"/>
                </a:solidFill>
              </a:rPr>
              <a:t>computing</a:t>
            </a:r>
            <a:r>
              <a:rPr lang="en-US" dirty="0"/>
              <a:t>: Enterprises will move from trying to understand the </a:t>
            </a:r>
            <a:r>
              <a:rPr lang="en-US" dirty="0" smtClean="0"/>
              <a:t>cloud to </a:t>
            </a:r>
            <a:r>
              <a:rPr lang="en-US" dirty="0"/>
              <a:t>making decisions on when to implement cloud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 Snapshot: Where IT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2006, Baseline Magazine published “Where I.T. Matters: How 10 Technologies Transformed 10 Industries” as a retort to Nicholas Carr’s ideas (author of “IT Doesn’t Matter”)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VoIP</a:t>
            </a:r>
            <a:r>
              <a:rPr lang="en-US" dirty="0" smtClean="0"/>
              <a:t> has transformed the telecommunications industry and broadband Internet access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Global Positioning Systems (GPS) </a:t>
            </a:r>
            <a:r>
              <a:rPr lang="en-US" dirty="0" smtClean="0"/>
              <a:t>has changed the farming industry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Digital supply chain </a:t>
            </a:r>
            <a:r>
              <a:rPr lang="en-US" dirty="0" smtClean="0"/>
              <a:t>has changed the entertainment industry’s distribution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project: </a:t>
            </a:r>
          </a:p>
          <a:p>
            <a:pPr lvl="1"/>
            <a:r>
              <a:rPr lang="en-US" dirty="0" smtClean="0"/>
              <a:t>Has a unique </a:t>
            </a:r>
            <a:r>
              <a:rPr lang="en-US" dirty="0" smtClean="0">
                <a:solidFill>
                  <a:srgbClr val="C00000"/>
                </a:solidFill>
              </a:rPr>
              <a:t>purpose</a:t>
            </a:r>
          </a:p>
          <a:p>
            <a:pPr lvl="1"/>
            <a:r>
              <a:rPr lang="en-US" dirty="0" smtClean="0"/>
              <a:t>Is </a:t>
            </a:r>
            <a:r>
              <a:rPr lang="en-US" dirty="0" smtClean="0">
                <a:solidFill>
                  <a:srgbClr val="C00000"/>
                </a:solidFill>
              </a:rPr>
              <a:t>temporary</a:t>
            </a:r>
          </a:p>
          <a:p>
            <a:pPr lvl="1"/>
            <a:r>
              <a:rPr lang="en-US" dirty="0" smtClean="0"/>
              <a:t>Is developed using </a:t>
            </a:r>
            <a:r>
              <a:rPr lang="en-US" dirty="0" smtClean="0">
                <a:solidFill>
                  <a:srgbClr val="C00000"/>
                </a:solidFill>
              </a:rPr>
              <a:t>progressive elaboration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 smtClean="0">
                <a:solidFill>
                  <a:srgbClr val="C00000"/>
                </a:solidFill>
              </a:rPr>
              <a:t>resources</a:t>
            </a:r>
            <a:r>
              <a:rPr lang="en-US" dirty="0" smtClean="0"/>
              <a:t>, often from various areas</a:t>
            </a:r>
          </a:p>
          <a:p>
            <a:pPr lvl="1"/>
            <a:r>
              <a:rPr lang="en-US" dirty="0" smtClean="0"/>
              <a:t>Should have a </a:t>
            </a:r>
            <a:r>
              <a:rPr lang="en-US" dirty="0" smtClean="0">
                <a:solidFill>
                  <a:srgbClr val="C00000"/>
                </a:solidFill>
              </a:rPr>
              <a:t>primary customer </a:t>
            </a:r>
            <a:r>
              <a:rPr lang="en-US" dirty="0" smtClean="0"/>
              <a:t>or sponsor</a:t>
            </a:r>
          </a:p>
          <a:p>
            <a:pPr lvl="1"/>
            <a:r>
              <a:rPr lang="en-US" dirty="0" smtClean="0"/>
              <a:t>The project sponsor usually provides the </a:t>
            </a:r>
            <a:r>
              <a:rPr lang="en-US" dirty="0" smtClean="0">
                <a:solidFill>
                  <a:srgbClr val="C00000"/>
                </a:solidFill>
              </a:rPr>
              <a:t>direction and funding </a:t>
            </a:r>
            <a:r>
              <a:rPr lang="en-US" dirty="0" smtClean="0"/>
              <a:t>for the project</a:t>
            </a:r>
          </a:p>
          <a:p>
            <a:pPr lvl="1"/>
            <a:r>
              <a:rPr lang="en-US" dirty="0" smtClean="0"/>
              <a:t>Involves </a:t>
            </a:r>
            <a:r>
              <a:rPr lang="en-US" dirty="0" smtClean="0">
                <a:solidFill>
                  <a:srgbClr val="C00000"/>
                </a:solidFill>
              </a:rPr>
              <a:t>uncertainty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Ceritakan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project yang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tangani</a:t>
            </a:r>
            <a:endParaRPr lang="en-US" dirty="0" smtClean="0"/>
          </a:p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sebut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project?</a:t>
            </a:r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bedanya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project?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and Program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Project managers </a:t>
            </a:r>
            <a:r>
              <a:rPr lang="en-US" dirty="0" smtClean="0"/>
              <a:t>work with project</a:t>
            </a:r>
            <a:r>
              <a:rPr lang="en-US" dirty="0" smtClean="0">
                <a:solidFill>
                  <a:srgbClr val="0070C0"/>
                </a:solidFill>
              </a:rPr>
              <a:t> sponsors</a:t>
            </a:r>
            <a:r>
              <a:rPr lang="en-US" dirty="0" smtClean="0"/>
              <a:t>, the project </a:t>
            </a:r>
            <a:r>
              <a:rPr lang="en-US" dirty="0" smtClean="0">
                <a:solidFill>
                  <a:srgbClr val="0070C0"/>
                </a:solidFill>
              </a:rPr>
              <a:t>team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70C0"/>
                </a:solidFill>
              </a:rPr>
              <a:t>other people </a:t>
            </a:r>
            <a:r>
              <a:rPr lang="en-US" dirty="0" smtClean="0"/>
              <a:t>involved in a project to meet project goals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Program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group of related projects </a:t>
            </a:r>
            <a:r>
              <a:rPr lang="en-US" dirty="0" smtClean="0"/>
              <a:t>managed in a coordinated way to obtain benefits and control not available from managing them individually </a:t>
            </a:r>
            <a:br>
              <a:rPr lang="en-US" dirty="0" smtClean="0"/>
            </a:br>
            <a:r>
              <a:rPr lang="en-US" sz="2000" i="1" dirty="0" smtClean="0"/>
              <a:t>(PMBOK® Guide, Fourth Edition, 2008, p. 9)</a:t>
            </a:r>
          </a:p>
          <a:p>
            <a:r>
              <a:rPr lang="en-US" dirty="0" smtClean="0"/>
              <a:t>Program managers oversee programs; often act as bosses for project managers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Triple Constraint of 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7879"/>
            <a:ext cx="398907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Successful project management means </a:t>
            </a:r>
            <a:r>
              <a:rPr lang="en-US" dirty="0" smtClean="0">
                <a:solidFill>
                  <a:srgbClr val="C00000"/>
                </a:solidFill>
              </a:rPr>
              <a:t>meeting all three goals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scope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time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70C0"/>
                </a:solidFill>
              </a:rPr>
              <a:t>cost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and </a:t>
            </a:r>
            <a:r>
              <a:rPr lang="en-US" dirty="0" smtClean="0">
                <a:solidFill>
                  <a:srgbClr val="C00000"/>
                </a:solidFill>
              </a:rPr>
              <a:t>satisfying the project’s sponsor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86" y="1714500"/>
            <a:ext cx="4654989" cy="418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347606" y="1020538"/>
            <a:ext cx="3208565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SD </a:t>
            </a:r>
            <a:r>
              <a:rPr lang="en-US" dirty="0" err="1" smtClean="0">
                <a:solidFill>
                  <a:srgbClr val="C00000"/>
                </a:solidFill>
              </a:rPr>
              <a:t>Sompok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Semarang (1987)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SMPN 8</a:t>
            </a:r>
            <a:r>
              <a:rPr lang="en-US" dirty="0" smtClean="0"/>
              <a:t> Semarang (1990)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SMA </a:t>
            </a:r>
            <a:r>
              <a:rPr lang="en-US" dirty="0" err="1" smtClean="0">
                <a:solidFill>
                  <a:srgbClr val="C00000"/>
                </a:solidFill>
              </a:rPr>
              <a:t>Taruna</a:t>
            </a:r>
            <a:r>
              <a:rPr lang="en-US" dirty="0" smtClean="0">
                <a:solidFill>
                  <a:srgbClr val="C00000"/>
                </a:solidFill>
              </a:rPr>
              <a:t> Nusantara</a:t>
            </a:r>
            <a:r>
              <a:rPr lang="en-US" dirty="0" smtClean="0"/>
              <a:t> </a:t>
            </a:r>
            <a:r>
              <a:rPr lang="en-US" dirty="0" err="1" smtClean="0"/>
              <a:t>Magelang</a:t>
            </a:r>
            <a:r>
              <a:rPr lang="en-US" dirty="0" smtClean="0"/>
              <a:t> (1993)</a:t>
            </a:r>
          </a:p>
          <a:p>
            <a:r>
              <a:rPr lang="en-US" dirty="0" err="1" smtClean="0"/>
              <a:t>B.Eng</a:t>
            </a:r>
            <a:r>
              <a:rPr lang="en-US" dirty="0" smtClean="0"/>
              <a:t>, </a:t>
            </a:r>
            <a:r>
              <a:rPr lang="en-US" dirty="0" err="1" smtClean="0"/>
              <a:t>M.Eng</a:t>
            </a:r>
            <a:r>
              <a:rPr lang="en-US" dirty="0" smtClean="0"/>
              <a:t> and </a:t>
            </a:r>
            <a:r>
              <a:rPr lang="en-US" dirty="0" err="1" smtClean="0"/>
              <a:t>Dr.Eng</a:t>
            </a:r>
            <a:r>
              <a:rPr lang="en-US" sz="1275" i="1" dirty="0"/>
              <a:t> </a:t>
            </a:r>
            <a:r>
              <a:rPr lang="en-US" sz="1500" i="1" dirty="0"/>
              <a:t>(on-leave)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Department of Computer Science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Saitama University</a:t>
            </a:r>
            <a:r>
              <a:rPr lang="en-US" dirty="0" smtClean="0"/>
              <a:t>, Japan (1994-2004)</a:t>
            </a:r>
          </a:p>
          <a:p>
            <a:r>
              <a:rPr lang="en-US" dirty="0" smtClean="0"/>
              <a:t>Research Interests: </a:t>
            </a:r>
            <a:r>
              <a:rPr lang="en-US" dirty="0" smtClean="0">
                <a:solidFill>
                  <a:srgbClr val="C00000"/>
                </a:solidFill>
              </a:rPr>
              <a:t>Software Engineering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Intelligent Systems</a:t>
            </a:r>
          </a:p>
          <a:p>
            <a:r>
              <a:rPr lang="en-US" dirty="0" smtClean="0"/>
              <a:t>Founder </a:t>
            </a:r>
            <a:r>
              <a:rPr lang="en-US" dirty="0" err="1" smtClean="0">
                <a:solidFill>
                  <a:srgbClr val="C00000"/>
                </a:solidFill>
              </a:rPr>
              <a:t>IlmuKomputer.Com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LIPI</a:t>
            </a:r>
            <a:r>
              <a:rPr lang="en-US" dirty="0" smtClean="0"/>
              <a:t> Researcher (2004-2007)</a:t>
            </a:r>
          </a:p>
          <a:p>
            <a:r>
              <a:rPr lang="en-US" dirty="0" smtClean="0"/>
              <a:t>Founder and CEO PT </a:t>
            </a:r>
            <a:r>
              <a:rPr lang="en-US" dirty="0" err="1" smtClean="0">
                <a:solidFill>
                  <a:srgbClr val="C00000"/>
                </a:solidFill>
              </a:rPr>
              <a:t>Brainmatics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Cipta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Informatika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Ceritakan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project yang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tangani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project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endParaRPr lang="en-US" dirty="0" smtClean="0"/>
          </a:p>
          <a:p>
            <a:r>
              <a:rPr lang="en-US" dirty="0" err="1" smtClean="0"/>
              <a:t>Mengapa</a:t>
            </a:r>
            <a:r>
              <a:rPr lang="en-US" dirty="0" smtClean="0"/>
              <a:t> project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Project Management?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management is “the </a:t>
            </a:r>
            <a:r>
              <a:rPr lang="en-US" dirty="0" smtClean="0">
                <a:solidFill>
                  <a:srgbClr val="C00000"/>
                </a:solidFill>
              </a:rPr>
              <a:t>application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C00000"/>
                </a:solidFill>
              </a:rPr>
              <a:t>knowledge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skills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tools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techniques</a:t>
            </a:r>
            <a:r>
              <a:rPr lang="en-US" dirty="0" smtClean="0"/>
              <a:t> to project activities to </a:t>
            </a:r>
            <a:r>
              <a:rPr lang="en-US" dirty="0" smtClean="0">
                <a:solidFill>
                  <a:srgbClr val="C00000"/>
                </a:solidFill>
              </a:rPr>
              <a:t>meet project requirements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sz="2000" i="1" dirty="0" smtClean="0"/>
              <a:t>(PMBOK® Guide, Fourth Edition, 2008, p. 6)</a:t>
            </a:r>
            <a:endParaRPr lang="en-US" i="1" dirty="0" smtClean="0"/>
          </a:p>
          <a:p>
            <a:r>
              <a:rPr lang="en-US" dirty="0" smtClean="0"/>
              <a:t>Project managers strive to meet the triple constraint by balancing project </a:t>
            </a:r>
            <a:r>
              <a:rPr lang="en-US" dirty="0" smtClean="0">
                <a:solidFill>
                  <a:srgbClr val="C00000"/>
                </a:solidFill>
              </a:rPr>
              <a:t>scope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time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C00000"/>
                </a:solidFill>
              </a:rPr>
              <a:t>cost</a:t>
            </a:r>
            <a:r>
              <a:rPr lang="en-US" dirty="0" smtClean="0"/>
              <a:t> goals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6" descr="86921_01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2" y="1573613"/>
            <a:ext cx="8549175" cy="40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8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Stakeholders are the </a:t>
            </a:r>
            <a:r>
              <a:rPr lang="en-US" dirty="0" smtClean="0">
                <a:solidFill>
                  <a:srgbClr val="C00000"/>
                </a:solidFill>
              </a:rPr>
              <a:t>people involved in or affected by project </a:t>
            </a:r>
            <a:r>
              <a:rPr lang="en-US" dirty="0" smtClean="0"/>
              <a:t>activities</a:t>
            </a:r>
          </a:p>
          <a:p>
            <a:r>
              <a:rPr lang="en-US" dirty="0" smtClean="0"/>
              <a:t>Stakeholders include:</a:t>
            </a:r>
          </a:p>
          <a:p>
            <a:pPr lvl="1"/>
            <a:r>
              <a:rPr lang="en-US" dirty="0" smtClean="0"/>
              <a:t>The project </a:t>
            </a:r>
            <a:r>
              <a:rPr lang="en-US" dirty="0" smtClean="0">
                <a:solidFill>
                  <a:srgbClr val="C00000"/>
                </a:solidFill>
              </a:rPr>
              <a:t>sponsor</a:t>
            </a:r>
          </a:p>
          <a:p>
            <a:pPr lvl="1"/>
            <a:r>
              <a:rPr lang="en-US" dirty="0" smtClean="0"/>
              <a:t>The project </a:t>
            </a:r>
            <a:r>
              <a:rPr lang="en-US" dirty="0" smtClean="0">
                <a:solidFill>
                  <a:srgbClr val="C00000"/>
                </a:solidFill>
              </a:rPr>
              <a:t>manager</a:t>
            </a:r>
          </a:p>
          <a:p>
            <a:pPr lvl="1"/>
            <a:r>
              <a:rPr lang="en-US" dirty="0" smtClean="0"/>
              <a:t>The project </a:t>
            </a:r>
            <a:r>
              <a:rPr lang="en-US" dirty="0" smtClean="0">
                <a:solidFill>
                  <a:srgbClr val="C00000"/>
                </a:solidFill>
              </a:rPr>
              <a:t>team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Support</a:t>
            </a:r>
            <a:r>
              <a:rPr lang="en-US" dirty="0" smtClean="0"/>
              <a:t> staff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Customers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Users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Suppliers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Opponents</a:t>
            </a:r>
            <a:r>
              <a:rPr lang="en-US" dirty="0" smtClean="0"/>
              <a:t> to the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 Project Management Knowledge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Knowledge areas </a:t>
            </a:r>
            <a:r>
              <a:rPr lang="en-US" dirty="0" smtClean="0"/>
              <a:t>describe the </a:t>
            </a:r>
            <a:r>
              <a:rPr lang="en-US" dirty="0" smtClean="0">
                <a:solidFill>
                  <a:srgbClr val="0070C0"/>
                </a:solidFill>
              </a:rPr>
              <a:t>key competencies </a:t>
            </a:r>
            <a:r>
              <a:rPr lang="en-US" dirty="0" smtClean="0"/>
              <a:t>that project managers must develop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4 core knowledge areas </a:t>
            </a:r>
            <a:r>
              <a:rPr lang="en-US" dirty="0" smtClean="0"/>
              <a:t>lead to specific project objectives (</a:t>
            </a:r>
            <a:r>
              <a:rPr lang="en-US" dirty="0" smtClean="0">
                <a:solidFill>
                  <a:srgbClr val="0070C0"/>
                </a:solidFill>
              </a:rPr>
              <a:t>scope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time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cost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70C0"/>
                </a:solidFill>
              </a:rPr>
              <a:t>quality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4 facilitating knowledge areas </a:t>
            </a:r>
            <a:r>
              <a:rPr lang="en-US" dirty="0" smtClean="0"/>
              <a:t>are the means through which the project objectives are achieved (</a:t>
            </a:r>
            <a:r>
              <a:rPr lang="en-US" dirty="0" smtClean="0">
                <a:solidFill>
                  <a:srgbClr val="0070C0"/>
                </a:solidFill>
              </a:rPr>
              <a:t>human resources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communication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risk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70C0"/>
                </a:solidFill>
              </a:rPr>
              <a:t>procurement</a:t>
            </a:r>
            <a:r>
              <a:rPr lang="en-US" dirty="0" smtClean="0"/>
              <a:t> management)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knowledge area </a:t>
            </a:r>
            <a:r>
              <a:rPr lang="en-US" dirty="0" smtClean="0"/>
              <a:t>(project </a:t>
            </a:r>
            <a:r>
              <a:rPr lang="en-US" dirty="0" smtClean="0">
                <a:solidFill>
                  <a:srgbClr val="0070C0"/>
                </a:solidFill>
              </a:rPr>
              <a:t>integration</a:t>
            </a:r>
            <a:r>
              <a:rPr lang="en-US" dirty="0" smtClean="0"/>
              <a:t> management) affects and is affected by all of the other knowledge areas</a:t>
            </a:r>
          </a:p>
          <a:p>
            <a:r>
              <a:rPr lang="en-US" dirty="0" smtClean="0"/>
              <a:t>All knowledge areas are </a:t>
            </a:r>
            <a:r>
              <a:rPr lang="en-US" dirty="0" smtClean="0">
                <a:solidFill>
                  <a:srgbClr val="C00000"/>
                </a:solidFill>
              </a:rPr>
              <a:t>important</a:t>
            </a:r>
            <a:r>
              <a:rPr lang="en-US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Management Tools and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management tools and techniques </a:t>
            </a:r>
            <a:r>
              <a:rPr lang="en-US" dirty="0" smtClean="0">
                <a:solidFill>
                  <a:srgbClr val="C00000"/>
                </a:solidFill>
              </a:rPr>
              <a:t>assist project managers and their teams in various aspects </a:t>
            </a:r>
            <a:r>
              <a:rPr lang="en-US" dirty="0" smtClean="0"/>
              <a:t>of project management</a:t>
            </a:r>
          </a:p>
          <a:p>
            <a:r>
              <a:rPr lang="en-US" dirty="0" smtClean="0"/>
              <a:t>Some specific ones include:</a:t>
            </a:r>
          </a:p>
          <a:p>
            <a:pPr lvl="1"/>
            <a:r>
              <a:rPr lang="en-US" dirty="0" smtClean="0"/>
              <a:t>Project </a:t>
            </a:r>
            <a:r>
              <a:rPr lang="en-US" dirty="0" smtClean="0">
                <a:solidFill>
                  <a:srgbClr val="0070C0"/>
                </a:solidFill>
              </a:rPr>
              <a:t>charter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scope</a:t>
            </a:r>
            <a:r>
              <a:rPr lang="en-US" dirty="0" smtClean="0"/>
              <a:t> statement, and WBS (</a:t>
            </a:r>
            <a:r>
              <a:rPr lang="en-US" dirty="0" smtClean="0">
                <a:solidFill>
                  <a:srgbClr val="C00000"/>
                </a:solidFill>
              </a:rPr>
              <a:t>scope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Gantt</a:t>
            </a:r>
            <a:r>
              <a:rPr lang="en-US" dirty="0" smtClean="0"/>
              <a:t> charts, </a:t>
            </a:r>
            <a:r>
              <a:rPr lang="en-US" dirty="0" smtClean="0">
                <a:solidFill>
                  <a:srgbClr val="0070C0"/>
                </a:solidFill>
              </a:rPr>
              <a:t>network</a:t>
            </a:r>
            <a:r>
              <a:rPr lang="en-US" dirty="0" smtClean="0"/>
              <a:t> diagrams, </a:t>
            </a:r>
            <a:r>
              <a:rPr lang="en-US" dirty="0" smtClean="0">
                <a:solidFill>
                  <a:srgbClr val="0070C0"/>
                </a:solidFill>
              </a:rPr>
              <a:t>critical path </a:t>
            </a:r>
            <a:r>
              <a:rPr lang="en-US" dirty="0" smtClean="0"/>
              <a:t>analysis, </a:t>
            </a:r>
            <a:r>
              <a:rPr lang="en-US" dirty="0" smtClean="0">
                <a:solidFill>
                  <a:srgbClr val="0070C0"/>
                </a:solidFill>
              </a:rPr>
              <a:t>critical chain</a:t>
            </a:r>
            <a:r>
              <a:rPr lang="en-US" dirty="0" smtClean="0"/>
              <a:t> scheduling (</a:t>
            </a:r>
            <a:r>
              <a:rPr lang="en-US" dirty="0" smtClean="0">
                <a:solidFill>
                  <a:srgbClr val="C00000"/>
                </a:solidFill>
              </a:rPr>
              <a:t>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Cost estimates </a:t>
            </a:r>
            <a:r>
              <a:rPr lang="en-US" dirty="0" smtClean="0"/>
              <a:t>and earned value management (</a:t>
            </a:r>
            <a:r>
              <a:rPr lang="en-US" dirty="0" smtClean="0">
                <a:solidFill>
                  <a:srgbClr val="C00000"/>
                </a:solidFill>
              </a:rPr>
              <a:t>cost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See Table on the next slide for many more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59" y="3421861"/>
            <a:ext cx="14283" cy="14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9195" t="6649" r="25714" b="9958"/>
          <a:stretch/>
        </p:blipFill>
        <p:spPr>
          <a:xfrm>
            <a:off x="624547" y="0"/>
            <a:ext cx="8034987" cy="68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“Super tools” are those tools that have high use and </a:t>
            </a:r>
            <a:r>
              <a:rPr lang="en-US" dirty="0" smtClean="0">
                <a:solidFill>
                  <a:srgbClr val="C00000"/>
                </a:solidFill>
              </a:rPr>
              <a:t>high potential for improving project success</a:t>
            </a:r>
            <a:r>
              <a:rPr lang="en-US" dirty="0" smtClean="0"/>
              <a:t>, such as:</a:t>
            </a:r>
          </a:p>
          <a:p>
            <a:pPr lvl="1"/>
            <a:r>
              <a:rPr lang="en-US" dirty="0" smtClean="0"/>
              <a:t>Software for </a:t>
            </a:r>
            <a:r>
              <a:rPr lang="en-US" dirty="0" smtClean="0">
                <a:solidFill>
                  <a:srgbClr val="0070C0"/>
                </a:solidFill>
              </a:rPr>
              <a:t>task scheduling </a:t>
            </a:r>
            <a:r>
              <a:rPr lang="en-US" dirty="0" smtClean="0"/>
              <a:t>(such as project management software)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Scope statements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Requirements</a:t>
            </a:r>
            <a:r>
              <a:rPr lang="en-US" dirty="0" smtClean="0"/>
              <a:t> analyses</a:t>
            </a:r>
          </a:p>
          <a:p>
            <a:pPr lvl="1"/>
            <a:r>
              <a:rPr lang="en-US" dirty="0" smtClean="0"/>
              <a:t>Lessons-learned reports</a:t>
            </a:r>
          </a:p>
          <a:p>
            <a:r>
              <a:rPr lang="en-US" dirty="0" smtClean="0"/>
              <a:t>Tools already extensively used that have been found to improve project importance include: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Progress reports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Kick-off meetings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Gantt charts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Change requests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Went Right? Improved Project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Standish Group’s CHAOS studies show improvements in IT projects in the past decade: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number of successful IT projects has more than doubled</a:t>
            </a:r>
            <a:r>
              <a:rPr lang="en-US" dirty="0" smtClean="0"/>
              <a:t>, from 16 percent in 1994 to 35 percent in 2006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number of failed projects decreased </a:t>
            </a:r>
            <a:r>
              <a:rPr lang="en-US" dirty="0" smtClean="0"/>
              <a:t>from 31 percent in 1994 to 19 percent in 2006</a:t>
            </a:r>
          </a:p>
          <a:p>
            <a:pPr lvl="1"/>
            <a:r>
              <a:rPr lang="en-US" dirty="0" smtClean="0"/>
              <a:t>The United States spent more money on IT projects in 2006 than 1994 ($346 billion and $250 billion, respectively), but the </a:t>
            </a:r>
            <a:r>
              <a:rPr lang="en-US" dirty="0" smtClean="0">
                <a:solidFill>
                  <a:srgbClr val="C00000"/>
                </a:solidFill>
              </a:rPr>
              <a:t>amount of money wasted on challenged and failed projects was down</a:t>
            </a:r>
            <a:r>
              <a:rPr lang="en-US" dirty="0" smtClean="0"/>
              <a:t> to $53 billion in 2006 compared to $140 billion in 1994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Improvements?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"The reasons for the increase in successful projects vary. First, the </a:t>
            </a:r>
            <a:r>
              <a:rPr lang="en-US" dirty="0" smtClean="0">
                <a:solidFill>
                  <a:srgbClr val="C00000"/>
                </a:solidFill>
              </a:rPr>
              <a:t>average cost of a project </a:t>
            </a:r>
            <a:r>
              <a:rPr lang="en-US" dirty="0" smtClean="0"/>
              <a:t>has been more than cut in half. </a:t>
            </a:r>
            <a:r>
              <a:rPr lang="en-US" dirty="0" smtClean="0">
                <a:solidFill>
                  <a:srgbClr val="C00000"/>
                </a:solidFill>
              </a:rPr>
              <a:t>Better tools </a:t>
            </a:r>
            <a:r>
              <a:rPr lang="en-US" dirty="0" smtClean="0"/>
              <a:t>have been created to monitor and control progress and </a:t>
            </a:r>
            <a:r>
              <a:rPr lang="en-US" dirty="0" smtClean="0">
                <a:solidFill>
                  <a:srgbClr val="C00000"/>
                </a:solidFill>
              </a:rPr>
              <a:t>better skilled project managers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C00000"/>
                </a:solidFill>
              </a:rPr>
              <a:t>better management processes </a:t>
            </a:r>
            <a:r>
              <a:rPr lang="en-US" dirty="0" smtClean="0"/>
              <a:t>are being used. The fact that there are processes is significant in itself.”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800" i="1" dirty="0" smtClean="0"/>
              <a:t>Standish </a:t>
            </a:r>
            <a:r>
              <a:rPr lang="en-US" sz="1800" i="1" dirty="0"/>
              <a:t>Group, "CHAOS 2001: A Recipe for Success" (2001)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r="10272"/>
          <a:stretch/>
        </p:blipFill>
        <p:spPr>
          <a:xfrm>
            <a:off x="951746" y="1634816"/>
            <a:ext cx="2884274" cy="36255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/>
        </p:blipFill>
        <p:spPr>
          <a:xfrm>
            <a:off x="5071468" y="1634816"/>
            <a:ext cx="2767839" cy="364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 ways to </a:t>
            </a:r>
            <a:r>
              <a:rPr lang="en-US" dirty="0" smtClean="0">
                <a:solidFill>
                  <a:srgbClr val="C00000"/>
                </a:solidFill>
              </a:rPr>
              <a:t>define project success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project </a:t>
            </a:r>
            <a:r>
              <a:rPr lang="en-US" dirty="0" smtClean="0">
                <a:solidFill>
                  <a:srgbClr val="0070C0"/>
                </a:solidFill>
              </a:rPr>
              <a:t>met scope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time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70C0"/>
                </a:solidFill>
              </a:rPr>
              <a:t>cost</a:t>
            </a:r>
            <a:r>
              <a:rPr lang="en-US" dirty="0" smtClean="0"/>
              <a:t> goals</a:t>
            </a:r>
          </a:p>
          <a:p>
            <a:pPr lvl="1"/>
            <a:r>
              <a:rPr lang="en-US" dirty="0" smtClean="0"/>
              <a:t>The project </a:t>
            </a:r>
            <a:r>
              <a:rPr lang="en-US" dirty="0" smtClean="0">
                <a:solidFill>
                  <a:srgbClr val="0070C0"/>
                </a:solidFill>
              </a:rPr>
              <a:t>satisfied the customer/sponsor</a:t>
            </a:r>
          </a:p>
          <a:p>
            <a:pPr lvl="1"/>
            <a:r>
              <a:rPr lang="en-US" dirty="0" smtClean="0"/>
              <a:t>The results of the project </a:t>
            </a:r>
            <a:r>
              <a:rPr lang="en-US" dirty="0" smtClean="0">
                <a:solidFill>
                  <a:srgbClr val="0070C0"/>
                </a:solidFill>
              </a:rPr>
              <a:t>met its main objective</a:t>
            </a:r>
            <a:r>
              <a:rPr lang="en-US" dirty="0" smtClean="0"/>
              <a:t>, such as making or saving a certain amount of money, providing a good return on investment, or simply making the sponsors happy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Helps Projects Succeed?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Executive</a:t>
            </a:r>
            <a:r>
              <a:rPr lang="en-US" dirty="0" smtClean="0"/>
              <a:t> support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User involvement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Experienced</a:t>
            </a:r>
            <a:r>
              <a:rPr lang="en-US" dirty="0" smtClean="0"/>
              <a:t> project manager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Clear </a:t>
            </a:r>
            <a:r>
              <a:rPr lang="en-US" dirty="0" smtClean="0">
                <a:solidFill>
                  <a:srgbClr val="C00000"/>
                </a:solidFill>
              </a:rPr>
              <a:t>business objectives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Minimized </a:t>
            </a:r>
            <a:r>
              <a:rPr lang="en-US" dirty="0" smtClean="0">
                <a:solidFill>
                  <a:srgbClr val="C00000"/>
                </a:solidFill>
              </a:rPr>
              <a:t>scope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Standard software </a:t>
            </a:r>
            <a:r>
              <a:rPr lang="en-US" dirty="0" smtClean="0">
                <a:solidFill>
                  <a:srgbClr val="C00000"/>
                </a:solidFill>
              </a:rPr>
              <a:t>infrastructure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 startAt="7"/>
            </a:pPr>
            <a:r>
              <a:rPr lang="en-US" dirty="0" smtClean="0"/>
              <a:t>Firm basic requirements</a:t>
            </a:r>
          </a:p>
          <a:p>
            <a:pPr marL="385763" indent="-385763">
              <a:buFont typeface="+mj-lt"/>
              <a:buAutoNum type="arabicPeriod" startAt="7"/>
            </a:pPr>
            <a:r>
              <a:rPr lang="en-US" dirty="0" smtClean="0"/>
              <a:t>Formal </a:t>
            </a:r>
            <a:r>
              <a:rPr lang="en-US" dirty="0" smtClean="0">
                <a:solidFill>
                  <a:srgbClr val="C00000"/>
                </a:solidFill>
              </a:rPr>
              <a:t>methodology</a:t>
            </a:r>
          </a:p>
          <a:p>
            <a:pPr marL="385763" indent="-385763">
              <a:buFont typeface="+mj-lt"/>
              <a:buAutoNum type="arabicPeriod" startAt="7"/>
            </a:pPr>
            <a:r>
              <a:rPr lang="en-US" dirty="0" smtClean="0"/>
              <a:t>Reliable </a:t>
            </a:r>
            <a:r>
              <a:rPr lang="en-US" dirty="0" smtClean="0">
                <a:solidFill>
                  <a:srgbClr val="C00000"/>
                </a:solidFill>
              </a:rPr>
              <a:t>estimates</a:t>
            </a:r>
          </a:p>
          <a:p>
            <a:pPr marL="385763" indent="-385763">
              <a:buFont typeface="+mj-lt"/>
              <a:buAutoNum type="arabicPeriod" startAt="7"/>
            </a:pPr>
            <a:r>
              <a:rPr lang="en-US" dirty="0" smtClean="0"/>
              <a:t>Other criteria, such as small milestones, proper planning, competent staff, and ownership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4055" y="6524838"/>
            <a:ext cx="2057400" cy="273844"/>
          </a:xfrm>
        </p:spPr>
        <p:txBody>
          <a:bodyPr/>
          <a:lstStyle/>
          <a:p>
            <a:fld id="{C546E0E4-908A-4724-B308-E4F6AE4FA0DD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34615" y="5925806"/>
            <a:ext cx="4122988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50" i="1" dirty="0">
                <a:latin typeface="+mn-lt"/>
              </a:rPr>
              <a:t>The Standish Group, “Extreme CHAOS,” (2001)</a:t>
            </a:r>
          </a:p>
        </p:txBody>
      </p:sp>
    </p:spTree>
    <p:extLst>
      <p:ext uri="{BB962C8B-B14F-4D97-AF65-F5344CB8AC3E}">
        <p14:creationId xmlns:p14="http://schemas.microsoft.com/office/powerpoint/2010/main" val="26396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Winners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research findings show that companies that excel in project delivery capability: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Use an integrated project management toolbox </a:t>
            </a:r>
            <a:r>
              <a:rPr lang="en-US" dirty="0" smtClean="0"/>
              <a:t>(use standard/advanced PM tools, lots of templates)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Grow project leaders</a:t>
            </a:r>
            <a:r>
              <a:rPr lang="en-US" dirty="0" smtClean="0"/>
              <a:t>, emphasizing </a:t>
            </a:r>
            <a:r>
              <a:rPr lang="en-US" dirty="0" smtClean="0">
                <a:solidFill>
                  <a:srgbClr val="0070C0"/>
                </a:solidFill>
              </a:rPr>
              <a:t>business and soft skills</a:t>
            </a:r>
          </a:p>
          <a:p>
            <a:pPr lvl="1"/>
            <a:r>
              <a:rPr lang="en-US" dirty="0" smtClean="0"/>
              <a:t>Develop a </a:t>
            </a:r>
            <a:r>
              <a:rPr lang="en-US" dirty="0" smtClean="0">
                <a:solidFill>
                  <a:srgbClr val="C00000"/>
                </a:solidFill>
              </a:rPr>
              <a:t>streamlined project delivery process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Measure project health using metrics</a:t>
            </a:r>
            <a:r>
              <a:rPr lang="en-US" dirty="0" smtClean="0"/>
              <a:t>, like customer satisfaction or  return on investment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Mengapa</a:t>
            </a:r>
            <a:r>
              <a:rPr lang="en-US" sz="3200" dirty="0" smtClean="0"/>
              <a:t> </a:t>
            </a:r>
            <a:r>
              <a:rPr lang="en-US" sz="3200" dirty="0" err="1" smtClean="0"/>
              <a:t>kita</a:t>
            </a:r>
            <a:r>
              <a:rPr lang="en-US" sz="3200" dirty="0" smtClean="0"/>
              <a:t> </a:t>
            </a:r>
            <a:r>
              <a:rPr lang="en-US" sz="3200" dirty="0" err="1" smtClean="0"/>
              <a:t>perlu</a:t>
            </a:r>
            <a:r>
              <a:rPr lang="en-US" sz="3200" dirty="0" smtClean="0"/>
              <a:t> </a:t>
            </a:r>
            <a:r>
              <a:rPr lang="en-US" sz="3200" dirty="0" err="1" smtClean="0"/>
              <a:t>memahami</a:t>
            </a:r>
            <a:r>
              <a:rPr lang="en-US" sz="3200" dirty="0" smtClean="0"/>
              <a:t> project management?</a:t>
            </a:r>
          </a:p>
          <a:p>
            <a:r>
              <a:rPr lang="en-US" sz="3200" dirty="0" err="1" smtClean="0"/>
              <a:t>Bagaimana</a:t>
            </a:r>
            <a:r>
              <a:rPr lang="en-US" sz="3200" dirty="0" smtClean="0"/>
              <a:t> </a:t>
            </a:r>
            <a:r>
              <a:rPr lang="en-US" sz="3200" dirty="0" err="1" smtClean="0"/>
              <a:t>cara</a:t>
            </a:r>
            <a:r>
              <a:rPr lang="en-US" sz="3200" dirty="0" smtClean="0"/>
              <a:t> </a:t>
            </a:r>
            <a:r>
              <a:rPr lang="en-US" sz="3200" dirty="0" err="1" smtClean="0"/>
              <a:t>termudah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memahami</a:t>
            </a:r>
            <a:r>
              <a:rPr lang="en-US" sz="3200" dirty="0" smtClean="0"/>
              <a:t> </a:t>
            </a:r>
            <a:r>
              <a:rPr lang="en-US" sz="3200" dirty="0" err="1" smtClean="0"/>
              <a:t>tentang</a:t>
            </a:r>
            <a:r>
              <a:rPr lang="en-US" sz="3200" dirty="0" smtClean="0"/>
              <a:t> project management?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8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and Project Portfolio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program is “a </a:t>
            </a:r>
            <a:r>
              <a:rPr lang="en-US" dirty="0" smtClean="0">
                <a:solidFill>
                  <a:srgbClr val="C00000"/>
                </a:solidFill>
              </a:rPr>
              <a:t>group of related projects </a:t>
            </a:r>
            <a:r>
              <a:rPr lang="en-US" dirty="0" smtClean="0"/>
              <a:t>managed in a coordinated way to obtain benefits and control not available from managing them individually” </a:t>
            </a:r>
            <a:r>
              <a:rPr lang="en-US" sz="2000" i="1" dirty="0" smtClean="0"/>
              <a:t>(PMBOK® Guide, Fourth Edition, 2008, p. 9)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program manager </a:t>
            </a:r>
            <a:r>
              <a:rPr lang="en-US" dirty="0" smtClean="0"/>
              <a:t>provides </a:t>
            </a:r>
            <a:r>
              <a:rPr lang="en-US" dirty="0" smtClean="0">
                <a:solidFill>
                  <a:srgbClr val="0070C0"/>
                </a:solidFill>
              </a:rPr>
              <a:t>leadership and direction </a:t>
            </a:r>
            <a:r>
              <a:rPr lang="en-US" dirty="0" smtClean="0"/>
              <a:t>for the project managers heading the projects within the program</a:t>
            </a:r>
          </a:p>
          <a:p>
            <a:r>
              <a:rPr lang="en-US" dirty="0" smtClean="0"/>
              <a:t>Examples of common programs in the IT field include </a:t>
            </a:r>
            <a:r>
              <a:rPr lang="en-US" dirty="0" smtClean="0">
                <a:solidFill>
                  <a:srgbClr val="C00000"/>
                </a:solidFill>
              </a:rPr>
              <a:t>infrastructure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applications development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C00000"/>
                </a:solidFill>
              </a:rPr>
              <a:t>user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Portfolio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part of project portfolio management, </a:t>
            </a:r>
            <a:r>
              <a:rPr lang="en-US" dirty="0" smtClean="0">
                <a:solidFill>
                  <a:srgbClr val="C00000"/>
                </a:solidFill>
              </a:rPr>
              <a:t>organizations group and manage projects and programs as a portfolio </a:t>
            </a:r>
            <a:r>
              <a:rPr lang="en-US" dirty="0" smtClean="0"/>
              <a:t>of investments that contribute to the entire enterprise’s success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Portfolio managers </a:t>
            </a:r>
            <a:r>
              <a:rPr lang="en-US" dirty="0" smtClean="0"/>
              <a:t>help their organizations make wise investment decisions by helping to </a:t>
            </a:r>
            <a:r>
              <a:rPr lang="en-US" dirty="0" smtClean="0">
                <a:solidFill>
                  <a:srgbClr val="0070C0"/>
                </a:solidFill>
              </a:rPr>
              <a:t>select and analyze projects </a:t>
            </a:r>
            <a:r>
              <a:rPr lang="en-US" dirty="0" smtClean="0"/>
              <a:t>from a strategic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Management Compared to Project Portfolio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Fig01-0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3"/>
          <a:stretch>
            <a:fillRect/>
          </a:stretch>
        </p:blipFill>
        <p:spPr bwMode="auto">
          <a:xfrm>
            <a:off x="187774" y="2245323"/>
            <a:ext cx="8734094" cy="31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3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best practice is “an </a:t>
            </a:r>
            <a:r>
              <a:rPr lang="en-US" dirty="0" smtClean="0">
                <a:solidFill>
                  <a:srgbClr val="C00000"/>
                </a:solidFill>
              </a:rPr>
              <a:t>optimal way</a:t>
            </a:r>
            <a:r>
              <a:rPr lang="en-US" dirty="0" smtClean="0"/>
              <a:t> recognized by industry </a:t>
            </a:r>
            <a:r>
              <a:rPr lang="en-US" dirty="0" smtClean="0">
                <a:solidFill>
                  <a:srgbClr val="C00000"/>
                </a:solidFill>
              </a:rPr>
              <a:t>to achieve a stated goal</a:t>
            </a:r>
            <a:r>
              <a:rPr lang="en-US" dirty="0" smtClean="0"/>
              <a:t> or objective”*</a:t>
            </a:r>
          </a:p>
          <a:p>
            <a:r>
              <a:rPr lang="en-US" dirty="0" smtClean="0"/>
              <a:t>Robert </a:t>
            </a:r>
            <a:r>
              <a:rPr lang="en-US" dirty="0" err="1" smtClean="0"/>
              <a:t>Butrick</a:t>
            </a:r>
            <a:r>
              <a:rPr lang="en-US" dirty="0" smtClean="0"/>
              <a:t> suggests that organizations need to </a:t>
            </a:r>
            <a:r>
              <a:rPr lang="en-US" dirty="0" smtClean="0">
                <a:solidFill>
                  <a:srgbClr val="C00000"/>
                </a:solidFill>
              </a:rPr>
              <a:t>follow basic principles of project management</a:t>
            </a:r>
            <a:r>
              <a:rPr lang="en-US" dirty="0" smtClean="0"/>
              <a:t>, including these two mentioned earlier: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Make sure your projects are driven by your strategy</a:t>
            </a:r>
            <a:r>
              <a:rPr lang="en-US" dirty="0" smtClean="0"/>
              <a:t>; be able to demonstrate how each project you undertake fits your business strategy, and </a:t>
            </a:r>
            <a:r>
              <a:rPr lang="en-US" dirty="0" smtClean="0">
                <a:solidFill>
                  <a:srgbClr val="00B050"/>
                </a:solidFill>
              </a:rPr>
              <a:t>screen out unwanted projects</a:t>
            </a:r>
            <a:r>
              <a:rPr lang="en-US" dirty="0" smtClean="0"/>
              <a:t> as soon as possible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Engage your stakeholders</a:t>
            </a:r>
            <a:r>
              <a:rPr lang="en-US" dirty="0" smtClean="0"/>
              <a:t>; ignoring stakeholders often leads to project failure; be sure to </a:t>
            </a:r>
            <a:r>
              <a:rPr lang="en-US" dirty="0" smtClean="0">
                <a:solidFill>
                  <a:srgbClr val="00B050"/>
                </a:solidFill>
              </a:rPr>
              <a:t>engage stakeholders at all stages of a projec</a:t>
            </a:r>
            <a:r>
              <a:rPr lang="en-US" dirty="0" smtClean="0"/>
              <a:t>t, and encourage teamwork and commitment at all times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70900" y="5999628"/>
            <a:ext cx="6402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dirty="0">
                <a:latin typeface="+mn-lt"/>
              </a:rPr>
              <a:t>*Project Management Institute, </a:t>
            </a:r>
            <a:r>
              <a:rPr lang="en-US" sz="1400" i="1" dirty="0">
                <a:latin typeface="+mn-lt"/>
              </a:rPr>
              <a:t>Organizational Project Management Maturity Model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i="1" dirty="0">
                <a:latin typeface="+mn-lt"/>
              </a:rPr>
              <a:t>(OPM3) Knowledge Foundation (2003), p. 13.</a:t>
            </a:r>
          </a:p>
        </p:txBody>
      </p:sp>
    </p:spTree>
    <p:extLst>
      <p:ext uri="{BB962C8B-B14F-4D97-AF65-F5344CB8AC3E}">
        <p14:creationId xmlns:p14="http://schemas.microsoft.com/office/powerpoint/2010/main" val="19258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Project Portfolio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Fig01-0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6"/>
          <a:stretch>
            <a:fillRect/>
          </a:stretch>
        </p:blipFill>
        <p:spPr bwMode="auto">
          <a:xfrm>
            <a:off x="220580" y="1771650"/>
            <a:ext cx="8702839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0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Project Portfolio Management: Project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4" descr="Fig01-05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"/>
          <a:stretch>
            <a:fillRect/>
          </a:stretch>
        </p:blipFill>
        <p:spPr bwMode="auto">
          <a:xfrm>
            <a:off x="628650" y="1694303"/>
            <a:ext cx="8030602" cy="444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Introduction to Project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The Project Management and Information Technology Context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The Project Management Process Groups: A Case Study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Integration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Scope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Time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Cost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Quality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Human Resource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Communication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Risk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Procurement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Apakah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dimaksud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program?</a:t>
            </a:r>
          </a:p>
          <a:p>
            <a:r>
              <a:rPr lang="en-US" sz="3200" dirty="0" err="1" smtClean="0"/>
              <a:t>Jelaskan</a:t>
            </a:r>
            <a:r>
              <a:rPr lang="en-US" sz="3200" dirty="0" smtClean="0"/>
              <a:t> </a:t>
            </a:r>
            <a:r>
              <a:rPr lang="en-US" sz="3200" dirty="0" err="1" smtClean="0"/>
              <a:t>perbedaan</a:t>
            </a:r>
            <a:r>
              <a:rPr lang="en-US" sz="3200" dirty="0" smtClean="0"/>
              <a:t> project management </a:t>
            </a:r>
            <a:r>
              <a:rPr lang="en-US" sz="3200" dirty="0" err="1" smtClean="0"/>
              <a:t>dan</a:t>
            </a:r>
            <a:r>
              <a:rPr lang="en-US" sz="3200" dirty="0" smtClean="0"/>
              <a:t> project portfolio management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Project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descriptions vary, but most include responsibilities like </a:t>
            </a:r>
            <a:r>
              <a:rPr lang="en-US" dirty="0" smtClean="0">
                <a:solidFill>
                  <a:srgbClr val="C00000"/>
                </a:solidFill>
              </a:rPr>
              <a:t>planning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scheduling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coordinating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C00000"/>
                </a:solidFill>
              </a:rPr>
              <a:t>working with people </a:t>
            </a:r>
            <a:r>
              <a:rPr lang="en-US" dirty="0" smtClean="0"/>
              <a:t>to achieve project goals</a:t>
            </a:r>
          </a:p>
          <a:p>
            <a:r>
              <a:rPr lang="en-US" dirty="0" smtClean="0"/>
              <a:t>Remember that </a:t>
            </a:r>
            <a:r>
              <a:rPr lang="en-US" dirty="0" smtClean="0">
                <a:solidFill>
                  <a:srgbClr val="C00000"/>
                </a:solidFill>
              </a:rPr>
              <a:t>97% of successful projects were led by experienced project managers</a:t>
            </a:r>
            <a:r>
              <a:rPr lang="en-US" dirty="0" smtClean="0"/>
              <a:t>, who can often help influence success factors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Suggested Skills for Project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managers need a </a:t>
            </a:r>
            <a:r>
              <a:rPr lang="en-US" dirty="0" smtClean="0">
                <a:solidFill>
                  <a:srgbClr val="C00000"/>
                </a:solidFill>
              </a:rPr>
              <a:t>wide variety of skills</a:t>
            </a:r>
          </a:p>
          <a:p>
            <a:r>
              <a:rPr lang="en-US" dirty="0" smtClean="0"/>
              <a:t>They should:</a:t>
            </a:r>
          </a:p>
          <a:p>
            <a:pPr lvl="1"/>
            <a:r>
              <a:rPr lang="en-US" dirty="0" smtClean="0"/>
              <a:t>Be </a:t>
            </a:r>
            <a:r>
              <a:rPr lang="en-US" dirty="0" smtClean="0">
                <a:solidFill>
                  <a:srgbClr val="C00000"/>
                </a:solidFill>
              </a:rPr>
              <a:t>comfortable with change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Understand the organizations </a:t>
            </a:r>
            <a:r>
              <a:rPr lang="en-US" dirty="0" smtClean="0"/>
              <a:t>they work in and with</a:t>
            </a:r>
          </a:p>
          <a:p>
            <a:pPr lvl="1"/>
            <a:r>
              <a:rPr lang="en-US" dirty="0" smtClean="0"/>
              <a:t>Be </a:t>
            </a:r>
            <a:r>
              <a:rPr lang="en-US" dirty="0" smtClean="0">
                <a:solidFill>
                  <a:srgbClr val="C00000"/>
                </a:solidFill>
              </a:rPr>
              <a:t>able to lead teams </a:t>
            </a:r>
            <a:r>
              <a:rPr lang="en-US" dirty="0" smtClean="0"/>
              <a:t>to accomplish project goals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Suggested Skills for Project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Project Management </a:t>
            </a:r>
            <a:r>
              <a:rPr lang="en-US" dirty="0" smtClean="0">
                <a:solidFill>
                  <a:srgbClr val="C00000"/>
                </a:solidFill>
              </a:rPr>
              <a:t>Body of Knowledge</a:t>
            </a:r>
          </a:p>
          <a:p>
            <a:r>
              <a:rPr lang="en-US" dirty="0" smtClean="0"/>
              <a:t>Application area </a:t>
            </a:r>
            <a:r>
              <a:rPr lang="en-US" dirty="0" smtClean="0">
                <a:solidFill>
                  <a:srgbClr val="C00000"/>
                </a:solidFill>
              </a:rPr>
              <a:t>knowledge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standards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C00000"/>
                </a:solidFill>
              </a:rPr>
              <a:t>regulations</a:t>
            </a:r>
          </a:p>
          <a:p>
            <a:r>
              <a:rPr lang="en-US" dirty="0" smtClean="0"/>
              <a:t>Project </a:t>
            </a:r>
            <a:r>
              <a:rPr lang="en-US" dirty="0" smtClean="0">
                <a:solidFill>
                  <a:srgbClr val="C00000"/>
                </a:solidFill>
              </a:rPr>
              <a:t>environment</a:t>
            </a:r>
            <a:r>
              <a:rPr lang="en-US" dirty="0" smtClean="0"/>
              <a:t> knowledge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General management </a:t>
            </a:r>
            <a:r>
              <a:rPr lang="en-US" dirty="0" smtClean="0"/>
              <a:t>knowledge and skills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Soft skills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human relations </a:t>
            </a:r>
            <a:r>
              <a:rPr lang="en-US" dirty="0" smtClean="0"/>
              <a:t>skills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 Most Important Skills and Competencies for Project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People </a:t>
            </a:r>
            <a:r>
              <a:rPr lang="en-US" dirty="0" smtClean="0">
                <a:solidFill>
                  <a:srgbClr val="C00000"/>
                </a:solidFill>
              </a:rPr>
              <a:t>skills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Leadership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Listening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Integrity, ethical behavior, </a:t>
            </a:r>
            <a:r>
              <a:rPr lang="en-US" dirty="0" smtClean="0">
                <a:solidFill>
                  <a:srgbClr val="C00000"/>
                </a:solidFill>
              </a:rPr>
              <a:t>consistent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Strong at </a:t>
            </a:r>
            <a:r>
              <a:rPr lang="en-US" dirty="0" smtClean="0">
                <a:solidFill>
                  <a:srgbClr val="C00000"/>
                </a:solidFill>
              </a:rPr>
              <a:t>building trust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Verbal </a:t>
            </a:r>
            <a:r>
              <a:rPr lang="en-US" dirty="0" smtClean="0">
                <a:solidFill>
                  <a:srgbClr val="C00000"/>
                </a:solidFill>
              </a:rPr>
              <a:t>communication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Strong at </a:t>
            </a:r>
            <a:r>
              <a:rPr lang="en-US" dirty="0" smtClean="0">
                <a:solidFill>
                  <a:srgbClr val="C00000"/>
                </a:solidFill>
              </a:rPr>
              <a:t>building teams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Conflict resolution, </a:t>
            </a:r>
            <a:r>
              <a:rPr lang="en-US" dirty="0" smtClean="0">
                <a:solidFill>
                  <a:srgbClr val="C00000"/>
                </a:solidFill>
              </a:rPr>
              <a:t>conflict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Critical thinking, </a:t>
            </a:r>
            <a:r>
              <a:rPr lang="en-US" dirty="0" smtClean="0">
                <a:solidFill>
                  <a:srgbClr val="C00000"/>
                </a:solidFill>
              </a:rPr>
              <a:t>problem solving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Understands, balances </a:t>
            </a:r>
            <a:r>
              <a:rPr lang="en-US" dirty="0" smtClean="0">
                <a:solidFill>
                  <a:srgbClr val="C00000"/>
                </a:solidFill>
              </a:rPr>
              <a:t>priorities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Skills Needed in Different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Large projects</a:t>
            </a:r>
            <a:r>
              <a:rPr lang="en-US" dirty="0" smtClean="0"/>
              <a:t>: leadership, relevant prior experience, </a:t>
            </a:r>
            <a:r>
              <a:rPr lang="en-US" dirty="0" smtClean="0">
                <a:solidFill>
                  <a:srgbClr val="0070C0"/>
                </a:solidFill>
              </a:rPr>
              <a:t>planning</a:t>
            </a:r>
            <a:r>
              <a:rPr lang="en-US" dirty="0" smtClean="0"/>
              <a:t>, people skills, verbal </a:t>
            </a:r>
            <a:r>
              <a:rPr lang="en-US" dirty="0" smtClean="0">
                <a:solidFill>
                  <a:srgbClr val="0070C0"/>
                </a:solidFill>
              </a:rPr>
              <a:t>communication</a:t>
            </a:r>
            <a:r>
              <a:rPr lang="en-US" dirty="0" smtClean="0"/>
              <a:t>, and team-building skills were most important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High uncertainty projects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risk management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expectation</a:t>
            </a:r>
            <a:r>
              <a:rPr lang="en-US" dirty="0" smtClean="0"/>
              <a:t> management, leadership, people skills, and planning skills were most important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Very novel projects</a:t>
            </a:r>
            <a:r>
              <a:rPr lang="en-US" dirty="0" smtClean="0"/>
              <a:t>: leadership, people skills, having </a:t>
            </a:r>
            <a:r>
              <a:rPr lang="en-US" dirty="0" smtClean="0">
                <a:solidFill>
                  <a:srgbClr val="0070C0"/>
                </a:solidFill>
              </a:rPr>
              <a:t>vision and goals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self confidence</a:t>
            </a:r>
            <a:r>
              <a:rPr lang="en-US" dirty="0" smtClean="0"/>
              <a:t>, expectations management, and </a:t>
            </a:r>
            <a:r>
              <a:rPr lang="en-US" dirty="0" smtClean="0">
                <a:solidFill>
                  <a:srgbClr val="0070C0"/>
                </a:solidFill>
              </a:rPr>
              <a:t>listening skills </a:t>
            </a:r>
            <a:r>
              <a:rPr lang="en-US" dirty="0" smtClean="0"/>
              <a:t>were most important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Leadership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project managers provide </a:t>
            </a:r>
            <a:r>
              <a:rPr lang="en-US" dirty="0" smtClean="0">
                <a:solidFill>
                  <a:srgbClr val="C00000"/>
                </a:solidFill>
              </a:rPr>
              <a:t>leadership by example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leader</a:t>
            </a:r>
            <a:r>
              <a:rPr lang="en-US" dirty="0" smtClean="0"/>
              <a:t> focuses on </a:t>
            </a:r>
            <a:r>
              <a:rPr lang="en-US" dirty="0" smtClean="0">
                <a:solidFill>
                  <a:srgbClr val="0070C0"/>
                </a:solidFill>
              </a:rPr>
              <a:t>long-term goals and big-picture objectives </a:t>
            </a:r>
            <a:r>
              <a:rPr lang="en-US" dirty="0" smtClean="0"/>
              <a:t>while inspiring people to reach those goals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manager</a:t>
            </a:r>
            <a:r>
              <a:rPr lang="en-US" dirty="0" smtClean="0"/>
              <a:t> deals with the </a:t>
            </a:r>
            <a:r>
              <a:rPr lang="en-US" dirty="0" smtClean="0">
                <a:solidFill>
                  <a:srgbClr val="0070C0"/>
                </a:solidFill>
              </a:rPr>
              <a:t>day-to-day details of meeting specific goals</a:t>
            </a:r>
          </a:p>
          <a:p>
            <a:r>
              <a:rPr lang="en-US" dirty="0" smtClean="0"/>
              <a:t>Project managers often </a:t>
            </a:r>
            <a:r>
              <a:rPr lang="en-US" dirty="0" smtClean="0">
                <a:solidFill>
                  <a:srgbClr val="C00000"/>
                </a:solidFill>
              </a:rPr>
              <a:t>take on the role of both leader and manager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for IT Project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2006 survey by CIO.com, IT executives ranked </a:t>
            </a:r>
            <a:r>
              <a:rPr lang="en-US" dirty="0" smtClean="0">
                <a:solidFill>
                  <a:srgbClr val="C00000"/>
                </a:solidFill>
              </a:rPr>
              <a:t>the skills that would be the most in demand </a:t>
            </a:r>
            <a:r>
              <a:rPr lang="en-US" dirty="0" smtClean="0"/>
              <a:t>in the next two to five years</a:t>
            </a:r>
          </a:p>
          <a:p>
            <a:r>
              <a:rPr lang="en-US" dirty="0" smtClean="0"/>
              <a:t>Project/program management </a:t>
            </a:r>
            <a:r>
              <a:rPr lang="en-US" dirty="0" smtClean="0">
                <a:solidFill>
                  <a:srgbClr val="C00000"/>
                </a:solidFill>
              </a:rPr>
              <a:t>topped the list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IT Skills (Johnson, 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29104"/>
            <a:ext cx="8213899" cy="46430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SKILL 		     		</a:t>
            </a:r>
            <a:r>
              <a:rPr lang="en-US" sz="2400" dirty="0"/>
              <a:t>	</a:t>
            </a:r>
            <a:r>
              <a:rPr lang="en-US" sz="2400" dirty="0" smtClean="0"/>
              <a:t>	PERCENTAGE OF </a:t>
            </a:r>
            <a:br>
              <a:rPr lang="en-US" sz="2400" dirty="0" smtClean="0"/>
            </a:br>
            <a:r>
              <a:rPr lang="en-US" sz="2400" dirty="0" smtClean="0"/>
              <a:t>						RESPONDENTS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Project/program management </a:t>
            </a:r>
            <a:r>
              <a:rPr lang="en-US" sz="2400" dirty="0" smtClean="0"/>
              <a:t>			60%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Business process management 			55%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Business analysis 					53%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Application development 				52%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Database management 				49%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Security						42%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Enterprise architect 			</a:t>
            </a:r>
            <a:r>
              <a:rPr lang="en-US" sz="2400" dirty="0"/>
              <a:t>	</a:t>
            </a:r>
            <a:r>
              <a:rPr lang="en-US" sz="2400" dirty="0" smtClean="0"/>
              <a:t>41%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Strategist/internal consultant			40%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System analyst					39%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3490" y="6109518"/>
            <a:ext cx="62112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Carolyn Johnson, 2006 Midyear Staffing Updates, CIO Research Reports, October 2006</a:t>
            </a:r>
          </a:p>
        </p:txBody>
      </p:sp>
    </p:spTree>
    <p:extLst>
      <p:ext uri="{BB962C8B-B14F-4D97-AF65-F5344CB8AC3E}">
        <p14:creationId xmlns:p14="http://schemas.microsoft.com/office/powerpoint/2010/main" val="40222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IT Skills (Saia, 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9708" y="5870782"/>
            <a:ext cx="6025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Rick Saia, 9 Hot IT Skills for 2012, Computerworld, September 26, 2011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053" t="25930" r="18934" b="19628"/>
          <a:stretch/>
        </p:blipFill>
        <p:spPr>
          <a:xfrm>
            <a:off x="220046" y="1619762"/>
            <a:ext cx="8673895" cy="36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1. Introduction to Project Management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Jelaskan</a:t>
            </a:r>
            <a:r>
              <a:rPr lang="en-US" sz="3200" dirty="0" smtClean="0"/>
              <a:t> </a:t>
            </a:r>
            <a:r>
              <a:rPr lang="en-US" sz="3200" dirty="0" err="1" smtClean="0"/>
              <a:t>peran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project manager!</a:t>
            </a:r>
          </a:p>
          <a:p>
            <a:r>
              <a:rPr lang="en-US" sz="3200" dirty="0" err="1" smtClean="0"/>
              <a:t>Jelaskan</a:t>
            </a:r>
            <a:r>
              <a:rPr lang="en-US" sz="3200" dirty="0" smtClean="0"/>
              <a:t> </a:t>
            </a:r>
            <a:r>
              <a:rPr lang="en-US" sz="3200" dirty="0" err="1" smtClean="0"/>
              <a:t>seberapa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penting</a:t>
            </a:r>
            <a:r>
              <a:rPr lang="en-US" sz="3200" dirty="0" smtClean="0"/>
              <a:t> skill project management di </a:t>
            </a:r>
            <a:r>
              <a:rPr lang="en-US" sz="3200" dirty="0" err="1" smtClean="0"/>
              <a:t>dunia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</a:t>
            </a:r>
            <a:r>
              <a:rPr lang="en-US" sz="3200" dirty="0" err="1" smtClean="0"/>
              <a:t>saat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Project Management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profession of project management is </a:t>
            </a:r>
            <a:r>
              <a:rPr lang="en-US" dirty="0" smtClean="0">
                <a:solidFill>
                  <a:srgbClr val="C00000"/>
                </a:solidFill>
              </a:rPr>
              <a:t>growing at a very rapid pace</a:t>
            </a:r>
          </a:p>
          <a:p>
            <a:r>
              <a:rPr lang="en-US" dirty="0" smtClean="0"/>
              <a:t>It is helpful to understand the history of the field,  the </a:t>
            </a:r>
            <a:r>
              <a:rPr lang="en-US" dirty="0" smtClean="0">
                <a:solidFill>
                  <a:srgbClr val="C00000"/>
                </a:solidFill>
              </a:rPr>
              <a:t>role of professional societies like the Project Management Institute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C00000"/>
                </a:solidFill>
              </a:rPr>
              <a:t>growth in project management software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8259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people argue that building the </a:t>
            </a:r>
            <a:r>
              <a:rPr lang="en-US" dirty="0" smtClean="0">
                <a:solidFill>
                  <a:srgbClr val="C00000"/>
                </a:solidFill>
              </a:rPr>
              <a:t>Egyptian pyramids </a:t>
            </a:r>
            <a:r>
              <a:rPr lang="en-US" dirty="0" smtClean="0"/>
              <a:t>was a project, as was building the </a:t>
            </a:r>
            <a:r>
              <a:rPr lang="en-US" dirty="0" smtClean="0">
                <a:solidFill>
                  <a:srgbClr val="C00000"/>
                </a:solidFill>
              </a:rPr>
              <a:t>Great Wall of China</a:t>
            </a:r>
          </a:p>
          <a:p>
            <a:r>
              <a:rPr lang="en-US" dirty="0" smtClean="0"/>
              <a:t>In 1946, most </a:t>
            </a:r>
            <a:r>
              <a:rPr lang="en-US" dirty="0" smtClean="0"/>
              <a:t>people consider the </a:t>
            </a:r>
            <a:r>
              <a:rPr lang="en-US" dirty="0" smtClean="0">
                <a:solidFill>
                  <a:srgbClr val="C00000"/>
                </a:solidFill>
              </a:rPr>
              <a:t>Manhattan Project </a:t>
            </a:r>
            <a:r>
              <a:rPr lang="en-US" dirty="0" smtClean="0"/>
              <a:t>to be the </a:t>
            </a:r>
            <a:r>
              <a:rPr lang="en-US" dirty="0" smtClean="0">
                <a:solidFill>
                  <a:srgbClr val="0070C0"/>
                </a:solidFill>
              </a:rPr>
              <a:t>first project to use “modern” project </a:t>
            </a:r>
            <a:r>
              <a:rPr lang="en-US" dirty="0" smtClean="0">
                <a:solidFill>
                  <a:srgbClr val="0070C0"/>
                </a:solidFill>
              </a:rPr>
              <a:t>management</a:t>
            </a:r>
            <a:r>
              <a:rPr lang="en-US" dirty="0" smtClean="0"/>
              <a:t>. About three-year and cost almost $</a:t>
            </a:r>
            <a:r>
              <a:rPr lang="en-US" dirty="0" smtClean="0"/>
              <a:t>2 billion (in </a:t>
            </a:r>
            <a:r>
              <a:rPr lang="en-US" dirty="0" smtClean="0"/>
              <a:t>1946). The </a:t>
            </a:r>
            <a:r>
              <a:rPr lang="en-US" dirty="0" smtClean="0"/>
              <a:t>project had a separate project manager and a technical </a:t>
            </a:r>
            <a:r>
              <a:rPr lang="en-US" dirty="0" smtClean="0"/>
              <a:t>manager</a:t>
            </a:r>
          </a:p>
          <a:p>
            <a:r>
              <a:rPr lang="en-US" dirty="0" smtClean="0"/>
              <a:t>In 1917, Henry Gantt developed the famous </a:t>
            </a:r>
            <a:r>
              <a:rPr lang="en-US" dirty="0" smtClean="0">
                <a:solidFill>
                  <a:srgbClr val="C00000"/>
                </a:solidFill>
              </a:rPr>
              <a:t>Gantt Chart</a:t>
            </a:r>
          </a:p>
          <a:p>
            <a:r>
              <a:rPr lang="en-US" dirty="0" smtClean="0"/>
              <a:t>In 1950-1960, US military continued to be key in </a:t>
            </a:r>
            <a:r>
              <a:rPr lang="en-US" dirty="0" smtClean="0">
                <a:solidFill>
                  <a:srgbClr val="C00000"/>
                </a:solidFill>
              </a:rPr>
              <a:t>refining several project management techniques</a:t>
            </a:r>
          </a:p>
          <a:p>
            <a:r>
              <a:rPr lang="en-US" dirty="0" smtClean="0"/>
              <a:t>In 1958, members of US navy </a:t>
            </a:r>
            <a:r>
              <a:rPr lang="en-US" dirty="0" err="1"/>
              <a:t>p</a:t>
            </a:r>
            <a:r>
              <a:rPr lang="en-US" dirty="0" err="1" smtClean="0"/>
              <a:t>olaris</a:t>
            </a:r>
            <a:r>
              <a:rPr lang="en-US" dirty="0" smtClean="0"/>
              <a:t> missile project first used </a:t>
            </a:r>
            <a:r>
              <a:rPr lang="en-US" dirty="0" smtClean="0">
                <a:solidFill>
                  <a:srgbClr val="C00000"/>
                </a:solidFill>
              </a:rPr>
              <a:t>network diagrams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Gantt Chart Created with Project 2007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3" descr="Fig01-0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2"/>
          <a:stretch>
            <a:fillRect/>
          </a:stretch>
        </p:blipFill>
        <p:spPr bwMode="auto">
          <a:xfrm>
            <a:off x="1241481" y="1465244"/>
            <a:ext cx="6624562" cy="480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3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Network Diagram in Microsoft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 descr="Fig01-07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>
            <a:fillRect/>
          </a:stretch>
        </p:blipFill>
        <p:spPr bwMode="auto">
          <a:xfrm>
            <a:off x="476824" y="1863300"/>
            <a:ext cx="8351880" cy="34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4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 Management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Project Management Institute (PMI) is an international professional </a:t>
            </a:r>
            <a:r>
              <a:rPr lang="en-US" dirty="0" smtClean="0">
                <a:solidFill>
                  <a:srgbClr val="C00000"/>
                </a:solidFill>
              </a:rPr>
              <a:t>society for project managers </a:t>
            </a:r>
            <a:r>
              <a:rPr lang="en-US" dirty="0" smtClean="0"/>
              <a:t>founded in 1969</a:t>
            </a:r>
          </a:p>
          <a:p>
            <a:r>
              <a:rPr lang="en-US" dirty="0" smtClean="0"/>
              <a:t>PMI has continued to attract and retain members. In </a:t>
            </a:r>
            <a:r>
              <a:rPr lang="en-US" dirty="0"/>
              <a:t>1993, </a:t>
            </a:r>
            <a:r>
              <a:rPr lang="en-US" dirty="0" smtClean="0"/>
              <a:t>there were </a:t>
            </a:r>
            <a:r>
              <a:rPr lang="en-US" dirty="0"/>
              <a:t>about </a:t>
            </a:r>
            <a:r>
              <a:rPr lang="en-US" dirty="0">
                <a:solidFill>
                  <a:srgbClr val="C00000"/>
                </a:solidFill>
              </a:rPr>
              <a:t>1,000</a:t>
            </a:r>
            <a:r>
              <a:rPr lang="en-US" dirty="0"/>
              <a:t> certified project management professionals. By December 31, </a:t>
            </a:r>
            <a:r>
              <a:rPr lang="en-US" dirty="0" smtClean="0"/>
              <a:t>2011, there </a:t>
            </a:r>
            <a:r>
              <a:rPr lang="en-US" dirty="0"/>
              <a:t>were </a:t>
            </a:r>
            <a:r>
              <a:rPr lang="en-US" dirty="0">
                <a:solidFill>
                  <a:srgbClr val="C00000"/>
                </a:solidFill>
              </a:rPr>
              <a:t>467,390</a:t>
            </a:r>
            <a:r>
              <a:rPr lang="en-US" dirty="0"/>
              <a:t> active PMPs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are specific </a:t>
            </a:r>
            <a:r>
              <a:rPr lang="en-US" dirty="0" smtClean="0">
                <a:solidFill>
                  <a:srgbClr val="C00000"/>
                </a:solidFill>
              </a:rPr>
              <a:t>interest groups </a:t>
            </a:r>
            <a:r>
              <a:rPr lang="en-US" dirty="0" smtClean="0"/>
              <a:t>in many areas, like engineering, financial services, health care, IT, etc.</a:t>
            </a:r>
          </a:p>
          <a:p>
            <a:r>
              <a:rPr lang="en-US" dirty="0" smtClean="0"/>
              <a:t>Project management research and certification programs continue to grow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PMI provides certification as a </a:t>
            </a:r>
            <a:r>
              <a:rPr lang="en-US" dirty="0" smtClean="0">
                <a:solidFill>
                  <a:srgbClr val="C00000"/>
                </a:solidFill>
              </a:rPr>
              <a:t>Project Management Professional </a:t>
            </a:r>
            <a:r>
              <a:rPr lang="en-US" dirty="0" smtClean="0"/>
              <a:t>(PMP)</a:t>
            </a:r>
          </a:p>
          <a:p>
            <a:r>
              <a:rPr lang="en-US" dirty="0" smtClean="0"/>
              <a:t>A PMP has </a:t>
            </a:r>
            <a:r>
              <a:rPr lang="en-US" dirty="0" smtClean="0">
                <a:solidFill>
                  <a:srgbClr val="C00000"/>
                </a:solidFill>
              </a:rPr>
              <a:t>documented sufficient project experience</a:t>
            </a:r>
            <a:r>
              <a:rPr lang="en-US" dirty="0" smtClean="0"/>
              <a:t>, agreed to </a:t>
            </a:r>
            <a:r>
              <a:rPr lang="en-US" dirty="0" smtClean="0">
                <a:solidFill>
                  <a:srgbClr val="C00000"/>
                </a:solidFill>
              </a:rPr>
              <a:t>follow a code of ethics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C00000"/>
                </a:solidFill>
              </a:rPr>
              <a:t>passed the PMP exam</a:t>
            </a:r>
          </a:p>
          <a:p>
            <a:r>
              <a:rPr lang="en-US" dirty="0" smtClean="0"/>
              <a:t>The number of people earning PMP certification is </a:t>
            </a:r>
            <a:r>
              <a:rPr lang="en-US" dirty="0" smtClean="0">
                <a:solidFill>
                  <a:srgbClr val="C00000"/>
                </a:solidFill>
              </a:rPr>
              <a:t>increasing quickly</a:t>
            </a:r>
          </a:p>
          <a:p>
            <a:r>
              <a:rPr lang="en-US" dirty="0" smtClean="0"/>
              <a:t>PMI and other organizations offer additional </a:t>
            </a:r>
            <a:r>
              <a:rPr lang="en-US" dirty="0" smtClean="0">
                <a:solidFill>
                  <a:srgbClr val="C00000"/>
                </a:solidFill>
              </a:rPr>
              <a:t>certification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in PMP Certification, 1993-2008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05755"/>
              </p:ext>
            </p:extLst>
          </p:nvPr>
        </p:nvGraphicFramePr>
        <p:xfrm>
          <a:off x="1120525" y="2064352"/>
          <a:ext cx="6490097" cy="328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8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in 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Ethics</a:t>
            </a:r>
            <a:r>
              <a:rPr lang="en-US" dirty="0" smtClean="0"/>
              <a:t>, loosely defined, is a </a:t>
            </a:r>
            <a:r>
              <a:rPr lang="en-US" dirty="0" smtClean="0">
                <a:solidFill>
                  <a:srgbClr val="0070C0"/>
                </a:solidFill>
              </a:rPr>
              <a:t>set of principles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0070C0"/>
                </a:solidFill>
              </a:rPr>
              <a:t>guide our decision </a:t>
            </a:r>
            <a:r>
              <a:rPr lang="en-US" dirty="0" smtClean="0"/>
              <a:t>making based on personal values of what is “</a:t>
            </a:r>
            <a:r>
              <a:rPr lang="en-US" dirty="0" smtClean="0">
                <a:solidFill>
                  <a:srgbClr val="0070C0"/>
                </a:solidFill>
              </a:rPr>
              <a:t>right</a:t>
            </a:r>
            <a:r>
              <a:rPr lang="en-US" dirty="0" smtClean="0"/>
              <a:t>” and “</a:t>
            </a:r>
            <a:r>
              <a:rPr lang="en-US" dirty="0" smtClean="0">
                <a:solidFill>
                  <a:srgbClr val="0070C0"/>
                </a:solidFill>
              </a:rPr>
              <a:t>wrong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Project managers </a:t>
            </a:r>
            <a:r>
              <a:rPr lang="en-US" dirty="0" smtClean="0">
                <a:solidFill>
                  <a:srgbClr val="C00000"/>
                </a:solidFill>
              </a:rPr>
              <a:t>often face ethical dilemmas</a:t>
            </a:r>
          </a:p>
          <a:p>
            <a:r>
              <a:rPr lang="en-US" dirty="0" smtClean="0"/>
              <a:t>In order to earn PMP certification, applicants must agree to PMI’s </a:t>
            </a:r>
            <a:r>
              <a:rPr lang="en-US" dirty="0" smtClean="0">
                <a:solidFill>
                  <a:srgbClr val="C00000"/>
                </a:solidFill>
              </a:rPr>
              <a:t>Code of Ethics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C00000"/>
                </a:solidFill>
              </a:rPr>
              <a:t>Professional Conduct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Several questions on the PMP exam are related to professional responsibility, including ethics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</a:t>
            </a:r>
            <a:r>
              <a:rPr lang="en-US" dirty="0" smtClean="0">
                <a:solidFill>
                  <a:srgbClr val="C00000"/>
                </a:solidFill>
              </a:rPr>
              <a:t>hundreds of different products </a:t>
            </a:r>
            <a:r>
              <a:rPr lang="en-US" dirty="0" smtClean="0"/>
              <a:t>to assist in performing project management</a:t>
            </a:r>
          </a:p>
          <a:p>
            <a:r>
              <a:rPr lang="en-US" dirty="0" smtClean="0"/>
              <a:t>Three main categories of tools: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Low-end tools</a:t>
            </a:r>
            <a:r>
              <a:rPr lang="en-US" dirty="0" smtClean="0"/>
              <a:t>: handle </a:t>
            </a:r>
            <a:r>
              <a:rPr lang="en-US" dirty="0" smtClean="0">
                <a:solidFill>
                  <a:srgbClr val="0070C0"/>
                </a:solidFill>
              </a:rPr>
              <a:t>single or smaller projects </a:t>
            </a:r>
            <a:r>
              <a:rPr lang="en-US" dirty="0" smtClean="0"/>
              <a:t>well, cost under $200 per user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Midrange tools</a:t>
            </a:r>
            <a:r>
              <a:rPr lang="en-US" dirty="0" smtClean="0"/>
              <a:t>: handle </a:t>
            </a:r>
            <a:r>
              <a:rPr lang="en-US" dirty="0" smtClean="0">
                <a:solidFill>
                  <a:srgbClr val="0070C0"/>
                </a:solidFill>
              </a:rPr>
              <a:t>multiple projects</a:t>
            </a:r>
            <a:r>
              <a:rPr lang="en-US" dirty="0" smtClean="0"/>
              <a:t> and users, cost $200-600 per user, Microsoft Project most popular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High-end tools</a:t>
            </a:r>
            <a:r>
              <a:rPr lang="en-US" dirty="0" smtClean="0"/>
              <a:t>: also called </a:t>
            </a:r>
            <a:r>
              <a:rPr lang="en-US" dirty="0" smtClean="0">
                <a:solidFill>
                  <a:srgbClr val="0070C0"/>
                </a:solidFill>
              </a:rPr>
              <a:t>enterprise project</a:t>
            </a:r>
            <a:r>
              <a:rPr lang="en-US" dirty="0" smtClean="0"/>
              <a:t> management software, often licensed on a per-user basis, like </a:t>
            </a:r>
            <a:r>
              <a:rPr lang="en-US" dirty="0" err="1" smtClean="0"/>
              <a:t>VPMi</a:t>
            </a:r>
            <a:r>
              <a:rPr lang="en-US" dirty="0" smtClean="0"/>
              <a:t> Enterprise Online (www.vcsonline.com)</a:t>
            </a:r>
          </a:p>
          <a:p>
            <a:r>
              <a:rPr lang="en-US" dirty="0" smtClean="0"/>
              <a:t>See the Project Management Center Web </a:t>
            </a:r>
            <a:r>
              <a:rPr lang="en-US" dirty="0"/>
              <a:t>site (</a:t>
            </a:r>
            <a:r>
              <a:rPr lang="en-US" sz="1800" i="1" dirty="0"/>
              <a:t>http://www.infogoal.com/pmc/pmcswr.htm</a:t>
            </a:r>
            <a:r>
              <a:rPr lang="en-US" dirty="0" smtClean="0"/>
              <a:t>) that provide project management software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4512"/>
            <a:ext cx="7886700" cy="4051410"/>
          </a:xfrm>
        </p:spPr>
        <p:txBody>
          <a:bodyPr>
            <a:noAutofit/>
          </a:bodyPr>
          <a:lstStyle/>
          <a:p>
            <a:r>
              <a:rPr lang="en-US" sz="2200" dirty="0" smtClean="0"/>
              <a:t>Understand the growing</a:t>
            </a:r>
            <a:r>
              <a:rPr lang="en-US" sz="2200" dirty="0" smtClean="0">
                <a:solidFill>
                  <a:srgbClr val="C00000"/>
                </a:solidFill>
              </a:rPr>
              <a:t> need for better project  management</a:t>
            </a:r>
            <a:r>
              <a:rPr lang="en-US" sz="2200" dirty="0" smtClean="0"/>
              <a:t>, especially for information technology projects</a:t>
            </a:r>
          </a:p>
          <a:p>
            <a:r>
              <a:rPr lang="en-US" sz="2200" dirty="0" smtClean="0"/>
              <a:t>Explain </a:t>
            </a:r>
            <a:r>
              <a:rPr lang="en-US" sz="2200" dirty="0" smtClean="0">
                <a:solidFill>
                  <a:srgbClr val="C00000"/>
                </a:solidFill>
              </a:rPr>
              <a:t>what a project is</a:t>
            </a:r>
            <a:r>
              <a:rPr lang="en-US" sz="2200" dirty="0" smtClean="0"/>
              <a:t>, provide examples of projects, attributes of projects, and describe the triple constraint of projects</a:t>
            </a:r>
          </a:p>
          <a:p>
            <a:r>
              <a:rPr lang="en-US" sz="2200" dirty="0" smtClean="0"/>
              <a:t>Describe </a:t>
            </a:r>
            <a:r>
              <a:rPr lang="en-US" sz="2200" dirty="0" smtClean="0">
                <a:solidFill>
                  <a:srgbClr val="C00000"/>
                </a:solidFill>
              </a:rPr>
              <a:t>key elements of the project management</a:t>
            </a:r>
            <a:r>
              <a:rPr lang="en-US" sz="2200" dirty="0" smtClean="0"/>
              <a:t>, including project  stakeholders, the knowledge areas, tools and techniques</a:t>
            </a:r>
          </a:p>
          <a:p>
            <a:r>
              <a:rPr lang="en-US" sz="2200" dirty="0" smtClean="0"/>
              <a:t>Discuss the </a:t>
            </a:r>
            <a:r>
              <a:rPr lang="en-US" sz="2200" dirty="0" smtClean="0">
                <a:solidFill>
                  <a:srgbClr val="C00000"/>
                </a:solidFill>
              </a:rPr>
              <a:t>relationship between project, program, and portfolio management </a:t>
            </a:r>
            <a:r>
              <a:rPr lang="en-US" sz="2200" dirty="0" smtClean="0"/>
              <a:t>and the contributions to enterprise success</a:t>
            </a:r>
          </a:p>
          <a:p>
            <a:r>
              <a:rPr lang="en-US" sz="2200" dirty="0" smtClean="0"/>
              <a:t>Understand </a:t>
            </a:r>
            <a:r>
              <a:rPr lang="en-US" sz="2200" dirty="0" smtClean="0">
                <a:solidFill>
                  <a:srgbClr val="C00000"/>
                </a:solidFill>
              </a:rPr>
              <a:t>the role of the project manager </a:t>
            </a:r>
            <a:r>
              <a:rPr lang="en-US" sz="2200" dirty="0" smtClean="0"/>
              <a:t>by describing what project managers do, what skills they need, and what the career field is like </a:t>
            </a:r>
          </a:p>
          <a:p>
            <a:r>
              <a:rPr lang="en-US" sz="2200" dirty="0" smtClean="0"/>
              <a:t>Describe </a:t>
            </a:r>
            <a:r>
              <a:rPr lang="en-US" sz="2200" dirty="0" smtClean="0">
                <a:solidFill>
                  <a:srgbClr val="C00000"/>
                </a:solidFill>
              </a:rPr>
              <a:t>the project management profession</a:t>
            </a:r>
            <a:r>
              <a:rPr lang="en-US" sz="2200" dirty="0" smtClean="0"/>
              <a:t>, including the role of organizations like the Project Management Institute (PMI) and the importance of certification and ethics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Jelaskan</a:t>
            </a:r>
            <a:r>
              <a:rPr lang="en-US" sz="3200" dirty="0" smtClean="0"/>
              <a:t> </a:t>
            </a:r>
            <a:r>
              <a:rPr lang="en-US" sz="3200" dirty="0" err="1" smtClean="0"/>
              <a:t>tentang</a:t>
            </a:r>
            <a:r>
              <a:rPr lang="en-US" sz="3200" dirty="0" smtClean="0"/>
              <a:t> </a:t>
            </a:r>
            <a:r>
              <a:rPr lang="en-US" sz="3200" dirty="0" err="1" smtClean="0"/>
              <a:t>profesi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asosiasi</a:t>
            </a:r>
            <a:r>
              <a:rPr lang="en-US" sz="3200" dirty="0"/>
              <a:t> </a:t>
            </a:r>
            <a:r>
              <a:rPr lang="en-US" sz="3200" dirty="0" smtClean="0"/>
              <a:t>project management!</a:t>
            </a:r>
          </a:p>
          <a:p>
            <a:r>
              <a:rPr lang="en-US" sz="3200" dirty="0" err="1" smtClean="0"/>
              <a:t>Jelaskan</a:t>
            </a:r>
            <a:r>
              <a:rPr lang="en-US" sz="3200" dirty="0" smtClean="0"/>
              <a:t> </a:t>
            </a:r>
            <a:r>
              <a:rPr lang="en-US" sz="3200" dirty="0" err="1" smtClean="0"/>
              <a:t>tentang</a:t>
            </a:r>
            <a:r>
              <a:rPr lang="en-US" sz="3200" dirty="0" smtClean="0"/>
              <a:t> software project management </a:t>
            </a:r>
            <a:r>
              <a:rPr lang="en-US" sz="3200" dirty="0" smtClean="0"/>
              <a:t>tools yang </a:t>
            </a:r>
            <a:r>
              <a:rPr lang="en-US" sz="3200" dirty="0" err="1" smtClean="0"/>
              <a:t>pernah</a:t>
            </a:r>
            <a:r>
              <a:rPr lang="en-US" sz="3200" dirty="0" smtClean="0"/>
              <a:t> </a:t>
            </a:r>
            <a:r>
              <a:rPr lang="en-US" sz="3200" dirty="0" err="1" smtClean="0"/>
              <a:t>anda</a:t>
            </a:r>
            <a:r>
              <a:rPr lang="en-US" sz="3200" dirty="0" smtClean="0"/>
              <a:t> </a:t>
            </a:r>
            <a:r>
              <a:rPr lang="en-US" sz="3200" dirty="0" err="1" smtClean="0"/>
              <a:t>gunakan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project</a:t>
            </a:r>
            <a:r>
              <a:rPr lang="en-US" dirty="0" smtClean="0"/>
              <a:t> is a temporary endeavor undertaken to create a unique product, service, or result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Project management </a:t>
            </a:r>
            <a:r>
              <a:rPr lang="en-US" dirty="0" smtClean="0"/>
              <a:t>is the application of knowledge, skills, tools, and techniques to project activities to meet project requirements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program</a:t>
            </a:r>
            <a:r>
              <a:rPr lang="en-US" dirty="0" smtClean="0"/>
              <a:t> is a group of related projects managed in a coordinated way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Project portfolio management </a:t>
            </a:r>
            <a:r>
              <a:rPr lang="en-US" dirty="0" smtClean="0"/>
              <a:t>involves organizing and managing projects and programs as a portfolio of investments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Project managers </a:t>
            </a:r>
            <a:r>
              <a:rPr lang="en-US" dirty="0" smtClean="0"/>
              <a:t>play a key role in helping projects and organizations succeed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project management profession </a:t>
            </a:r>
            <a:r>
              <a:rPr lang="en-US" dirty="0" smtClean="0"/>
              <a:t>continues to grow and mature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Kathy </a:t>
            </a:r>
            <a:r>
              <a:rPr lang="en-US" dirty="0" err="1" smtClean="0"/>
              <a:t>Schwalbe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Managing Information Technology Projects 6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>
                <a:solidFill>
                  <a:srgbClr val="C00000"/>
                </a:solidFill>
              </a:rPr>
              <a:t> Edition</a:t>
            </a:r>
            <a:r>
              <a:rPr lang="en-US" dirty="0" smtClean="0"/>
              <a:t>, </a:t>
            </a:r>
            <a:r>
              <a:rPr lang="en-US" i="1" dirty="0" smtClean="0"/>
              <a:t>Course Technology, </a:t>
            </a:r>
            <a:r>
              <a:rPr lang="en-US" i="1" dirty="0" err="1" smtClean="0"/>
              <a:t>Cengage</a:t>
            </a:r>
            <a:r>
              <a:rPr lang="en-US" i="1" dirty="0" smtClean="0"/>
              <a:t> Learning</a:t>
            </a:r>
            <a:r>
              <a:rPr lang="en-US" dirty="0" smtClean="0"/>
              <a:t>, 2010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Guide to the Project Management Body of Knowledge: </a:t>
            </a:r>
            <a:r>
              <a:rPr lang="en-US" dirty="0" smtClean="0">
                <a:solidFill>
                  <a:srgbClr val="C00000"/>
                </a:solidFill>
              </a:rPr>
              <a:t>PMBOK Guide 4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>
                <a:solidFill>
                  <a:srgbClr val="C00000"/>
                </a:solidFill>
              </a:rPr>
              <a:t> Edition</a:t>
            </a:r>
            <a:r>
              <a:rPr lang="en-US" dirty="0" smtClean="0"/>
              <a:t>, </a:t>
            </a:r>
            <a:r>
              <a:rPr lang="en-US" i="1" dirty="0" smtClean="0"/>
              <a:t>Project Management Institute</a:t>
            </a:r>
            <a:r>
              <a:rPr lang="en-US" dirty="0" smtClean="0"/>
              <a:t>, 2008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organizations today have a new or </a:t>
            </a:r>
            <a:r>
              <a:rPr lang="en-US" dirty="0" smtClean="0">
                <a:solidFill>
                  <a:srgbClr val="C00000"/>
                </a:solidFill>
              </a:rPr>
              <a:t>renewed interest in project management</a:t>
            </a:r>
          </a:p>
          <a:p>
            <a:r>
              <a:rPr lang="en-US" dirty="0" smtClean="0"/>
              <a:t>Computer hardware, software, networks, and the use of interdisciplinary and global work teams have </a:t>
            </a:r>
            <a:r>
              <a:rPr lang="en-US" dirty="0" smtClean="0">
                <a:solidFill>
                  <a:srgbClr val="C00000"/>
                </a:solidFill>
              </a:rPr>
              <a:t>radically changed the work environment</a:t>
            </a:r>
          </a:p>
          <a:p>
            <a:r>
              <a:rPr lang="en-US" dirty="0" smtClean="0"/>
              <a:t>The world as a whole spends nearly $10 trillion of its $40.7 trillion gross </a:t>
            </a:r>
            <a:r>
              <a:rPr lang="en-US" dirty="0" smtClean="0">
                <a:solidFill>
                  <a:srgbClr val="C00000"/>
                </a:solidFill>
              </a:rPr>
              <a:t>product on projects </a:t>
            </a:r>
            <a:r>
              <a:rPr lang="en-US" dirty="0" smtClean="0"/>
              <a:t>of all kinds</a:t>
            </a:r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C00000"/>
                </a:solidFill>
              </a:rPr>
              <a:t>16 million people </a:t>
            </a:r>
            <a:r>
              <a:rPr lang="en-US" dirty="0" smtClean="0"/>
              <a:t>regard project management as their </a:t>
            </a:r>
            <a:r>
              <a:rPr lang="en-US" dirty="0" smtClean="0">
                <a:solidFill>
                  <a:srgbClr val="C00000"/>
                </a:solidFill>
              </a:rPr>
              <a:t>profession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overall information and communications technology (ICT) market </a:t>
            </a:r>
            <a:r>
              <a:rPr lang="en-US" dirty="0" smtClean="0"/>
              <a:t>grew by </a:t>
            </a:r>
            <a:r>
              <a:rPr lang="en-US" dirty="0"/>
              <a:t>6 percent to almost </a:t>
            </a:r>
            <a:r>
              <a:rPr lang="en-US" dirty="0">
                <a:solidFill>
                  <a:srgbClr val="C00000"/>
                </a:solidFill>
              </a:rPr>
              <a:t>$3 trillion in </a:t>
            </a:r>
            <a:r>
              <a:rPr lang="en-US" dirty="0" smtClean="0">
                <a:solidFill>
                  <a:srgbClr val="C00000"/>
                </a:solidFill>
              </a:rPr>
              <a:t>2010</a:t>
            </a:r>
          </a:p>
          <a:p>
            <a:r>
              <a:rPr lang="en-US" dirty="0" smtClean="0"/>
              <a:t>In the U.S. the size of the IT workforce topped </a:t>
            </a:r>
            <a:r>
              <a:rPr lang="en-US" dirty="0" smtClean="0">
                <a:solidFill>
                  <a:srgbClr val="C00000"/>
                </a:solidFill>
              </a:rPr>
              <a:t>4 million workers </a:t>
            </a:r>
            <a:r>
              <a:rPr lang="en-US" dirty="0" smtClean="0"/>
              <a:t>for the first time in 2008</a:t>
            </a:r>
          </a:p>
          <a:p>
            <a:r>
              <a:rPr lang="en-US" dirty="0" smtClean="0"/>
              <a:t>In 2007 the total compensation for the average </a:t>
            </a:r>
            <a:r>
              <a:rPr lang="en-US" dirty="0" smtClean="0">
                <a:solidFill>
                  <a:srgbClr val="C00000"/>
                </a:solidFill>
              </a:rPr>
              <a:t>senior project manager in U.S. dollars was $104,776</a:t>
            </a:r>
            <a:r>
              <a:rPr lang="en-US" dirty="0" smtClean="0"/>
              <a:t> per year in the United States, $111,412 in Australia, and $120,364 in the United Kingdom</a:t>
            </a:r>
          </a:p>
          <a:p>
            <a:r>
              <a:rPr lang="en-US" dirty="0" smtClean="0"/>
              <a:t>The number of people earning their </a:t>
            </a:r>
            <a:r>
              <a:rPr lang="en-US" dirty="0" smtClean="0">
                <a:solidFill>
                  <a:srgbClr val="C00000"/>
                </a:solidFill>
              </a:rPr>
              <a:t>Project Management Professional (PMP) certification</a:t>
            </a:r>
            <a:r>
              <a:rPr lang="en-US" dirty="0" smtClean="0"/>
              <a:t> continues to increase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for Studying Information Technology (IT) 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Projects have a </a:t>
            </a:r>
            <a:r>
              <a:rPr lang="en-US" dirty="0" smtClean="0">
                <a:solidFill>
                  <a:srgbClr val="C00000"/>
                </a:solidFill>
              </a:rPr>
              <a:t>terrible track record</a:t>
            </a:r>
            <a:r>
              <a:rPr lang="en-US" dirty="0" smtClean="0"/>
              <a:t>, as described in the What Went Wrong?</a:t>
            </a:r>
          </a:p>
          <a:p>
            <a:r>
              <a:rPr lang="en-US" dirty="0" smtClean="0"/>
              <a:t>A 1995 Standish Group study (CHAOS) found that </a:t>
            </a:r>
            <a:r>
              <a:rPr lang="en-US" dirty="0" smtClean="0">
                <a:solidFill>
                  <a:srgbClr val="C00000"/>
                </a:solidFill>
              </a:rPr>
              <a:t>only 16.2% of IT projects were successful</a:t>
            </a:r>
            <a:r>
              <a:rPr lang="en-US" dirty="0" smtClean="0"/>
              <a:t> in meeting scope, time, and cost goals; </a:t>
            </a:r>
            <a:r>
              <a:rPr lang="en-US" dirty="0" smtClean="0">
                <a:solidFill>
                  <a:srgbClr val="C00000"/>
                </a:solidFill>
              </a:rPr>
              <a:t>over 31% of IT projects were canceled</a:t>
            </a:r>
            <a:r>
              <a:rPr lang="en-US" dirty="0" smtClean="0"/>
              <a:t> before completion</a:t>
            </a:r>
          </a:p>
          <a:p>
            <a:r>
              <a:rPr lang="en-US" dirty="0" smtClean="0"/>
              <a:t>A PricewaterhouseCoopers study found that overall, </a:t>
            </a:r>
            <a:r>
              <a:rPr lang="en-US" dirty="0" smtClean="0">
                <a:solidFill>
                  <a:srgbClr val="C00000"/>
                </a:solidFill>
              </a:rPr>
              <a:t>half of all projects fail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only 2.5% of corporations consistently meet their targets</a:t>
            </a:r>
            <a:r>
              <a:rPr lang="en-US" dirty="0" smtClean="0"/>
              <a:t> for scope, time, and cost goals for all types of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3024</Words>
  <Application>Microsoft Office PowerPoint</Application>
  <PresentationFormat>On-screen Show (4:3)</PresentationFormat>
  <Paragraphs>373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Constantia</vt:lpstr>
      <vt:lpstr>Office Theme</vt:lpstr>
      <vt:lpstr>Project Management</vt:lpstr>
      <vt:lpstr>Romi Satria Wahono</vt:lpstr>
      <vt:lpstr>Textbooks</vt:lpstr>
      <vt:lpstr>Course Outline</vt:lpstr>
      <vt:lpstr>1. Introduction to Project Management</vt:lpstr>
      <vt:lpstr>Learning Objectives </vt:lpstr>
      <vt:lpstr>Introduction</vt:lpstr>
      <vt:lpstr>Project Management Statistics</vt:lpstr>
      <vt:lpstr>Motivation for Studying Information Technology (IT) Project Management</vt:lpstr>
      <vt:lpstr>Advantages of Using Formal  Project Management</vt:lpstr>
      <vt:lpstr>What Is a Project?</vt:lpstr>
      <vt:lpstr>Examples of IT Projects</vt:lpstr>
      <vt:lpstr>Top Strategic Technologies for 2008 (Gartner)</vt:lpstr>
      <vt:lpstr>Top Strategic Technologies for 2012 (Gartner)</vt:lpstr>
      <vt:lpstr>Media Snapshot: Where IT Matters</vt:lpstr>
      <vt:lpstr>Project Attributes</vt:lpstr>
      <vt:lpstr>Discussion</vt:lpstr>
      <vt:lpstr>Project and Program Managers</vt:lpstr>
      <vt:lpstr>Triple Constraint of Project Management</vt:lpstr>
      <vt:lpstr>Discussion</vt:lpstr>
      <vt:lpstr>What is Project Management?</vt:lpstr>
      <vt:lpstr>Project Management Framework</vt:lpstr>
      <vt:lpstr>Project Stakeholders</vt:lpstr>
      <vt:lpstr>9 Project Management Knowledge Areas</vt:lpstr>
      <vt:lpstr>Project Management Tools and Techniques</vt:lpstr>
      <vt:lpstr>PowerPoint Presentation</vt:lpstr>
      <vt:lpstr>Super Tools</vt:lpstr>
      <vt:lpstr>What Went Right? Improved Project Performance</vt:lpstr>
      <vt:lpstr>Why the Improvements?</vt:lpstr>
      <vt:lpstr>Project Success</vt:lpstr>
      <vt:lpstr>What Helps Projects Succeed?</vt:lpstr>
      <vt:lpstr>What the Winners Do…</vt:lpstr>
      <vt:lpstr>Discussion</vt:lpstr>
      <vt:lpstr>Program and Project Portfolio Management</vt:lpstr>
      <vt:lpstr>Project Portfolio Management</vt:lpstr>
      <vt:lpstr>Project Management Compared to Project Portfolio Management</vt:lpstr>
      <vt:lpstr>Best Practice</vt:lpstr>
      <vt:lpstr>Sample Project Portfolio Approach</vt:lpstr>
      <vt:lpstr>Sample Project Portfolio Management: Project Health</vt:lpstr>
      <vt:lpstr>Discussion</vt:lpstr>
      <vt:lpstr>The Role of the Project Manager</vt:lpstr>
      <vt:lpstr>Suggested Skills for Project Managers</vt:lpstr>
      <vt:lpstr>Suggested Skills for Project Managers</vt:lpstr>
      <vt:lpstr>Ten Most Important Skills and Competencies for Project Managers</vt:lpstr>
      <vt:lpstr>Different Skills Needed in Different Situations</vt:lpstr>
      <vt:lpstr>Importance of Leadership Skills</vt:lpstr>
      <vt:lpstr>Careers for IT Project Managers</vt:lpstr>
      <vt:lpstr>Top IT Skills (Johnson, 2011)</vt:lpstr>
      <vt:lpstr>Top IT Skills (Saia, 2011)</vt:lpstr>
      <vt:lpstr>Discussion</vt:lpstr>
      <vt:lpstr>The Project Management Profession</vt:lpstr>
      <vt:lpstr>History of Project Management</vt:lpstr>
      <vt:lpstr>Sample Gantt Chart Created with Project 2007</vt:lpstr>
      <vt:lpstr>Sample Network Diagram in Microsoft Project</vt:lpstr>
      <vt:lpstr>The Project Management Institute</vt:lpstr>
      <vt:lpstr>Project Management Certification</vt:lpstr>
      <vt:lpstr>Growth in PMP Certification, 1993-2008</vt:lpstr>
      <vt:lpstr>Ethics in Project Management</vt:lpstr>
      <vt:lpstr>Project Management Software</vt:lpstr>
      <vt:lpstr>Discussion</vt:lpstr>
      <vt:lpstr>Summary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Romi Satria Wahono</dc:creator>
  <cp:lastModifiedBy>Romi Satria Wahono</cp:lastModifiedBy>
  <cp:revision>185</cp:revision>
  <dcterms:created xsi:type="dcterms:W3CDTF">2013-03-15T17:55:11Z</dcterms:created>
  <dcterms:modified xsi:type="dcterms:W3CDTF">2013-04-16T11:52:58Z</dcterms:modified>
</cp:coreProperties>
</file>