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45"/>
  </p:notesMasterIdLst>
  <p:handoutMasterIdLst>
    <p:handoutMasterId r:id="rId46"/>
  </p:handoutMasterIdLst>
  <p:sldIdLst>
    <p:sldId id="669" r:id="rId2"/>
    <p:sldId id="670" r:id="rId3"/>
    <p:sldId id="731" r:id="rId4"/>
    <p:sldId id="673" r:id="rId5"/>
    <p:sldId id="764" r:id="rId6"/>
    <p:sldId id="765" r:id="rId7"/>
    <p:sldId id="766" r:id="rId8"/>
    <p:sldId id="767" r:id="rId9"/>
    <p:sldId id="768" r:id="rId10"/>
    <p:sldId id="769" r:id="rId11"/>
    <p:sldId id="770" r:id="rId12"/>
    <p:sldId id="771" r:id="rId13"/>
    <p:sldId id="772" r:id="rId14"/>
    <p:sldId id="773" r:id="rId15"/>
    <p:sldId id="774" r:id="rId16"/>
    <p:sldId id="775" r:id="rId17"/>
    <p:sldId id="776" r:id="rId18"/>
    <p:sldId id="777" r:id="rId19"/>
    <p:sldId id="778" r:id="rId20"/>
    <p:sldId id="779" r:id="rId21"/>
    <p:sldId id="780" r:id="rId22"/>
    <p:sldId id="781" r:id="rId23"/>
    <p:sldId id="782" r:id="rId24"/>
    <p:sldId id="783" r:id="rId25"/>
    <p:sldId id="784" r:id="rId26"/>
    <p:sldId id="740" r:id="rId27"/>
    <p:sldId id="743" r:id="rId28"/>
    <p:sldId id="750" r:id="rId29"/>
    <p:sldId id="754" r:id="rId30"/>
    <p:sldId id="753" r:id="rId31"/>
    <p:sldId id="752" r:id="rId32"/>
    <p:sldId id="745" r:id="rId33"/>
    <p:sldId id="751" r:id="rId34"/>
    <p:sldId id="755" r:id="rId35"/>
    <p:sldId id="756" r:id="rId36"/>
    <p:sldId id="758" r:id="rId37"/>
    <p:sldId id="759" r:id="rId38"/>
    <p:sldId id="760" r:id="rId39"/>
    <p:sldId id="757" r:id="rId40"/>
    <p:sldId id="762" r:id="rId41"/>
    <p:sldId id="761" r:id="rId42"/>
    <p:sldId id="763" r:id="rId43"/>
    <p:sldId id="742" r:id="rId4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84" autoAdjust="0"/>
  </p:normalViewPr>
  <p:slideViewPr>
    <p:cSldViewPr>
      <p:cViewPr varScale="1">
        <p:scale>
          <a:sx n="108" d="100"/>
          <a:sy n="108" d="100"/>
        </p:scale>
        <p:origin x="178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918" y="7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2439" y="11168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http://romisatriawahono.net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191" y="111688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 sz="900" i="1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2439" y="9613565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romi@romisatriawahono.net</a:t>
            </a: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191" y="9613565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/>
            </a:lvl1pPr>
          </a:lstStyle>
          <a:p>
            <a:pPr>
              <a:defRPr/>
            </a:pPr>
            <a:fld id="{D4142BAE-C926-480C-B9AF-69633CB12009}" type="slidenum">
              <a:rPr lang="en-US" sz="900" i="1"/>
              <a:pPr>
                <a:defRPr/>
              </a:pPr>
              <a:t>‹#›</a:t>
            </a:fld>
            <a:endParaRPr lang="en-US" sz="900" i="1"/>
          </a:p>
        </p:txBody>
      </p:sp>
    </p:spTree>
    <p:extLst>
      <p:ext uri="{BB962C8B-B14F-4D97-AF65-F5344CB8AC3E}">
        <p14:creationId xmlns:p14="http://schemas.microsoft.com/office/powerpoint/2010/main" val="1268525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http://romisatriawahono.net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0088"/>
            <a:ext cx="5678824" cy="46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romi@romisatriawahono.net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fld id="{04A8CEA8-62CB-4DF9-9B73-C8EE28853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759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romi@romisatriawahono.net</a:t>
            </a:r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http://romisatriawahono.net</a:t>
            </a:r>
          </a:p>
        </p:txBody>
      </p:sp>
      <p:sp>
        <p:nvSpPr>
          <p:cNvPr id="1229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B172ED-933D-402D-B391-C7CAD167D875}" type="slidenum">
              <a:rPr lang="en-US" altLang="ja-JP" b="0" smtClean="0">
                <a:solidFill>
                  <a:srgbClr val="000000"/>
                </a:solidFill>
              </a:rPr>
              <a:pPr/>
              <a:t>1</a:t>
            </a:fld>
            <a:endParaRPr lang="en-US" altLang="ja-JP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1217613"/>
            <a:ext cx="4386262" cy="3290887"/>
          </a:xfrm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7A2A1D-FAEE-4767-978A-2455FE90F407}" type="slidenum">
              <a:rPr lang="en-US" b="0" smtClean="0">
                <a:solidFill>
                  <a:srgbClr val="000000"/>
                </a:solidFill>
              </a:rPr>
              <a:pPr/>
              <a:t>2</a:t>
            </a:fld>
            <a:endParaRPr lang="en-US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6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205422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grpSp>
        <p:nvGrpSpPr>
          <p:cNvPr id="8" name="squares"/>
          <p:cNvGrpSpPr>
            <a:grpSpLocks/>
          </p:cNvGrpSpPr>
          <p:nvPr userDrawn="1"/>
        </p:nvGrpSpPr>
        <p:grpSpPr bwMode="auto">
          <a:xfrm rot="10800000">
            <a:off x="8516938" y="2054225"/>
            <a:ext cx="628650" cy="523875"/>
            <a:chOff x="0" y="452558"/>
            <a:chExt cx="914400" cy="524182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91127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14746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 rot="5400000">
              <a:off x="-181273" y="637008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ffectLst/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D9323BAE-B24B-422A-A677-CF8266E78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846DD46B-AA70-4F39-896C-8B49BA70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5FAF035-7CA2-4BBB-BE4A-A74A3EF0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3815423-CFB1-4EE6-8ACA-C975DA6C8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6592888"/>
            <a:ext cx="84931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592888"/>
            <a:ext cx="1019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524000"/>
            <a:ext cx="8305800" cy="1484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>Knowledge Management:</a:t>
            </a: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 smtClean="0"/>
              <a:t>5. Assessment</a:t>
            </a:r>
            <a:endParaRPr lang="en-US" sz="8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4572000"/>
            <a:ext cx="5486400" cy="1600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d-ID" sz="3600" dirty="0" smtClean="0"/>
              <a:t>Romi Satria Wahon</a:t>
            </a:r>
            <a:r>
              <a:rPr lang="en-US" sz="3600" dirty="0" smtClean="0"/>
              <a:t>o</a:t>
            </a:r>
            <a:br>
              <a:rPr lang="en-US" sz="3600" dirty="0" smtClean="0"/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romi@romisatriawahono.net</a:t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</a:t>
            </a:r>
            <a:r>
              <a:rPr lang="en-US" sz="25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://romisatriawahono.net/km</a:t>
            </a: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WA/SMS</a:t>
            </a:r>
            <a:r>
              <a:rPr lang="id-ID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+6281586220090</a:t>
            </a:r>
            <a: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1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1C052-8729-4049-A97A-C6C407D3E1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362950" cy="1200150"/>
          </a:xfrm>
        </p:spPr>
        <p:txBody>
          <a:bodyPr/>
          <a:lstStyle/>
          <a:p>
            <a:r>
              <a:rPr lang="en-US" dirty="0" smtClean="0"/>
              <a:t>2. </a:t>
            </a:r>
            <a:r>
              <a:rPr lang="id-ID" dirty="0" err="1" smtClean="0"/>
              <a:t>Impact</a:t>
            </a:r>
            <a:r>
              <a:rPr lang="id-ID" dirty="0" smtClean="0"/>
              <a:t> </a:t>
            </a:r>
            <a:r>
              <a:rPr lang="id-ID" dirty="0"/>
              <a:t>on </a:t>
            </a:r>
            <a:r>
              <a:rPr lang="id-ID" dirty="0" err="1"/>
              <a:t>Employee</a:t>
            </a:r>
            <a:r>
              <a:rPr lang="id-ID" dirty="0"/>
              <a:t> </a:t>
            </a:r>
            <a:r>
              <a:rPr lang="id-ID" dirty="0" err="1"/>
              <a:t>Adaptability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Employees are likely to </a:t>
            </a:r>
            <a:r>
              <a:rPr lang="en-US" dirty="0">
                <a:solidFill>
                  <a:srgbClr val="C00000"/>
                </a:solidFill>
              </a:rPr>
              <a:t>adapt when they interact with each other</a:t>
            </a:r>
          </a:p>
          <a:p>
            <a:r>
              <a:rPr lang="en-US" dirty="0"/>
              <a:t>They are more likely to </a:t>
            </a:r>
            <a:r>
              <a:rPr lang="en-US" dirty="0">
                <a:solidFill>
                  <a:srgbClr val="C00000"/>
                </a:solidFill>
              </a:rPr>
              <a:t>accept change</a:t>
            </a:r>
          </a:p>
          <a:p>
            <a:r>
              <a:rPr lang="en-US" dirty="0"/>
              <a:t>They are more prepared to </a:t>
            </a:r>
            <a:r>
              <a:rPr lang="en-US" dirty="0">
                <a:solidFill>
                  <a:srgbClr val="C00000"/>
                </a:solidFill>
              </a:rPr>
              <a:t>respond to change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439150" cy="1200150"/>
          </a:xfrm>
        </p:spPr>
        <p:txBody>
          <a:bodyPr/>
          <a:lstStyle/>
          <a:p>
            <a:r>
              <a:rPr lang="en-US" sz="4000" dirty="0" smtClean="0"/>
              <a:t>3. Impact </a:t>
            </a:r>
            <a:r>
              <a:rPr lang="en-US" sz="4000" dirty="0"/>
              <a:t>on Employee Job Satisfaction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study found that in organizations having more employees sharing knowledge with one another, </a:t>
            </a:r>
            <a:r>
              <a:rPr lang="en-US" dirty="0">
                <a:solidFill>
                  <a:srgbClr val="C00000"/>
                </a:solidFill>
              </a:rPr>
              <a:t>turnover rates were reduced</a:t>
            </a:r>
            <a:r>
              <a:rPr lang="en-US" dirty="0"/>
              <a:t>, thereby positively affecting </a:t>
            </a:r>
            <a:r>
              <a:rPr lang="en-US" dirty="0">
                <a:solidFill>
                  <a:srgbClr val="C00000"/>
                </a:solidFill>
              </a:rPr>
              <a:t>revenue and profit </a:t>
            </a:r>
          </a:p>
          <a:p>
            <a:r>
              <a:rPr lang="en-US" dirty="0"/>
              <a:t>KM also provides employees with </a:t>
            </a:r>
            <a:r>
              <a:rPr lang="en-US" dirty="0">
                <a:solidFill>
                  <a:srgbClr val="C00000"/>
                </a:solidFill>
              </a:rPr>
              <a:t>solutions to problems they face in case those same problems </a:t>
            </a:r>
            <a:r>
              <a:rPr lang="en-US" dirty="0"/>
              <a:t>have been encountered earlier, and effectively addressed 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How</a:t>
            </a:r>
            <a:r>
              <a:rPr lang="id-ID" dirty="0"/>
              <a:t> KM </a:t>
            </a:r>
            <a:r>
              <a:rPr lang="id-ID" dirty="0" err="1"/>
              <a:t>Impacts</a:t>
            </a:r>
            <a:r>
              <a:rPr lang="id-ID" dirty="0"/>
              <a:t> </a:t>
            </a:r>
            <a:r>
              <a:rPr lang="id-ID" dirty="0" err="1"/>
              <a:t>People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9900" y="2122489"/>
            <a:ext cx="1447800" cy="86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Knowledge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91113" y="2000251"/>
            <a:ext cx="1728787" cy="110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Employee Learning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cxnSp>
        <p:nvCxnSpPr>
          <p:cNvPr id="7" name="AutoShape 5"/>
          <p:cNvCxnSpPr>
            <a:cxnSpLocks noChangeShapeType="1"/>
            <a:stCxn id="9" idx="3"/>
            <a:endCxn id="5" idx="1"/>
          </p:cNvCxnSpPr>
          <p:nvPr/>
        </p:nvCxnSpPr>
        <p:spPr bwMode="auto">
          <a:xfrm>
            <a:off x="2493963" y="2554289"/>
            <a:ext cx="4968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AutoShape 6"/>
          <p:cNvCxnSpPr>
            <a:cxnSpLocks noChangeShapeType="1"/>
            <a:stCxn id="5" idx="3"/>
            <a:endCxn id="6" idx="1"/>
          </p:cNvCxnSpPr>
          <p:nvPr/>
        </p:nvCxnSpPr>
        <p:spPr bwMode="auto">
          <a:xfrm>
            <a:off x="4476750" y="2554289"/>
            <a:ext cx="5953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723900" y="2217739"/>
            <a:ext cx="1751013" cy="6731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Knowledge Management</a:t>
            </a:r>
          </a:p>
        </p:txBody>
      </p:sp>
      <p:cxnSp>
        <p:nvCxnSpPr>
          <p:cNvPr id="10" name="AutoShape 8"/>
          <p:cNvCxnSpPr>
            <a:cxnSpLocks noChangeShapeType="1"/>
            <a:stCxn id="9" idx="0"/>
            <a:endCxn id="6" idx="0"/>
          </p:cNvCxnSpPr>
          <p:nvPr/>
        </p:nvCxnSpPr>
        <p:spPr bwMode="auto">
          <a:xfrm rot="16200000">
            <a:off x="3669506" y="-88105"/>
            <a:ext cx="217488" cy="4356100"/>
          </a:xfrm>
          <a:prstGeom prst="bentConnector3">
            <a:avLst>
              <a:gd name="adj1" fmla="val 29050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091113" y="3505201"/>
            <a:ext cx="1728787" cy="110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Employee Adaptability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091113" y="5029201"/>
            <a:ext cx="1728787" cy="110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Employee </a:t>
            </a: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Job Satisfaction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cxnSp>
        <p:nvCxnSpPr>
          <p:cNvPr id="13" name="AutoShape 11"/>
          <p:cNvCxnSpPr>
            <a:cxnSpLocks noChangeShapeType="1"/>
            <a:stCxn id="6" idx="2"/>
            <a:endCxn id="11" idx="0"/>
          </p:cNvCxnSpPr>
          <p:nvPr/>
        </p:nvCxnSpPr>
        <p:spPr bwMode="auto">
          <a:xfrm>
            <a:off x="5956300" y="3127376"/>
            <a:ext cx="0" cy="3587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AutoShape 12"/>
          <p:cNvCxnSpPr>
            <a:cxnSpLocks noChangeShapeType="1"/>
            <a:stCxn id="11" idx="2"/>
            <a:endCxn id="12" idx="0"/>
          </p:cNvCxnSpPr>
          <p:nvPr/>
        </p:nvCxnSpPr>
        <p:spPr bwMode="auto">
          <a:xfrm>
            <a:off x="5956300" y="4632326"/>
            <a:ext cx="0" cy="3778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13"/>
          <p:cNvCxnSpPr>
            <a:cxnSpLocks noChangeShapeType="1"/>
            <a:stCxn id="6" idx="3"/>
            <a:endCxn id="12" idx="3"/>
          </p:cNvCxnSpPr>
          <p:nvPr/>
        </p:nvCxnSpPr>
        <p:spPr bwMode="auto">
          <a:xfrm>
            <a:off x="6838950" y="2554289"/>
            <a:ext cx="1588" cy="3028950"/>
          </a:xfrm>
          <a:prstGeom prst="curvedConnector3">
            <a:avLst>
              <a:gd name="adj1" fmla="val 3000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1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Impact</a:t>
            </a:r>
            <a:r>
              <a:rPr lang="id-ID" dirty="0"/>
              <a:t> on </a:t>
            </a:r>
            <a:r>
              <a:rPr lang="id-ID" dirty="0" err="1"/>
              <a:t>Processes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KM enables </a:t>
            </a:r>
            <a:r>
              <a:rPr lang="en-US" dirty="0">
                <a:solidFill>
                  <a:srgbClr val="C00000"/>
                </a:solidFill>
              </a:rPr>
              <a:t>improvements in organizational processes </a:t>
            </a:r>
            <a:r>
              <a:rPr lang="en-US" dirty="0"/>
              <a:t>such as marketing, manufacturing, accounting, engineering, and public relations </a:t>
            </a:r>
          </a:p>
          <a:p>
            <a:r>
              <a:rPr lang="en-US" dirty="0"/>
              <a:t>These impacts can be seen along </a:t>
            </a:r>
            <a:r>
              <a:rPr lang="en-US" dirty="0">
                <a:solidFill>
                  <a:srgbClr val="C00000"/>
                </a:solidFill>
              </a:rPr>
              <a:t>three major </a:t>
            </a:r>
            <a:r>
              <a:rPr lang="en-US" dirty="0" smtClean="0">
                <a:solidFill>
                  <a:srgbClr val="C00000"/>
                </a:solidFill>
              </a:rPr>
              <a:t>dimensions</a:t>
            </a:r>
            <a:r>
              <a:rPr lang="en-US" dirty="0" smtClean="0"/>
              <a:t>: 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Effectiveness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Efficiency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Degree of </a:t>
            </a:r>
            <a:r>
              <a:rPr lang="en-US" dirty="0">
                <a:solidFill>
                  <a:srgbClr val="0070C0"/>
                </a:solidFill>
              </a:rPr>
              <a:t>innovation</a:t>
            </a:r>
            <a:r>
              <a:rPr lang="en-US" dirty="0"/>
              <a:t> of the processes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362950" cy="1200150"/>
          </a:xfrm>
        </p:spPr>
        <p:txBody>
          <a:bodyPr/>
          <a:lstStyle/>
          <a:p>
            <a:r>
              <a:rPr lang="id-ID" sz="4000" dirty="0" err="1"/>
              <a:t>Effectiveness</a:t>
            </a:r>
            <a:r>
              <a:rPr lang="id-ID" sz="4000" dirty="0"/>
              <a:t>, </a:t>
            </a:r>
            <a:r>
              <a:rPr lang="id-ID" sz="4000" dirty="0" err="1"/>
              <a:t>Efficiency</a:t>
            </a:r>
            <a:r>
              <a:rPr lang="id-ID" sz="4000" dirty="0"/>
              <a:t> </a:t>
            </a:r>
            <a:r>
              <a:rPr lang="id-ID" sz="4000" dirty="0" err="1"/>
              <a:t>and</a:t>
            </a:r>
            <a:r>
              <a:rPr lang="id-ID" sz="4000" dirty="0"/>
              <a:t> </a:t>
            </a:r>
            <a:r>
              <a:rPr lang="id-ID" sz="4000" dirty="0" err="1"/>
              <a:t>Innovation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Effectiveness</a:t>
            </a:r>
            <a:r>
              <a:rPr lang="en-US" sz="3200" dirty="0"/>
              <a:t> is performing the most suitable processes and </a:t>
            </a:r>
            <a:r>
              <a:rPr lang="en-US" sz="3200" dirty="0">
                <a:solidFill>
                  <a:srgbClr val="0070C0"/>
                </a:solidFill>
              </a:rPr>
              <a:t>making the best possible decisions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Efficiency</a:t>
            </a:r>
            <a:r>
              <a:rPr lang="en-US" sz="3200" dirty="0"/>
              <a:t> is performing the processes </a:t>
            </a:r>
            <a:r>
              <a:rPr lang="en-US" sz="3200" dirty="0">
                <a:solidFill>
                  <a:srgbClr val="0070C0"/>
                </a:solidFill>
              </a:rPr>
              <a:t>quickly and in a low-cost </a:t>
            </a:r>
            <a:r>
              <a:rPr lang="en-US" sz="3200" dirty="0" smtClean="0">
                <a:solidFill>
                  <a:srgbClr val="0070C0"/>
                </a:solidFill>
              </a:rPr>
              <a:t>fashion</a:t>
            </a:r>
            <a:endParaRPr lang="en-US" sz="32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Innovation</a:t>
            </a:r>
            <a:r>
              <a:rPr lang="en-US" sz="3200" dirty="0"/>
              <a:t> is performing the processes in a </a:t>
            </a:r>
            <a:r>
              <a:rPr lang="en-US" sz="3200" dirty="0">
                <a:solidFill>
                  <a:srgbClr val="0070C0"/>
                </a:solidFill>
              </a:rPr>
              <a:t>creative and novel fashion</a:t>
            </a:r>
            <a:r>
              <a:rPr lang="en-US" sz="3200" dirty="0"/>
              <a:t>, that improves effectiveness and </a:t>
            </a:r>
            <a:r>
              <a:rPr lang="en-US" sz="3200" dirty="0" smtClean="0"/>
              <a:t>efficiency or </a:t>
            </a:r>
            <a:r>
              <a:rPr lang="en-US" sz="3200" dirty="0"/>
              <a:t>at least </a:t>
            </a:r>
            <a:r>
              <a:rPr lang="en-US" sz="3200" dirty="0" smtClean="0"/>
              <a:t>marketability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Impact</a:t>
            </a:r>
            <a:r>
              <a:rPr lang="id-ID" dirty="0"/>
              <a:t> on </a:t>
            </a:r>
            <a:r>
              <a:rPr lang="id-ID" dirty="0" err="1"/>
              <a:t>Processes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401"/>
            <a:ext cx="8362950" cy="51815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id-ID" dirty="0"/>
              <a:t>Impact on Process Effectiveness </a:t>
            </a:r>
          </a:p>
          <a:p>
            <a:pPr lvl="1"/>
            <a:r>
              <a:rPr lang="en-US" altLang="id-ID" sz="2200" dirty="0"/>
              <a:t>KM can enable organizations to become more effective by helping them to select and perform the most appropriate processes </a:t>
            </a:r>
          </a:p>
          <a:p>
            <a:pPr lvl="1"/>
            <a:r>
              <a:rPr lang="en-US" altLang="id-ID" sz="2200" dirty="0"/>
              <a:t>KM enables organizations to quickly adapt their processes according to the current circumstances, thereby maintaining process effectiveness in changing times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id-ID" dirty="0"/>
              <a:t>Impact on Process Efficiency</a:t>
            </a:r>
          </a:p>
          <a:p>
            <a:pPr lvl="1"/>
            <a:r>
              <a:rPr lang="en-US" altLang="id-ID" sz="2200" dirty="0"/>
              <a:t>Managing knowledge effectively can also enable organizations to be more productive and efficient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id-ID" dirty="0"/>
              <a:t>Impact on Process Innovation</a:t>
            </a:r>
          </a:p>
          <a:p>
            <a:pPr lvl="1"/>
            <a:r>
              <a:rPr lang="en-US" altLang="id-ID" sz="2200" dirty="0"/>
              <a:t>Organizations can increasingly rely on knowledge shared across individuals to produce innovative solutions to problems as well as to develop more innovative organizational </a:t>
            </a:r>
            <a:r>
              <a:rPr lang="en-US" altLang="id-ID" sz="2200" dirty="0" smtClean="0"/>
              <a:t>processes</a:t>
            </a:r>
            <a:endParaRPr lang="en-US" altLang="id-ID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13300" r="11490" b="34408"/>
          <a:stretch/>
        </p:blipFill>
        <p:spPr>
          <a:xfrm>
            <a:off x="762000" y="0"/>
            <a:ext cx="7010400" cy="65985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0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KM Impacts Organizational Processes?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90800" y="3721100"/>
            <a:ext cx="1447800" cy="86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Knowledge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53000" y="3733800"/>
            <a:ext cx="3481388" cy="781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600">
                <a:latin typeface="Arial" panose="020B0604020202020204" pitchFamily="34" charset="0"/>
              </a:rPr>
              <a:t>Process Efficiency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</a:rPr>
              <a:t>Productivity improvement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</a:rPr>
              <a:t>Cost savings</a:t>
            </a:r>
          </a:p>
        </p:txBody>
      </p:sp>
      <p:cxnSp>
        <p:nvCxnSpPr>
          <p:cNvPr id="8" name="AutoShape 5"/>
          <p:cNvCxnSpPr>
            <a:cxnSpLocks noChangeShapeType="1"/>
            <a:stCxn id="9" idx="3"/>
            <a:endCxn id="6" idx="1"/>
          </p:cNvCxnSpPr>
          <p:nvPr/>
        </p:nvCxnSpPr>
        <p:spPr bwMode="auto">
          <a:xfrm>
            <a:off x="2074863" y="4152900"/>
            <a:ext cx="4968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304800" y="3816350"/>
            <a:ext cx="1751013" cy="6731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Knowledge Management</a:t>
            </a:r>
          </a:p>
        </p:txBody>
      </p:sp>
      <p:cxnSp>
        <p:nvCxnSpPr>
          <p:cNvPr id="10" name="AutoShape 7"/>
          <p:cNvCxnSpPr>
            <a:cxnSpLocks noChangeShapeType="1"/>
            <a:stCxn id="9" idx="0"/>
            <a:endCxn id="11" idx="0"/>
          </p:cNvCxnSpPr>
          <p:nvPr/>
        </p:nvCxnSpPr>
        <p:spPr bwMode="auto">
          <a:xfrm rot="16200000">
            <a:off x="3178175" y="269875"/>
            <a:ext cx="1530350" cy="5524500"/>
          </a:xfrm>
          <a:prstGeom prst="bentConnector3">
            <a:avLst>
              <a:gd name="adj1" fmla="val 13080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724400" y="2286000"/>
            <a:ext cx="3962400" cy="3733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953000" y="4953000"/>
            <a:ext cx="3481388" cy="781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600">
                <a:latin typeface="Arial" panose="020B0604020202020204" pitchFamily="34" charset="0"/>
              </a:rPr>
              <a:t>Process Innovation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</a:rPr>
              <a:t>Improved brainstorming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</a:rPr>
              <a:t>Better exploitation of new ideas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953000" y="2514600"/>
            <a:ext cx="3481388" cy="75405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600" dirty="0">
                <a:latin typeface="Arial" panose="020B0604020202020204" pitchFamily="34" charset="0"/>
              </a:rPr>
              <a:t>Process Effectiveness</a:t>
            </a:r>
          </a:p>
          <a:p>
            <a:pPr eaLnBrk="1" hangingPunct="1">
              <a:buFontTx/>
              <a:buChar char="•"/>
            </a:pPr>
            <a:r>
              <a:rPr lang="en-US" altLang="id-ID" sz="1400" dirty="0">
                <a:latin typeface="Arial" panose="020B0604020202020204" pitchFamily="34" charset="0"/>
              </a:rPr>
              <a:t>Fewer mistakes</a:t>
            </a:r>
          </a:p>
          <a:p>
            <a:pPr eaLnBrk="1" hangingPunct="1">
              <a:buFontTx/>
              <a:buChar char="•"/>
            </a:pPr>
            <a:r>
              <a:rPr lang="en-US" altLang="id-ID" sz="1300" dirty="0">
                <a:latin typeface="Arial" panose="020B0604020202020204" pitchFamily="34" charset="0"/>
              </a:rPr>
              <a:t>Adaptation to changed circumstances</a:t>
            </a:r>
          </a:p>
        </p:txBody>
      </p:sp>
      <p:cxnSp>
        <p:nvCxnSpPr>
          <p:cNvPr id="14" name="AutoShape 11"/>
          <p:cNvCxnSpPr>
            <a:cxnSpLocks noChangeShapeType="1"/>
            <a:stCxn id="6" idx="3"/>
            <a:endCxn id="11" idx="1"/>
          </p:cNvCxnSpPr>
          <p:nvPr/>
        </p:nvCxnSpPr>
        <p:spPr bwMode="auto">
          <a:xfrm>
            <a:off x="4057650" y="4152900"/>
            <a:ext cx="6477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Impact</a:t>
            </a:r>
            <a:r>
              <a:rPr lang="id-ID" dirty="0"/>
              <a:t> on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d-ID" dirty="0"/>
              <a:t>Impact on products can be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id-ID" dirty="0">
                <a:solidFill>
                  <a:srgbClr val="C00000"/>
                </a:solidFill>
              </a:rPr>
              <a:t>Value added </a:t>
            </a:r>
            <a:r>
              <a:rPr lang="en-US" altLang="id-ID" dirty="0"/>
              <a:t>products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id-ID" dirty="0"/>
              <a:t>Knowledge based products</a:t>
            </a:r>
          </a:p>
          <a:p>
            <a:endParaRPr lang="id-ID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49613" y="3551238"/>
            <a:ext cx="1447800" cy="86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Knowledge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29213" y="3429000"/>
            <a:ext cx="2947987" cy="110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id-ID" sz="160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id-ID" sz="1600">
                <a:latin typeface="Arial" panose="020B0604020202020204" pitchFamily="34" charset="0"/>
              </a:rPr>
              <a:t>Value-added Products</a:t>
            </a:r>
          </a:p>
          <a:p>
            <a:pPr eaLnBrk="1" hangingPunct="1">
              <a:buFontTx/>
              <a:buChar char="•"/>
            </a:pPr>
            <a:r>
              <a:rPr lang="en-US" altLang="id-ID" sz="1600">
                <a:latin typeface="Arial" panose="020B0604020202020204" pitchFamily="34" charset="0"/>
              </a:rPr>
              <a:t>Knowledge-based products</a:t>
            </a:r>
          </a:p>
          <a:p>
            <a:pPr eaLnBrk="1" hangingPunct="1">
              <a:buFontTx/>
              <a:buChar char="•"/>
            </a:pPr>
            <a:endParaRPr lang="en-US" altLang="id-ID" sz="1600">
              <a:latin typeface="Arial" panose="020B0604020202020204" pitchFamily="34" charset="0"/>
            </a:endParaRPr>
          </a:p>
        </p:txBody>
      </p:sp>
      <p:cxnSp>
        <p:nvCxnSpPr>
          <p:cNvPr id="7" name="AutoShape 8"/>
          <p:cNvCxnSpPr>
            <a:cxnSpLocks noChangeShapeType="1"/>
            <a:stCxn id="9" idx="3"/>
            <a:endCxn id="5" idx="1"/>
          </p:cNvCxnSpPr>
          <p:nvPr/>
        </p:nvCxnSpPr>
        <p:spPr bwMode="auto">
          <a:xfrm>
            <a:off x="2786063" y="3983038"/>
            <a:ext cx="4445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AutoShape 9"/>
          <p:cNvCxnSpPr>
            <a:cxnSpLocks noChangeShapeType="1"/>
            <a:stCxn id="5" idx="3"/>
            <a:endCxn id="6" idx="1"/>
          </p:cNvCxnSpPr>
          <p:nvPr/>
        </p:nvCxnSpPr>
        <p:spPr bwMode="auto">
          <a:xfrm>
            <a:off x="4716463" y="3983038"/>
            <a:ext cx="3937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016000" y="3646488"/>
            <a:ext cx="1751013" cy="6731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Knowledge Management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1. </a:t>
            </a:r>
            <a:r>
              <a:rPr lang="id-ID" sz="4000" dirty="0" err="1" smtClean="0"/>
              <a:t>Impact</a:t>
            </a:r>
            <a:r>
              <a:rPr lang="id-ID" sz="4000" dirty="0" smtClean="0"/>
              <a:t> </a:t>
            </a:r>
            <a:r>
              <a:rPr lang="id-ID" sz="4000" dirty="0"/>
              <a:t>on </a:t>
            </a:r>
            <a:r>
              <a:rPr lang="id-ID" sz="4000" dirty="0" err="1" smtClean="0"/>
              <a:t>Value-Added</a:t>
            </a:r>
            <a:r>
              <a:rPr lang="id-ID" sz="4000" dirty="0" smtClean="0"/>
              <a:t> </a:t>
            </a:r>
            <a:r>
              <a:rPr lang="id-ID" sz="4000" dirty="0"/>
              <a:t>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d-ID" dirty="0"/>
              <a:t>KM processes can help organizations offer new products or </a:t>
            </a:r>
            <a:r>
              <a:rPr lang="en-US" altLang="id-ID" dirty="0">
                <a:solidFill>
                  <a:srgbClr val="C00000"/>
                </a:solidFill>
              </a:rPr>
              <a:t>improved products that provide a significant additional value </a:t>
            </a:r>
            <a:r>
              <a:rPr lang="en-US" altLang="id-ID" dirty="0"/>
              <a:t>as compared with earlier products </a:t>
            </a:r>
          </a:p>
          <a:p>
            <a:r>
              <a:rPr lang="en-US" altLang="id-ID" dirty="0"/>
              <a:t>Value-added products also benefit from KM due to the effect the latter has on organizational process innovation 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Romi Satria Wahono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3448" r="8186" b="6897"/>
          <a:stretch>
            <a:fillRect/>
          </a:stretch>
        </p:blipFill>
        <p:spPr bwMode="auto">
          <a:xfrm>
            <a:off x="5935663" y="22225"/>
            <a:ext cx="3208337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7886700" cy="487203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SD Sompok </a:t>
            </a:r>
            <a:r>
              <a:rPr lang="id-ID" dirty="0"/>
              <a:t>Semarang (1987)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SMPN 8</a:t>
            </a:r>
            <a:r>
              <a:rPr lang="id-ID" dirty="0"/>
              <a:t> Semarang (1990)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SMA Taruna </a:t>
            </a:r>
            <a:r>
              <a:rPr lang="id-ID" dirty="0" smtClean="0">
                <a:solidFill>
                  <a:srgbClr val="C00000"/>
                </a:solidFill>
              </a:rPr>
              <a:t>Nusantara</a:t>
            </a:r>
            <a:r>
              <a:rPr lang="en-US" dirty="0"/>
              <a:t> </a:t>
            </a:r>
            <a:r>
              <a:rPr lang="id-ID" dirty="0" smtClean="0"/>
              <a:t>Magelang </a:t>
            </a:r>
            <a:r>
              <a:rPr lang="id-ID" dirty="0"/>
              <a:t>(1993)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B.Eng</a:t>
            </a:r>
            <a:r>
              <a:rPr lang="id-ID" dirty="0"/>
              <a:t>, </a:t>
            </a:r>
            <a:r>
              <a:rPr lang="id-ID" dirty="0">
                <a:solidFill>
                  <a:srgbClr val="C00000"/>
                </a:solidFill>
              </a:rPr>
              <a:t>M.Eng</a:t>
            </a:r>
            <a:r>
              <a:rPr lang="id-ID" dirty="0"/>
              <a:t> and </a:t>
            </a:r>
            <a:r>
              <a:rPr lang="id-ID" dirty="0">
                <a:solidFill>
                  <a:srgbClr val="C00000"/>
                </a:solidFill>
              </a:rPr>
              <a:t>Ph.D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id-ID" dirty="0"/>
              <a:t>in Software Engineering from</a:t>
            </a:r>
            <a:br>
              <a:rPr lang="id-ID" dirty="0"/>
            </a:br>
            <a:r>
              <a:rPr lang="id-ID" dirty="0"/>
              <a:t>Saitama University Japan (1994-2004)</a:t>
            </a:r>
            <a:br>
              <a:rPr lang="id-ID" dirty="0"/>
            </a:br>
            <a:r>
              <a:rPr lang="id-ID" dirty="0"/>
              <a:t>Universiti Teknikal Malaysia Melaka (2014)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Research Interests: </a:t>
            </a:r>
            <a:r>
              <a:rPr lang="en-US" dirty="0">
                <a:solidFill>
                  <a:srgbClr val="C00000"/>
                </a:solidFill>
              </a:rPr>
              <a:t>Software </a:t>
            </a:r>
            <a:r>
              <a:rPr lang="en-US" dirty="0" smtClean="0">
                <a:solidFill>
                  <a:srgbClr val="C00000"/>
                </a:solidFill>
              </a:rPr>
              <a:t>Engineering</a:t>
            </a:r>
            <a:r>
              <a:rPr lang="en-US" dirty="0" smtClean="0"/>
              <a:t> and </a:t>
            </a:r>
            <a:r>
              <a:rPr lang="id-ID" dirty="0"/>
              <a:t/>
            </a:r>
            <a:br>
              <a:rPr lang="id-ID" dirty="0"/>
            </a:br>
            <a:r>
              <a:rPr lang="en-US" dirty="0" smtClean="0"/>
              <a:t>Machine Learning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Founder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Koordinator</a:t>
            </a:r>
            <a:r>
              <a:rPr lang="en-US" dirty="0"/>
              <a:t> </a:t>
            </a:r>
            <a:r>
              <a:rPr lang="en-US" dirty="0" err="1">
                <a:solidFill>
                  <a:srgbClr val="CC0000"/>
                </a:solidFill>
              </a:rPr>
              <a:t>IlmuKomputer.Com</a:t>
            </a:r>
            <a:endParaRPr lang="id-ID" dirty="0">
              <a:solidFill>
                <a:srgbClr val="CC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Peneliti LIPI (2004-2007)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Founder dan CEO </a:t>
            </a:r>
            <a:r>
              <a:rPr lang="id-ID" dirty="0">
                <a:solidFill>
                  <a:srgbClr val="CC0000"/>
                </a:solidFill>
              </a:rPr>
              <a:t>PT Brainmatics Cipta Informatika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515350" cy="1200150"/>
          </a:xfrm>
        </p:spPr>
        <p:txBody>
          <a:bodyPr/>
          <a:lstStyle/>
          <a:p>
            <a:r>
              <a:rPr lang="en-US" sz="4000" dirty="0" smtClean="0"/>
              <a:t>2. </a:t>
            </a:r>
            <a:r>
              <a:rPr lang="id-ID" sz="4000" dirty="0" err="1" smtClean="0"/>
              <a:t>Impact</a:t>
            </a:r>
            <a:r>
              <a:rPr lang="id-ID" sz="4000" dirty="0" smtClean="0"/>
              <a:t> </a:t>
            </a:r>
            <a:r>
              <a:rPr lang="id-ID" sz="4000" dirty="0"/>
              <a:t>on </a:t>
            </a:r>
            <a:r>
              <a:rPr lang="id-ID" sz="4000" dirty="0" err="1" smtClean="0"/>
              <a:t>Knowledge-Based</a:t>
            </a:r>
            <a:r>
              <a:rPr lang="id-ID" sz="4000" dirty="0" smtClean="0"/>
              <a:t> </a:t>
            </a:r>
            <a:r>
              <a:rPr lang="id-ID" sz="4000" dirty="0"/>
              <a:t>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4495800"/>
          </a:xfrm>
        </p:spPr>
        <p:txBody>
          <a:bodyPr/>
          <a:lstStyle/>
          <a:p>
            <a:r>
              <a:rPr lang="en-US" altLang="id-ID" dirty="0"/>
              <a:t>KM can have a significant impact on </a:t>
            </a:r>
            <a:r>
              <a:rPr lang="en-US" altLang="id-ID" dirty="0">
                <a:solidFill>
                  <a:srgbClr val="C00000"/>
                </a:solidFill>
              </a:rPr>
              <a:t>product that are knowledge based like those in consulting or software development</a:t>
            </a:r>
            <a:r>
              <a:rPr lang="en-US" altLang="id-ID" dirty="0"/>
              <a:t> etc.</a:t>
            </a:r>
          </a:p>
          <a:p>
            <a:r>
              <a:rPr lang="en-US" altLang="id-ID" dirty="0"/>
              <a:t>Knowledge based products can sometimes play a significant role in traditional manufacturing firms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362950" cy="1200150"/>
          </a:xfrm>
        </p:spPr>
        <p:txBody>
          <a:bodyPr/>
          <a:lstStyle/>
          <a:p>
            <a:r>
              <a:rPr lang="en-US" altLang="id-ID" sz="4000" dirty="0"/>
              <a:t>Impacts on Organizational Performance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d-ID" dirty="0">
                <a:solidFill>
                  <a:srgbClr val="C00000"/>
                </a:solidFill>
              </a:rPr>
              <a:t>Direct</a:t>
            </a:r>
            <a:r>
              <a:rPr lang="en-US" altLang="id-ID" dirty="0"/>
              <a:t> Impacts </a:t>
            </a:r>
          </a:p>
          <a:p>
            <a:pPr lvl="1"/>
            <a:r>
              <a:rPr lang="en-US" altLang="id-ID" dirty="0"/>
              <a:t>Knowledge is used to create innovative products that </a:t>
            </a:r>
            <a:r>
              <a:rPr lang="en-US" altLang="id-ID" dirty="0">
                <a:solidFill>
                  <a:srgbClr val="0070C0"/>
                </a:solidFill>
              </a:rPr>
              <a:t>generate revenue and profit</a:t>
            </a:r>
          </a:p>
          <a:p>
            <a:r>
              <a:rPr lang="en-US" altLang="id-ID" dirty="0">
                <a:solidFill>
                  <a:srgbClr val="C00000"/>
                </a:solidFill>
              </a:rPr>
              <a:t>Indirect</a:t>
            </a:r>
            <a:r>
              <a:rPr lang="en-US" altLang="id-ID" dirty="0"/>
              <a:t> Impacts</a:t>
            </a:r>
          </a:p>
          <a:p>
            <a:pPr lvl="1"/>
            <a:r>
              <a:rPr lang="en-US" altLang="id-ID" dirty="0"/>
              <a:t>Use of KM to demonstrate intellectual leadership within the industry, which, in turn, might enhance customer loyalty </a:t>
            </a:r>
          </a:p>
          <a:p>
            <a:pPr lvl="1"/>
            <a:r>
              <a:rPr lang="en-US" altLang="id-ID" dirty="0"/>
              <a:t>Use of knowledge to gain an advantageous negotiating position with respect to competitors or partner </a:t>
            </a:r>
            <a:r>
              <a:rPr lang="en-US" altLang="id-ID" dirty="0" smtClean="0"/>
              <a:t>organizations</a:t>
            </a:r>
            <a:endParaRPr lang="en-US" alt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of Scale and Scope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d-ID" dirty="0"/>
              <a:t>A company’s output is said to exhibit economy of </a:t>
            </a:r>
            <a:r>
              <a:rPr lang="en-US" altLang="id-ID" dirty="0">
                <a:solidFill>
                  <a:srgbClr val="C00000"/>
                </a:solidFill>
              </a:rPr>
              <a:t>scale if the average cost of production per unit decreases</a:t>
            </a:r>
            <a:r>
              <a:rPr lang="en-US" altLang="id-ID" dirty="0"/>
              <a:t> with increase in output </a:t>
            </a:r>
          </a:p>
          <a:p>
            <a:r>
              <a:rPr lang="en-US" altLang="id-ID" dirty="0"/>
              <a:t>A company’s output is said to exhibit economy of </a:t>
            </a:r>
            <a:r>
              <a:rPr lang="en-US" altLang="id-ID" dirty="0">
                <a:solidFill>
                  <a:srgbClr val="C00000"/>
                </a:solidFill>
              </a:rPr>
              <a:t>scope when the total cost of that same company producing two or more different products</a:t>
            </a:r>
            <a:r>
              <a:rPr lang="en-US" altLang="id-ID" dirty="0"/>
              <a:t> is less than the sum of the costs that would be incurred if each product had been produced separately by a different company 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Knowledge Management Impacts Organizational Performance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14600" y="3333750"/>
            <a:ext cx="1143000" cy="768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4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400">
                <a:latin typeface="Arial" panose="020B0604020202020204" pitchFamily="34" charset="0"/>
              </a:rPr>
              <a:t>Knowledge</a:t>
            </a:r>
          </a:p>
          <a:p>
            <a:pPr eaLnBrk="1" hangingPunct="1"/>
            <a:endParaRPr lang="en-US" altLang="id-ID" sz="1400"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91000" y="3227388"/>
            <a:ext cx="1295400" cy="981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7475" indent="-1174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  <a:cs typeface="Times New Roman" panose="02020603050405020304" pitchFamily="18" charset="0"/>
              </a:rPr>
              <a:t>Vision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  <a:cs typeface="Times New Roman" panose="02020603050405020304" pitchFamily="18" charset="0"/>
              </a:rPr>
              <a:t>Strategy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  <a:cs typeface="Times New Roman" panose="02020603050405020304" pitchFamily="18" charset="0"/>
              </a:rPr>
              <a:t>Revenues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  <a:cs typeface="Times New Roman" panose="02020603050405020304" pitchFamily="18" charset="0"/>
              </a:rPr>
              <a:t>Costs</a:t>
            </a:r>
            <a:r>
              <a:rPr lang="en-US" altLang="id-ID" sz="1400"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7" name="AutoShape 5"/>
          <p:cNvCxnSpPr>
            <a:cxnSpLocks noChangeShapeType="1"/>
            <a:stCxn id="9" idx="3"/>
            <a:endCxn id="5" idx="1"/>
          </p:cNvCxnSpPr>
          <p:nvPr/>
        </p:nvCxnSpPr>
        <p:spPr bwMode="auto">
          <a:xfrm>
            <a:off x="2000250" y="3717925"/>
            <a:ext cx="495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AutoShape 6"/>
          <p:cNvCxnSpPr>
            <a:cxnSpLocks noChangeShapeType="1"/>
            <a:stCxn id="5" idx="3"/>
            <a:endCxn id="6" idx="1"/>
          </p:cNvCxnSpPr>
          <p:nvPr/>
        </p:nvCxnSpPr>
        <p:spPr bwMode="auto">
          <a:xfrm>
            <a:off x="3676650" y="3717925"/>
            <a:ext cx="495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3400" y="3416300"/>
            <a:ext cx="1447800" cy="6032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id-ID" sz="1400">
                <a:latin typeface="Arial" panose="020B0604020202020204" pitchFamily="34" charset="0"/>
              </a:rPr>
              <a:t>Knowledge Management</a:t>
            </a:r>
          </a:p>
        </p:txBody>
      </p:sp>
      <p:cxnSp>
        <p:nvCxnSpPr>
          <p:cNvPr id="10" name="AutoShape 8"/>
          <p:cNvCxnSpPr>
            <a:cxnSpLocks noChangeShapeType="1"/>
            <a:stCxn id="9" idx="0"/>
            <a:endCxn id="6" idx="0"/>
          </p:cNvCxnSpPr>
          <p:nvPr/>
        </p:nvCxnSpPr>
        <p:spPr bwMode="auto">
          <a:xfrm rot="16200000">
            <a:off x="2953544" y="1512094"/>
            <a:ext cx="188912" cy="3581400"/>
          </a:xfrm>
          <a:prstGeom prst="bentConnector3">
            <a:avLst>
              <a:gd name="adj1" fmla="val 743694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019800" y="2908300"/>
            <a:ext cx="2590800" cy="1619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7475" indent="-1174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endParaRPr lang="en-US" altLang="id-ID" sz="1400">
              <a:latin typeface="Arial" panose="020B0604020202020204" pitchFamily="34" charset="0"/>
            </a:endParaRPr>
          </a:p>
          <a:p>
            <a:pPr eaLnBrk="1" hangingPunct="1"/>
            <a:r>
              <a:rPr lang="en-US" altLang="id-ID" sz="1400">
                <a:latin typeface="Arial" panose="020B0604020202020204" pitchFamily="34" charset="0"/>
                <a:cs typeface="Times New Roman" panose="02020603050405020304" pitchFamily="18" charset="0"/>
              </a:rPr>
              <a:t>Organizational Performance</a:t>
            </a:r>
            <a:r>
              <a:rPr lang="en-US" altLang="id-ID" sz="1400">
                <a:latin typeface="Arial" panose="020B0604020202020204" pitchFamily="34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</a:rPr>
              <a:t>Scale economies 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</a:rPr>
              <a:t>Scope economies</a:t>
            </a:r>
          </a:p>
          <a:p>
            <a:pPr eaLnBrk="1" hangingPunct="1">
              <a:buFontTx/>
              <a:buChar char="•"/>
            </a:pPr>
            <a:r>
              <a:rPr lang="en-US" altLang="id-ID" sz="1400">
                <a:latin typeface="Arial" panose="020B0604020202020204" pitchFamily="34" charset="0"/>
              </a:rPr>
              <a:t>Sustainable competitive advantage</a:t>
            </a:r>
          </a:p>
          <a:p>
            <a:pPr eaLnBrk="1" hangingPunct="1"/>
            <a:endParaRPr lang="en-US" altLang="id-ID" sz="1400">
              <a:latin typeface="Arial" panose="020B0604020202020204" pitchFamily="34" charset="0"/>
            </a:endParaRPr>
          </a:p>
        </p:txBody>
      </p:sp>
      <p:cxnSp>
        <p:nvCxnSpPr>
          <p:cNvPr id="12" name="AutoShape 10"/>
          <p:cNvCxnSpPr>
            <a:cxnSpLocks noChangeShapeType="1"/>
            <a:stCxn id="6" idx="3"/>
            <a:endCxn id="11" idx="1"/>
          </p:cNvCxnSpPr>
          <p:nvPr/>
        </p:nvCxnSpPr>
        <p:spPr bwMode="auto">
          <a:xfrm>
            <a:off x="5505450" y="3717925"/>
            <a:ext cx="495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4737100" y="19939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7315200" y="1981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/>
          </a:p>
        </p:txBody>
      </p:sp>
      <p:cxnSp>
        <p:nvCxnSpPr>
          <p:cNvPr id="15" name="AutoShape 13"/>
          <p:cNvCxnSpPr>
            <a:cxnSpLocks noChangeShapeType="1"/>
            <a:stCxn id="5" idx="2"/>
            <a:endCxn id="11" idx="2"/>
          </p:cNvCxnSpPr>
          <p:nvPr/>
        </p:nvCxnSpPr>
        <p:spPr bwMode="auto">
          <a:xfrm rot="16200000" flipH="1">
            <a:off x="4987925" y="2219325"/>
            <a:ext cx="425450" cy="4229100"/>
          </a:xfrm>
          <a:prstGeom prst="bentConnector3">
            <a:avLst>
              <a:gd name="adj1" fmla="val 277981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13403" r="11447" b="48819"/>
          <a:stretch/>
        </p:blipFill>
        <p:spPr>
          <a:xfrm>
            <a:off x="0" y="112918"/>
            <a:ext cx="8915400" cy="60624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 Summary of Organizational Impacts of Knowledge Management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37310"/>
            <a:ext cx="5791200" cy="520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5.2 Type </a:t>
            </a:r>
            <a:r>
              <a:rPr lang="en-US" sz="4000" dirty="0"/>
              <a:t>of Knowledge Management Assessment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439150" cy="1200150"/>
          </a:xfrm>
        </p:spPr>
        <p:txBody>
          <a:bodyPr/>
          <a:lstStyle/>
          <a:p>
            <a:r>
              <a:rPr lang="id-ID" sz="4000" dirty="0" err="1"/>
              <a:t>Why</a:t>
            </a:r>
            <a:r>
              <a:rPr lang="id-ID" sz="4000" dirty="0"/>
              <a:t> </a:t>
            </a:r>
            <a:r>
              <a:rPr lang="id-ID" sz="4000" dirty="0" err="1"/>
              <a:t>Assess</a:t>
            </a:r>
            <a:r>
              <a:rPr lang="id-ID" sz="4000" dirty="0"/>
              <a:t> </a:t>
            </a:r>
            <a:r>
              <a:rPr lang="id-ID" sz="4000" dirty="0" err="1"/>
              <a:t>Knowledge</a:t>
            </a:r>
            <a:r>
              <a:rPr lang="id-ID" sz="4000" dirty="0"/>
              <a:t>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would not be possible to determine where improvements are needed</a:t>
            </a:r>
          </a:p>
          <a:p>
            <a:r>
              <a:rPr lang="en-US" dirty="0"/>
              <a:t>Helps establishing a baseline for implementing KM solutions</a:t>
            </a:r>
          </a:p>
          <a:p>
            <a:r>
              <a:rPr lang="en-US" dirty="0"/>
              <a:t>Helps understand whether costs of KM efforts are justified</a:t>
            </a:r>
          </a:p>
          <a:p>
            <a:r>
              <a:rPr lang="en-US" dirty="0"/>
              <a:t>Helps identify the gap in KM efforts</a:t>
            </a:r>
          </a:p>
          <a:p>
            <a:r>
              <a:rPr lang="en-US" dirty="0"/>
              <a:t>Help make a case for more investment into </a:t>
            </a:r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The </a:t>
            </a:r>
            <a:r>
              <a:rPr lang="id-ID" dirty="0" err="1"/>
              <a:t>Timing</a:t>
            </a:r>
            <a:r>
              <a:rPr lang="id-ID" dirty="0"/>
              <a:t> of </a:t>
            </a:r>
            <a:r>
              <a:rPr lang="id-ID" dirty="0" smtClean="0"/>
              <a:t>KM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Periodically for an entire organization or subunit</a:t>
            </a:r>
          </a:p>
          <a:p>
            <a:r>
              <a:rPr lang="en-US" dirty="0"/>
              <a:t>At the start of a KM project</a:t>
            </a:r>
          </a:p>
          <a:p>
            <a:r>
              <a:rPr lang="en-US" dirty="0"/>
              <a:t>At the end of a KM project</a:t>
            </a:r>
          </a:p>
          <a:p>
            <a:endParaRPr lang="id-ID" dirty="0"/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The </a:t>
            </a:r>
            <a:r>
              <a:rPr lang="id-ID" dirty="0" err="1"/>
              <a:t>Timing</a:t>
            </a:r>
            <a:r>
              <a:rPr lang="id-ID" dirty="0"/>
              <a:t> of </a:t>
            </a:r>
            <a:r>
              <a:rPr lang="id-ID" dirty="0" smtClean="0"/>
              <a:t>KM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t="12906" r="10802" b="54872"/>
          <a:stretch/>
        </p:blipFill>
        <p:spPr>
          <a:xfrm>
            <a:off x="0" y="152400"/>
            <a:ext cx="9144000" cy="53035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217064"/>
              </p:ext>
            </p:extLst>
          </p:nvPr>
        </p:nvGraphicFramePr>
        <p:xfrm>
          <a:off x="628650" y="1219200"/>
          <a:ext cx="8138049" cy="472440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2194449"/>
                <a:gridCol w="5943600"/>
              </a:tblGrid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 Introduction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1.1 What and Why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1.2 Types of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1.3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 Transformation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 Foundations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2.1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Infrastructure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2.2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Mechanism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2.3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Technologies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87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 Solutions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3.1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err="1" smtClean="0">
                          <a:solidFill>
                            <a:srgbClr val="C00000"/>
                          </a:solidFill>
                        </a:rPr>
                        <a:t>Processes</a:t>
                      </a:r>
                      <a:endParaRPr lang="en-US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3.2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smtClean="0">
                          <a:solidFill>
                            <a:srgbClr val="C00000"/>
                          </a:solidFill>
                        </a:rPr>
                        <a:t>Systems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74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 Systems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4.1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Application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4.2 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Capture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4.3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Sharing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4.4 Knowledge </a:t>
                      </a:r>
                      <a:r>
                        <a:rPr lang="en-US" sz="2000" smtClean="0">
                          <a:solidFill>
                            <a:srgbClr val="C00000"/>
                          </a:solidFill>
                        </a:rPr>
                        <a:t>Discovery</a:t>
                      </a:r>
                      <a:r>
                        <a:rPr lang="en-US" sz="2000" smtClean="0"/>
                        <a:t> Systems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3850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 Assessment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5.1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Organizational Impacts </a:t>
                      </a:r>
                      <a:r>
                        <a:rPr lang="en-US" sz="2000" dirty="0" smtClean="0"/>
                        <a:t>of 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5.2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en-US" sz="2000" dirty="0" smtClean="0"/>
                        <a:t> of</a:t>
                      </a:r>
                      <a:r>
                        <a:rPr lang="en-US" sz="2000" baseline="0" dirty="0" smtClean="0"/>
                        <a:t> Knowledge Management Assessment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of </a:t>
            </a:r>
            <a:r>
              <a:rPr lang="en-US" dirty="0" smtClean="0"/>
              <a:t>KM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Qualitative KM assessments aim to develop a basic understanding of whether the KM efforts are working </a:t>
            </a:r>
          </a:p>
          <a:p>
            <a:r>
              <a:rPr lang="en-US" dirty="0"/>
              <a:t>Quantitative assessments of KM produce specific numerical scores indicating how well an organization, an organizational subunit, or an individual is performing with respect to KM </a:t>
            </a:r>
          </a:p>
          <a:p>
            <a:endParaRPr lang="en-US" dirty="0"/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of KM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13333" r="10931" b="63334"/>
          <a:stretch/>
        </p:blipFill>
        <p:spPr>
          <a:xfrm>
            <a:off x="533400" y="1416845"/>
            <a:ext cx="8237988" cy="34599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Assessment</a:t>
            </a:r>
            <a:r>
              <a:rPr lang="id-ID" dirty="0"/>
              <a:t> of KM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Involves evaluating the extent to which knowledge discovery, capture, sharing, and application processes are utilized, and how well they are supported by KM technologies and systems</a:t>
            </a:r>
          </a:p>
          <a:p>
            <a:endParaRPr lang="id-ID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1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52743" r="6639" b="3924"/>
          <a:stretch/>
        </p:blipFill>
        <p:spPr>
          <a:xfrm>
            <a:off x="0" y="209236"/>
            <a:ext cx="9067800" cy="62735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Assessment</a:t>
            </a:r>
            <a:r>
              <a:rPr lang="id-ID" dirty="0"/>
              <a:t> of </a:t>
            </a:r>
            <a:r>
              <a:rPr lang="id-ID" dirty="0" err="1"/>
              <a:t>Knowledge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Identification of the relevant areas of knowledge</a:t>
            </a:r>
          </a:p>
          <a:p>
            <a:r>
              <a:rPr lang="en-US" dirty="0"/>
              <a:t>Evaluation of the  extent to which knowledge in each of these areas is available</a:t>
            </a:r>
          </a:p>
          <a:p>
            <a:r>
              <a:rPr lang="en-US" dirty="0"/>
              <a:t>Value each area of knowledge contributed to the organization</a:t>
            </a:r>
          </a:p>
          <a:p>
            <a:endParaRPr lang="en-US" dirty="0"/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Assessment</a:t>
            </a:r>
            <a:r>
              <a:rPr lang="id-ID" dirty="0"/>
              <a:t> of </a:t>
            </a:r>
            <a:r>
              <a:rPr lang="id-ID" dirty="0" err="1"/>
              <a:t>Impacts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KM solutions and knowledge can impact the organization performance and therefore it is essential to assess the impacts</a:t>
            </a:r>
          </a:p>
          <a:p>
            <a:r>
              <a:rPr lang="en-US" dirty="0"/>
              <a:t>Impact on employees</a:t>
            </a:r>
          </a:p>
          <a:p>
            <a:r>
              <a:rPr lang="en-US" dirty="0"/>
              <a:t>Impact on processes</a:t>
            </a:r>
          </a:p>
          <a:p>
            <a:r>
              <a:rPr lang="en-US" dirty="0"/>
              <a:t>Impact on products</a:t>
            </a:r>
          </a:p>
          <a:p>
            <a:r>
              <a:rPr lang="en-US" dirty="0"/>
              <a:t>Impact on organizational performance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11897" r="6665" b="53641"/>
          <a:stretch/>
        </p:blipFill>
        <p:spPr bwMode="auto">
          <a:xfrm>
            <a:off x="0" y="457200"/>
            <a:ext cx="923834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49231" r="8210" b="24513"/>
          <a:stretch/>
        </p:blipFill>
        <p:spPr bwMode="auto">
          <a:xfrm>
            <a:off x="-11838" y="457200"/>
            <a:ext cx="916451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12222" r="3379" b="68889"/>
          <a:stretch/>
        </p:blipFill>
        <p:spPr>
          <a:xfrm>
            <a:off x="0" y="426244"/>
            <a:ext cx="9632038" cy="28503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12222" r="5208" b="47772"/>
          <a:stretch/>
        </p:blipFill>
        <p:spPr>
          <a:xfrm>
            <a:off x="0" y="457200"/>
            <a:ext cx="9206222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6600" dirty="0"/>
              <a:t>5</a:t>
            </a:r>
            <a:r>
              <a:rPr lang="en-US" sz="6600" dirty="0" smtClean="0"/>
              <a:t>. Assessment</a:t>
            </a:r>
            <a:endParaRPr lang="id-ID" sz="6600" dirty="0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8367712" cy="1500187"/>
          </a:xfrm>
        </p:spPr>
        <p:txBody>
          <a:bodyPr/>
          <a:lstStyle/>
          <a:p>
            <a:pPr eaLnBrk="1" hangingPunct="1"/>
            <a:r>
              <a:rPr lang="en-US" dirty="0" smtClean="0"/>
              <a:t>5.1 Organizational Impacts of Knowledge Management</a:t>
            </a:r>
          </a:p>
          <a:p>
            <a:pPr eaLnBrk="1" hangingPunct="1"/>
            <a:r>
              <a:rPr lang="en-US" dirty="0" smtClean="0"/>
              <a:t>5.2 Type </a:t>
            </a:r>
            <a:r>
              <a:rPr lang="en-US" dirty="0"/>
              <a:t>of Assessment of Knowledge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 dirty="0"/>
              <a:t>Approaches for KM Assessment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d-ID" dirty="0"/>
              <a:t>Benchmarking</a:t>
            </a:r>
          </a:p>
          <a:p>
            <a:r>
              <a:rPr lang="en-US" altLang="id-ID" dirty="0"/>
              <a:t>Balanced Scorecard method</a:t>
            </a:r>
          </a:p>
          <a:p>
            <a:r>
              <a:rPr lang="en-US" altLang="id-ID" dirty="0"/>
              <a:t>Intangible assets monitor framework</a:t>
            </a:r>
          </a:p>
          <a:p>
            <a:r>
              <a:rPr lang="en-US" altLang="id-ID" dirty="0"/>
              <a:t>Skandia Method</a:t>
            </a:r>
          </a:p>
          <a:p>
            <a:r>
              <a:rPr lang="en-US" altLang="id-ID" dirty="0"/>
              <a:t>Real options approach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6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5" t="13333" r="10160" b="62292"/>
          <a:stretch/>
        </p:blipFill>
        <p:spPr>
          <a:xfrm>
            <a:off x="0" y="273844"/>
            <a:ext cx="9106553" cy="39171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210550" cy="1200150"/>
          </a:xfrm>
        </p:spPr>
        <p:txBody>
          <a:bodyPr/>
          <a:lstStyle/>
          <a:p>
            <a:r>
              <a:rPr lang="id-ID" sz="4000" dirty="0" err="1"/>
              <a:t>Recommendations</a:t>
            </a:r>
            <a:r>
              <a:rPr lang="id-ID" sz="4000" dirty="0"/>
              <a:t> for KM </a:t>
            </a:r>
            <a:r>
              <a:rPr lang="id-ID" sz="4000" dirty="0" err="1"/>
              <a:t>Assessment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KM?</a:t>
            </a:r>
          </a:p>
          <a:p>
            <a:r>
              <a:rPr lang="en-US" dirty="0"/>
              <a:t>Establish a baseline</a:t>
            </a:r>
          </a:p>
          <a:p>
            <a:r>
              <a:rPr lang="en-US" dirty="0"/>
              <a:t>Qualitative methods</a:t>
            </a:r>
          </a:p>
          <a:p>
            <a:r>
              <a:rPr lang="en-US" dirty="0"/>
              <a:t>Simple</a:t>
            </a:r>
          </a:p>
          <a:p>
            <a:r>
              <a:rPr lang="en-US" dirty="0"/>
              <a:t>Avoid KM metrics that are hard to control</a:t>
            </a:r>
          </a:p>
          <a:p>
            <a:r>
              <a:rPr lang="en-US" dirty="0"/>
              <a:t>Measure at the appropriate level</a:t>
            </a:r>
          </a:p>
          <a:p>
            <a:r>
              <a:rPr lang="en-US" dirty="0"/>
              <a:t>Rewards</a:t>
            </a:r>
          </a:p>
          <a:p>
            <a:r>
              <a:rPr lang="en-US" dirty="0"/>
              <a:t>Be conservative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Referensi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smtClean="0"/>
              <a:t>Peter Drucker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The </a:t>
            </a:r>
            <a:r>
              <a:rPr lang="en-US" sz="2400" dirty="0">
                <a:solidFill>
                  <a:srgbClr val="C00000"/>
                </a:solidFill>
              </a:rPr>
              <a:t>age of social </a:t>
            </a:r>
            <a:r>
              <a:rPr lang="en-US" sz="2400" dirty="0" smtClean="0">
                <a:solidFill>
                  <a:srgbClr val="C00000"/>
                </a:solidFill>
              </a:rPr>
              <a:t>transformation</a:t>
            </a:r>
            <a:r>
              <a:rPr lang="en-US" sz="2400" dirty="0" smtClean="0"/>
              <a:t>, </a:t>
            </a:r>
            <a:r>
              <a:rPr lang="en-US" sz="2400" i="1" dirty="0" smtClean="0"/>
              <a:t>The </a:t>
            </a:r>
            <a:r>
              <a:rPr lang="en-US" sz="2400" i="1" dirty="0"/>
              <a:t>Atlantic Monthly</a:t>
            </a:r>
            <a:r>
              <a:rPr lang="en-US" sz="2400" dirty="0"/>
              <a:t>, 274(5</a:t>
            </a:r>
            <a:r>
              <a:rPr lang="en-US" sz="2400" dirty="0" smtClean="0"/>
              <a:t>), 1994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err="1" smtClean="0"/>
              <a:t>Ikujiro</a:t>
            </a:r>
            <a:r>
              <a:rPr lang="id-ID" sz="2400" dirty="0" smtClean="0"/>
              <a:t> </a:t>
            </a:r>
            <a:r>
              <a:rPr lang="id-ID" sz="2400" dirty="0" err="1" smtClean="0"/>
              <a:t>Nonaka</a:t>
            </a:r>
            <a:r>
              <a:rPr lang="en-US" sz="2400" dirty="0" smtClean="0"/>
              <a:t> and </a:t>
            </a:r>
            <a:r>
              <a:rPr lang="en-US" sz="2400" dirty="0" err="1" smtClean="0"/>
              <a:t>Hirotaka</a:t>
            </a:r>
            <a:r>
              <a:rPr lang="en-US" sz="2400" dirty="0" smtClean="0"/>
              <a:t> Takeuchi</a:t>
            </a:r>
            <a:r>
              <a:rPr lang="id-ID" sz="2400" dirty="0" smtClean="0"/>
              <a:t>, </a:t>
            </a:r>
            <a:r>
              <a:rPr lang="id-ID" sz="2400" dirty="0" smtClean="0">
                <a:solidFill>
                  <a:srgbClr val="C00000"/>
                </a:solidFill>
              </a:rPr>
              <a:t>The </a:t>
            </a:r>
            <a:r>
              <a:rPr lang="id-ID" sz="2400" dirty="0" err="1" smtClean="0">
                <a:solidFill>
                  <a:srgbClr val="C00000"/>
                </a:solidFill>
              </a:rPr>
              <a:t>Knowledge</a:t>
            </a:r>
            <a:r>
              <a:rPr lang="id-ID" sz="2400" dirty="0" smtClean="0">
                <a:solidFill>
                  <a:srgbClr val="C00000"/>
                </a:solidFill>
              </a:rPr>
              <a:t> </a:t>
            </a:r>
            <a:r>
              <a:rPr lang="id-ID" sz="2400" dirty="0" err="1" smtClean="0">
                <a:solidFill>
                  <a:srgbClr val="C00000"/>
                </a:solidFill>
              </a:rPr>
              <a:t>Creating</a:t>
            </a:r>
            <a:r>
              <a:rPr lang="id-ID" sz="2400" dirty="0" smtClean="0">
                <a:solidFill>
                  <a:srgbClr val="C00000"/>
                </a:solidFill>
              </a:rPr>
              <a:t> Company</a:t>
            </a:r>
            <a:r>
              <a:rPr lang="id-ID" sz="2400" dirty="0" smtClean="0"/>
              <a:t>, </a:t>
            </a:r>
            <a:r>
              <a:rPr lang="en-US" sz="2400" i="1" dirty="0"/>
              <a:t>Oxford University </a:t>
            </a:r>
            <a:r>
              <a:rPr lang="en-US" sz="2400" i="1" dirty="0" smtClean="0"/>
              <a:t>Press</a:t>
            </a:r>
            <a:r>
              <a:rPr lang="en-US" sz="2400" dirty="0" smtClean="0"/>
              <a:t>, 1995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err="1"/>
              <a:t>Kimiz</a:t>
            </a:r>
            <a:r>
              <a:rPr lang="en-US" sz="2400" dirty="0"/>
              <a:t> </a:t>
            </a:r>
            <a:r>
              <a:rPr lang="en-US" sz="2400" dirty="0" err="1"/>
              <a:t>Dalkir</a:t>
            </a:r>
            <a:r>
              <a:rPr lang="en-US" sz="2400" dirty="0"/>
              <a:t> and Jay </a:t>
            </a:r>
            <a:r>
              <a:rPr lang="en-US" sz="2400" dirty="0" err="1" smtClean="0"/>
              <a:t>Liebowitz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Management in Theory and Practice</a:t>
            </a:r>
            <a:r>
              <a:rPr lang="en-US" sz="2400" dirty="0"/>
              <a:t>, </a:t>
            </a:r>
            <a:r>
              <a:rPr lang="en-US" sz="2400" i="1" dirty="0"/>
              <a:t>The MIT </a:t>
            </a:r>
            <a:r>
              <a:rPr lang="en-US" sz="2400" i="1" dirty="0" smtClean="0"/>
              <a:t>Press</a:t>
            </a:r>
            <a:r>
              <a:rPr lang="en-US" sz="2400" dirty="0" smtClean="0"/>
              <a:t>, 2011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Irma </a:t>
            </a:r>
            <a:r>
              <a:rPr lang="en-US" sz="2400" dirty="0" smtClean="0"/>
              <a:t>Becerra-Fernandez and Rajiv </a:t>
            </a:r>
            <a:r>
              <a:rPr lang="en-US" sz="2400" dirty="0" err="1" smtClean="0"/>
              <a:t>Sabherwal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Management: </a:t>
            </a:r>
            <a:r>
              <a:rPr lang="en-US" sz="2400" dirty="0">
                <a:solidFill>
                  <a:srgbClr val="C00000"/>
                </a:solidFill>
              </a:rPr>
              <a:t>Systems and </a:t>
            </a:r>
            <a:r>
              <a:rPr lang="en-US" sz="2400" dirty="0" smtClean="0">
                <a:solidFill>
                  <a:srgbClr val="C00000"/>
                </a:solidFill>
              </a:rPr>
              <a:t>Processes</a:t>
            </a:r>
            <a:r>
              <a:rPr lang="en-US" sz="2400" dirty="0" smtClean="0"/>
              <a:t>, </a:t>
            </a:r>
            <a:r>
              <a:rPr lang="en-US" sz="2400" i="1" dirty="0" smtClean="0"/>
              <a:t>M.E. Sharpe, Inc.</a:t>
            </a:r>
            <a:r>
              <a:rPr lang="en-US" sz="2400" dirty="0" smtClean="0"/>
              <a:t>, 2010</a:t>
            </a:r>
            <a:endParaRPr lang="en-US" sz="24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smtClean="0"/>
              <a:t>Romi Satria Wahono, </a:t>
            </a:r>
            <a:r>
              <a:rPr lang="id-ID" sz="2400" dirty="0" smtClean="0">
                <a:solidFill>
                  <a:srgbClr val="C00000"/>
                </a:solidFill>
              </a:rPr>
              <a:t>Menghidupkan Pengetahuan Sudahkah Kita Lakukan?</a:t>
            </a:r>
            <a:r>
              <a:rPr lang="id-ID" sz="2400" dirty="0" smtClean="0"/>
              <a:t>, </a:t>
            </a:r>
            <a:r>
              <a:rPr lang="id-ID" sz="2400" i="1" dirty="0" smtClean="0"/>
              <a:t>Jurnal Dokumentasi dan Informasi - Baca</a:t>
            </a:r>
            <a:r>
              <a:rPr lang="id-ID" sz="2400" dirty="0" smtClean="0"/>
              <a:t>, LIPI, 2005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5.1 </a:t>
            </a:r>
            <a:r>
              <a:rPr lang="en-US" sz="4000" dirty="0"/>
              <a:t>Organizational Impacts of Knowledge Management</a:t>
            </a:r>
            <a:endParaRPr lang="id-ID" sz="4000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Impact Levels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3079750"/>
            <a:ext cx="1447800" cy="882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People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00600" y="3079750"/>
            <a:ext cx="1447800" cy="882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Products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67000" y="3079750"/>
            <a:ext cx="1447800" cy="882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Processes</a:t>
            </a:r>
          </a:p>
          <a:p>
            <a:pPr eaLnBrk="1" hangingPunct="1"/>
            <a:endParaRPr lang="en-US" altLang="id-ID" sz="1600">
              <a:latin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934200" y="3079750"/>
            <a:ext cx="1676400" cy="882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id-ID" sz="8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id-ID" sz="1600">
                <a:latin typeface="Arial" panose="020B0604020202020204" pitchFamily="34" charset="0"/>
              </a:rPr>
              <a:t>Organizational Performance</a:t>
            </a:r>
          </a:p>
          <a:p>
            <a:pPr algn="ctr" eaLnBrk="1" hangingPunct="1"/>
            <a:endParaRPr lang="en-US" altLang="id-ID" sz="800">
              <a:latin typeface="Arial" panose="020B0604020202020204" pitchFamily="34" charset="0"/>
            </a:endParaRPr>
          </a:p>
        </p:txBody>
      </p:sp>
      <p:cxnSp>
        <p:nvCxnSpPr>
          <p:cNvPr id="9" name="AutoShape 7"/>
          <p:cNvCxnSpPr>
            <a:cxnSpLocks noChangeShapeType="1"/>
            <a:stCxn id="5" idx="3"/>
            <a:endCxn id="7" idx="1"/>
          </p:cNvCxnSpPr>
          <p:nvPr/>
        </p:nvCxnSpPr>
        <p:spPr bwMode="auto">
          <a:xfrm>
            <a:off x="2085975" y="3521075"/>
            <a:ext cx="5524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AutoShape 8"/>
          <p:cNvCxnSpPr>
            <a:cxnSpLocks noChangeShapeType="1"/>
            <a:stCxn id="7" idx="3"/>
            <a:endCxn id="6" idx="1"/>
          </p:cNvCxnSpPr>
          <p:nvPr/>
        </p:nvCxnSpPr>
        <p:spPr bwMode="auto">
          <a:xfrm>
            <a:off x="4143375" y="3521075"/>
            <a:ext cx="628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AutoShape 9"/>
          <p:cNvCxnSpPr>
            <a:cxnSpLocks noChangeShapeType="1"/>
            <a:stCxn id="6" idx="3"/>
            <a:endCxn id="8" idx="1"/>
          </p:cNvCxnSpPr>
          <p:nvPr/>
        </p:nvCxnSpPr>
        <p:spPr bwMode="auto">
          <a:xfrm>
            <a:off x="6276975" y="3521075"/>
            <a:ext cx="628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33400" y="4876800"/>
            <a:ext cx="80010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id-ID" sz="1600" b="1">
                <a:solidFill>
                  <a:srgbClr val="FFFFFF"/>
                </a:solidFill>
                <a:latin typeface="Arial" panose="020B0604020202020204" pitchFamily="34" charset="0"/>
              </a:rPr>
              <a:t>Knowledge Management</a:t>
            </a:r>
          </a:p>
        </p:txBody>
      </p:sp>
      <p:cxnSp>
        <p:nvCxnSpPr>
          <p:cNvPr id="13" name="AutoShape 11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3428206" y="956469"/>
            <a:ext cx="1588" cy="4191000"/>
          </a:xfrm>
          <a:prstGeom prst="curvedConnector3">
            <a:avLst>
              <a:gd name="adj1" fmla="val -48800005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AutoShape 12"/>
          <p:cNvCxnSpPr>
            <a:cxnSpLocks noChangeShapeType="1"/>
            <a:stCxn id="7" idx="0"/>
            <a:endCxn id="8" idx="0"/>
          </p:cNvCxnSpPr>
          <p:nvPr/>
        </p:nvCxnSpPr>
        <p:spPr bwMode="auto">
          <a:xfrm rot="5400000" flipV="1">
            <a:off x="5580856" y="861219"/>
            <a:ext cx="1588" cy="4381500"/>
          </a:xfrm>
          <a:prstGeom prst="curvedConnector3">
            <a:avLst>
              <a:gd name="adj1" fmla="val -51300005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1066800" y="3962400"/>
            <a:ext cx="533400" cy="914400"/>
          </a:xfrm>
          <a:prstGeom prst="upArrow">
            <a:avLst>
              <a:gd name="adj1" fmla="val 39880"/>
              <a:gd name="adj2" fmla="val 7470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7315200" y="3962400"/>
            <a:ext cx="533400" cy="914400"/>
          </a:xfrm>
          <a:prstGeom prst="upArrow">
            <a:avLst>
              <a:gd name="adj1" fmla="val 39880"/>
              <a:gd name="adj2" fmla="val 7470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181600" y="3962400"/>
            <a:ext cx="533400" cy="914400"/>
          </a:xfrm>
          <a:prstGeom prst="upArrow">
            <a:avLst>
              <a:gd name="adj1" fmla="val 39880"/>
              <a:gd name="adj2" fmla="val 7470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3124200" y="3962400"/>
            <a:ext cx="533400" cy="914400"/>
          </a:xfrm>
          <a:prstGeom prst="upArrow">
            <a:avLst>
              <a:gd name="adj1" fmla="val 39880"/>
              <a:gd name="adj2" fmla="val 7470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People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KM can </a:t>
            </a:r>
            <a:r>
              <a:rPr lang="en-US" sz="3200" dirty="0">
                <a:solidFill>
                  <a:srgbClr val="C00000"/>
                </a:solidFill>
              </a:rPr>
              <a:t>facilitate employee learning</a:t>
            </a:r>
          </a:p>
          <a:p>
            <a:r>
              <a:rPr lang="en-US" sz="3200" dirty="0"/>
              <a:t>KM also causes employees to become more </a:t>
            </a:r>
            <a:r>
              <a:rPr lang="en-US" sz="3200" dirty="0">
                <a:solidFill>
                  <a:srgbClr val="C00000"/>
                </a:solidFill>
              </a:rPr>
              <a:t>flexible, and enhances their job satisfaction </a:t>
            </a:r>
          </a:p>
          <a:p>
            <a:r>
              <a:rPr lang="en-US" sz="3200" dirty="0" smtClean="0"/>
              <a:t>Consists of: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Impact on </a:t>
            </a:r>
            <a:r>
              <a:rPr lang="en-US" sz="2800" dirty="0" smtClean="0">
                <a:solidFill>
                  <a:srgbClr val="0070C0"/>
                </a:solidFill>
              </a:rPr>
              <a:t>Employee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Impact on </a:t>
            </a:r>
            <a:r>
              <a:rPr lang="en-US" sz="2800" dirty="0" smtClean="0">
                <a:solidFill>
                  <a:srgbClr val="0070C0"/>
                </a:solidFill>
              </a:rPr>
              <a:t>Employee Adaptability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Impact on </a:t>
            </a:r>
            <a:r>
              <a:rPr lang="en-US" sz="2800" dirty="0">
                <a:solidFill>
                  <a:srgbClr val="0070C0"/>
                </a:solidFill>
              </a:rPr>
              <a:t>Employee Job Satisfaction</a:t>
            </a:r>
            <a:endParaRPr lang="id-ID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id-ID" dirty="0" err="1" smtClean="0"/>
              <a:t>Impact</a:t>
            </a:r>
            <a:r>
              <a:rPr lang="id-ID" dirty="0" smtClean="0"/>
              <a:t> </a:t>
            </a:r>
            <a:r>
              <a:rPr lang="id-ID" dirty="0"/>
              <a:t>on </a:t>
            </a:r>
            <a:r>
              <a:rPr lang="id-ID" dirty="0" err="1"/>
              <a:t>Employee</a:t>
            </a:r>
            <a:r>
              <a:rPr lang="id-ID" dirty="0"/>
              <a:t> </a:t>
            </a:r>
            <a:r>
              <a:rPr lang="id-ID" dirty="0" err="1"/>
              <a:t>Learning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accomplished through</a:t>
            </a:r>
          </a:p>
          <a:p>
            <a:pPr lvl="1"/>
            <a:r>
              <a:rPr lang="en-US" dirty="0"/>
              <a:t>Externalization </a:t>
            </a:r>
          </a:p>
          <a:p>
            <a:pPr lvl="1"/>
            <a:r>
              <a:rPr lang="en-US" dirty="0"/>
              <a:t>Internalization</a:t>
            </a:r>
          </a:p>
          <a:p>
            <a:pPr lvl="1"/>
            <a:r>
              <a:rPr lang="en-US" dirty="0"/>
              <a:t>Socialization</a:t>
            </a:r>
          </a:p>
          <a:p>
            <a:pPr lvl="1"/>
            <a:r>
              <a:rPr lang="en-US" dirty="0"/>
              <a:t>Communities of practice </a:t>
            </a:r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13128" r="10724" b="40923"/>
          <a:stretch/>
        </p:blipFill>
        <p:spPr>
          <a:xfrm>
            <a:off x="663819" y="-4531"/>
            <a:ext cx="7886700" cy="649492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romi-mediamayalearningorganizaton-eramuslim-3mei2007</Template>
  <TotalTime>3635</TotalTime>
  <Words>1213</Words>
  <Application>Microsoft Office PowerPoint</Application>
  <PresentationFormat>On-screen Show (4:3)</PresentationFormat>
  <Paragraphs>245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Constantia</vt:lpstr>
      <vt:lpstr>Times New Roman</vt:lpstr>
      <vt:lpstr>Office Theme</vt:lpstr>
      <vt:lpstr>Knowledge Management: 5. Assessment</vt:lpstr>
      <vt:lpstr>Romi Satria Wahono</vt:lpstr>
      <vt:lpstr>Contents</vt:lpstr>
      <vt:lpstr>5. Assessment</vt:lpstr>
      <vt:lpstr>5.1 Organizational Impacts of Knowledge Management</vt:lpstr>
      <vt:lpstr>Organization Impact Levels</vt:lpstr>
      <vt:lpstr>Impact on People</vt:lpstr>
      <vt:lpstr>1. Impact on Employee Learning</vt:lpstr>
      <vt:lpstr>PowerPoint Presentation</vt:lpstr>
      <vt:lpstr>2. Impact on Employee Adaptability</vt:lpstr>
      <vt:lpstr>3. Impact on Employee Job Satisfaction</vt:lpstr>
      <vt:lpstr>How KM Impacts People</vt:lpstr>
      <vt:lpstr>Impact on Processes</vt:lpstr>
      <vt:lpstr>Effectiveness, Efficiency and Innovation</vt:lpstr>
      <vt:lpstr>Impact on Processes</vt:lpstr>
      <vt:lpstr>PowerPoint Presentation</vt:lpstr>
      <vt:lpstr>How KM Impacts Organizational Processes?</vt:lpstr>
      <vt:lpstr>Impact on Products</vt:lpstr>
      <vt:lpstr>1. Impact on Value-Added Products</vt:lpstr>
      <vt:lpstr>2. Impact on Knowledge-Based Products</vt:lpstr>
      <vt:lpstr>Impacts on Organizational Performance</vt:lpstr>
      <vt:lpstr>Economy of Scale and Scope</vt:lpstr>
      <vt:lpstr>How Knowledge Management Impacts Organizational Performance</vt:lpstr>
      <vt:lpstr>PowerPoint Presentation</vt:lpstr>
      <vt:lpstr>A Summary of Organizational Impacts of Knowledge Management</vt:lpstr>
      <vt:lpstr>5.2 Type of Knowledge Management Assessment</vt:lpstr>
      <vt:lpstr>Why Assess Knowledge Management?</vt:lpstr>
      <vt:lpstr>The Timing of KM</vt:lpstr>
      <vt:lpstr>The Timing of KM</vt:lpstr>
      <vt:lpstr>The Nature of KM</vt:lpstr>
      <vt:lpstr>The Nature of KM</vt:lpstr>
      <vt:lpstr>Assessment of KM Solutions</vt:lpstr>
      <vt:lpstr>PowerPoint Presentation</vt:lpstr>
      <vt:lpstr>Assessment of Knowledge</vt:lpstr>
      <vt:lpstr>Assessment of Impacts</vt:lpstr>
      <vt:lpstr>PowerPoint Presentation</vt:lpstr>
      <vt:lpstr>PowerPoint Presentation</vt:lpstr>
      <vt:lpstr>PowerPoint Presentation</vt:lpstr>
      <vt:lpstr>PowerPoint Presentation</vt:lpstr>
      <vt:lpstr>Approaches for KM Assessment</vt:lpstr>
      <vt:lpstr>PowerPoint Presentation</vt:lpstr>
      <vt:lpstr>Recommendations for KM Assessment</vt:lpstr>
      <vt:lpstr>Referensi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Romi Satria Wahono</dc:creator>
  <cp:lastModifiedBy>Romi Satria Wahono</cp:lastModifiedBy>
  <cp:revision>812</cp:revision>
  <cp:lastPrinted>2015-06-09T09:46:05Z</cp:lastPrinted>
  <dcterms:created xsi:type="dcterms:W3CDTF">1601-01-01T00:00:00Z</dcterms:created>
  <dcterms:modified xsi:type="dcterms:W3CDTF">2015-09-18T13:19:02Z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