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1" r:id="rId1"/>
  </p:sldMasterIdLst>
  <p:notesMasterIdLst>
    <p:notesMasterId r:id="rId43"/>
  </p:notesMasterIdLst>
  <p:handoutMasterIdLst>
    <p:handoutMasterId r:id="rId44"/>
  </p:handoutMasterIdLst>
  <p:sldIdLst>
    <p:sldId id="669" r:id="rId2"/>
    <p:sldId id="670" r:id="rId3"/>
    <p:sldId id="781" r:id="rId4"/>
    <p:sldId id="673" r:id="rId5"/>
    <p:sldId id="733" r:id="rId6"/>
    <p:sldId id="743" r:id="rId7"/>
    <p:sldId id="749" r:id="rId8"/>
    <p:sldId id="747" r:id="rId9"/>
    <p:sldId id="748" r:id="rId10"/>
    <p:sldId id="739" r:id="rId11"/>
    <p:sldId id="744" r:id="rId12"/>
    <p:sldId id="750" r:id="rId13"/>
    <p:sldId id="740" r:id="rId14"/>
    <p:sldId id="745" r:id="rId15"/>
    <p:sldId id="751" r:id="rId16"/>
    <p:sldId id="756" r:id="rId17"/>
    <p:sldId id="741" r:id="rId18"/>
    <p:sldId id="746" r:id="rId19"/>
    <p:sldId id="758" r:id="rId20"/>
    <p:sldId id="757" r:id="rId21"/>
    <p:sldId id="759" r:id="rId22"/>
    <p:sldId id="760" r:id="rId23"/>
    <p:sldId id="761" r:id="rId24"/>
    <p:sldId id="762" r:id="rId25"/>
    <p:sldId id="763" r:id="rId26"/>
    <p:sldId id="764" r:id="rId27"/>
    <p:sldId id="765" r:id="rId28"/>
    <p:sldId id="766" r:id="rId29"/>
    <p:sldId id="767" r:id="rId30"/>
    <p:sldId id="768" r:id="rId31"/>
    <p:sldId id="769" r:id="rId32"/>
    <p:sldId id="770" r:id="rId33"/>
    <p:sldId id="771" r:id="rId34"/>
    <p:sldId id="772" r:id="rId35"/>
    <p:sldId id="773" r:id="rId36"/>
    <p:sldId id="774" r:id="rId37"/>
    <p:sldId id="775" r:id="rId38"/>
    <p:sldId id="776" r:id="rId39"/>
    <p:sldId id="777" r:id="rId40"/>
    <p:sldId id="780" r:id="rId41"/>
    <p:sldId id="742" r:id="rId42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94684" autoAdjust="0"/>
  </p:normalViewPr>
  <p:slideViewPr>
    <p:cSldViewPr>
      <p:cViewPr varScale="1">
        <p:scale>
          <a:sx n="108" d="100"/>
          <a:sy n="108" d="100"/>
        </p:scale>
        <p:origin x="142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16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3918" y="78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A5CEDE-2746-4A21-8E59-3E9D484D95B5}" type="doc">
      <dgm:prSet loTypeId="urn:microsoft.com/office/officeart/2005/8/layout/cycle6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9BD3979D-1D58-4B42-AB99-1FB45BF8E785}">
      <dgm:prSet phldrT="[Text]" custT="1"/>
      <dgm:spPr/>
      <dgm:t>
        <a:bodyPr/>
        <a:lstStyle/>
        <a:p>
          <a:r>
            <a:rPr lang="en-US" sz="2400" b="1" dirty="0" smtClean="0">
              <a:latin typeface="Calibri" pitchFamily="34" charset="0"/>
              <a:cs typeface="Calibri" pitchFamily="34" charset="0"/>
            </a:rPr>
            <a:t>1. </a:t>
          </a:r>
          <a:r>
            <a:rPr lang="en-US" sz="2400" b="1" dirty="0" err="1" smtClean="0">
              <a:latin typeface="Calibri" pitchFamily="34" charset="0"/>
              <a:cs typeface="Calibri" pitchFamily="34" charset="0"/>
            </a:rPr>
            <a:t>Estimasi</a:t>
          </a:r>
          <a:endParaRPr lang="id-ID" sz="2400" b="1" dirty="0">
            <a:latin typeface="Calibri" pitchFamily="34" charset="0"/>
            <a:cs typeface="Calibri" pitchFamily="34" charset="0"/>
          </a:endParaRPr>
        </a:p>
      </dgm:t>
    </dgm:pt>
    <dgm:pt modelId="{8D8342A0-26AD-439E-9215-C9205FD7FE26}" type="parTrans" cxnId="{4DDF81DA-A5B6-43F1-B4EC-D48C06538C55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343328AC-682D-4E1D-9D69-418D948A3BEC}" type="sibTrans" cxnId="{4DDF81DA-A5B6-43F1-B4EC-D48C06538C55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C0031864-8468-4A00-A133-A36FA24C307B}">
      <dgm:prSet custT="1"/>
      <dgm:spPr/>
      <dgm:t>
        <a:bodyPr/>
        <a:lstStyle/>
        <a:p>
          <a:r>
            <a:rPr lang="en-US" sz="2400" b="1" dirty="0" smtClean="0">
              <a:latin typeface="Calibri" pitchFamily="34" charset="0"/>
              <a:cs typeface="Calibri" pitchFamily="34" charset="0"/>
            </a:rPr>
            <a:t>2. </a:t>
          </a:r>
          <a:r>
            <a:rPr lang="en-US" sz="2400" b="1" dirty="0" err="1" smtClean="0">
              <a:latin typeface="Calibri" pitchFamily="34" charset="0"/>
              <a:cs typeface="Calibri" pitchFamily="34" charset="0"/>
            </a:rPr>
            <a:t>Prediksi</a:t>
          </a:r>
          <a:endParaRPr lang="id-ID" sz="2400" b="1" dirty="0">
            <a:latin typeface="Calibri" pitchFamily="34" charset="0"/>
            <a:cs typeface="Calibri" pitchFamily="34" charset="0"/>
          </a:endParaRPr>
        </a:p>
      </dgm:t>
    </dgm:pt>
    <dgm:pt modelId="{80461DC3-B42A-4886-AC04-ADFD0AAE5179}" type="parTrans" cxnId="{6DB2284C-C2BF-43DB-99CE-F1EA5C3994ED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7E267213-C640-4DAE-A928-AB69EB05E33C}" type="sibTrans" cxnId="{6DB2284C-C2BF-43DB-99CE-F1EA5C3994ED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798F46A6-7FC1-483D-8F1B-B6956003CFAA}">
      <dgm:prSet custT="1"/>
      <dgm:spPr/>
      <dgm:t>
        <a:bodyPr/>
        <a:lstStyle/>
        <a:p>
          <a:r>
            <a:rPr lang="en-US" sz="2400" b="1" dirty="0" smtClean="0">
              <a:latin typeface="Calibri" pitchFamily="34" charset="0"/>
              <a:cs typeface="Calibri" pitchFamily="34" charset="0"/>
            </a:rPr>
            <a:t>3. </a:t>
          </a:r>
          <a:r>
            <a:rPr lang="en-US" sz="2400" b="1" dirty="0" err="1" smtClean="0">
              <a:latin typeface="Calibri" pitchFamily="34" charset="0"/>
              <a:cs typeface="Calibri" pitchFamily="34" charset="0"/>
            </a:rPr>
            <a:t>Klasifikasi</a:t>
          </a:r>
          <a:endParaRPr lang="id-ID" sz="2400" b="1" dirty="0">
            <a:latin typeface="Calibri" pitchFamily="34" charset="0"/>
            <a:cs typeface="Calibri" pitchFamily="34" charset="0"/>
          </a:endParaRPr>
        </a:p>
      </dgm:t>
    </dgm:pt>
    <dgm:pt modelId="{EC4BB236-17F8-4F3D-90AB-EAE9C6AA46DB}" type="parTrans" cxnId="{1C93DD4D-4C8A-4799-B758-4D11D68B39A1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4EC34444-9BE0-4477-AB40-C50DEF883443}" type="sibTrans" cxnId="{1C93DD4D-4C8A-4799-B758-4D11D68B39A1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47A2B2FC-6528-425C-BA35-4407A4DE30C1}">
      <dgm:prSet custT="1"/>
      <dgm:spPr/>
      <dgm:t>
        <a:bodyPr/>
        <a:lstStyle/>
        <a:p>
          <a:r>
            <a:rPr lang="en-US" sz="2400" b="1" dirty="0" smtClean="0">
              <a:latin typeface="Calibri" pitchFamily="34" charset="0"/>
              <a:cs typeface="Calibri" pitchFamily="34" charset="0"/>
            </a:rPr>
            <a:t>4. </a:t>
          </a:r>
          <a:r>
            <a:rPr lang="en-US" sz="2400" b="1" dirty="0" err="1" smtClean="0">
              <a:latin typeface="Calibri" pitchFamily="34" charset="0"/>
              <a:cs typeface="Calibri" pitchFamily="34" charset="0"/>
            </a:rPr>
            <a:t>Klastering</a:t>
          </a:r>
          <a:endParaRPr lang="id-ID" sz="2400" b="1" dirty="0">
            <a:latin typeface="Calibri" pitchFamily="34" charset="0"/>
            <a:cs typeface="Calibri" pitchFamily="34" charset="0"/>
          </a:endParaRPr>
        </a:p>
      </dgm:t>
    </dgm:pt>
    <dgm:pt modelId="{0F671EFA-FA89-493B-A2A5-F6048256756B}" type="parTrans" cxnId="{4C013BD4-3FEF-4B72-BFDE-8D6F1A0DC0C9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014263B0-2170-48FD-8B60-37DFA78344E8}" type="sibTrans" cxnId="{4C013BD4-3FEF-4B72-BFDE-8D6F1A0DC0C9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4501577E-2354-4A0C-919F-2E67C006A1E3}">
      <dgm:prSet custT="1"/>
      <dgm:spPr/>
      <dgm:t>
        <a:bodyPr/>
        <a:lstStyle/>
        <a:p>
          <a:r>
            <a:rPr lang="en-US" sz="2400" b="1" dirty="0" smtClean="0">
              <a:latin typeface="Calibri" pitchFamily="34" charset="0"/>
              <a:cs typeface="Calibri" pitchFamily="34" charset="0"/>
            </a:rPr>
            <a:t>5. </a:t>
          </a:r>
          <a:r>
            <a:rPr lang="en-US" sz="2400" b="1" dirty="0" err="1" smtClean="0">
              <a:latin typeface="Calibri" pitchFamily="34" charset="0"/>
              <a:cs typeface="Calibri" pitchFamily="34" charset="0"/>
            </a:rPr>
            <a:t>Asosiasi</a:t>
          </a:r>
          <a:endParaRPr lang="id-ID" sz="2400" b="1" dirty="0">
            <a:latin typeface="Calibri" pitchFamily="34" charset="0"/>
            <a:cs typeface="Calibri" pitchFamily="34" charset="0"/>
          </a:endParaRPr>
        </a:p>
      </dgm:t>
    </dgm:pt>
    <dgm:pt modelId="{1AC000BD-241B-402E-A689-E9243D1FDC26}" type="parTrans" cxnId="{E6F057DC-A02D-4CE1-92DD-FE34463C34E6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49EC9775-F45A-44B1-8D1F-8159A68378D5}" type="sibTrans" cxnId="{E6F057DC-A02D-4CE1-92DD-FE34463C34E6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965120F9-7510-434E-AAE3-D04167ABA3BB}" type="pres">
      <dgm:prSet presAssocID="{ABA5CEDE-2746-4A21-8E59-3E9D484D95B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F4FA1C3-D2A0-4381-BDFE-288A25B936DA}" type="pres">
      <dgm:prSet presAssocID="{9BD3979D-1D58-4B42-AB99-1FB45BF8E785}" presName="node" presStyleLbl="node1" presStyleIdx="0" presStyleCnt="5" custScaleX="14808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D575DF7-1EBE-4AA1-8D49-E60F8BEA2E05}" type="pres">
      <dgm:prSet presAssocID="{9BD3979D-1D58-4B42-AB99-1FB45BF8E785}" presName="spNode" presStyleCnt="0"/>
      <dgm:spPr/>
      <dgm:t>
        <a:bodyPr/>
        <a:lstStyle/>
        <a:p>
          <a:endParaRPr lang="en-US"/>
        </a:p>
      </dgm:t>
    </dgm:pt>
    <dgm:pt modelId="{1D91136C-911A-4D2F-BB5F-D79DECB50858}" type="pres">
      <dgm:prSet presAssocID="{343328AC-682D-4E1D-9D69-418D948A3BEC}" presName="sibTrans" presStyleLbl="sibTrans1D1" presStyleIdx="0" presStyleCnt="5"/>
      <dgm:spPr/>
      <dgm:t>
        <a:bodyPr/>
        <a:lstStyle/>
        <a:p>
          <a:endParaRPr lang="id-ID"/>
        </a:p>
      </dgm:t>
    </dgm:pt>
    <dgm:pt modelId="{40D7DDBF-AA28-4557-8BB8-C45A812C553E}" type="pres">
      <dgm:prSet presAssocID="{C0031864-8468-4A00-A133-A36FA24C307B}" presName="node" presStyleLbl="node1" presStyleIdx="1" presStyleCnt="5" custScaleX="148083" custRadScaleRad="107737" custRadScaleInc="3576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DB542D2-61F8-448E-9F65-A8DCA4615B45}" type="pres">
      <dgm:prSet presAssocID="{C0031864-8468-4A00-A133-A36FA24C307B}" presName="spNode" presStyleCnt="0"/>
      <dgm:spPr/>
      <dgm:t>
        <a:bodyPr/>
        <a:lstStyle/>
        <a:p>
          <a:endParaRPr lang="en-US"/>
        </a:p>
      </dgm:t>
    </dgm:pt>
    <dgm:pt modelId="{DD9BA5DB-6A48-475B-8CFF-14A8EC78B08C}" type="pres">
      <dgm:prSet presAssocID="{7E267213-C640-4DAE-A928-AB69EB05E33C}" presName="sibTrans" presStyleLbl="sibTrans1D1" presStyleIdx="1" presStyleCnt="5"/>
      <dgm:spPr/>
      <dgm:t>
        <a:bodyPr/>
        <a:lstStyle/>
        <a:p>
          <a:endParaRPr lang="id-ID"/>
        </a:p>
      </dgm:t>
    </dgm:pt>
    <dgm:pt modelId="{80C8888A-33EE-424E-90E3-61E52784F128}" type="pres">
      <dgm:prSet presAssocID="{798F46A6-7FC1-483D-8F1B-B6956003CFAA}" presName="node" presStyleLbl="node1" presStyleIdx="2" presStyleCnt="5" custScaleX="148083" custRadScaleRad="116981" custRadScaleInc="-4705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DF1AEA0-0F94-4A68-98BB-BB387A7BFE5C}" type="pres">
      <dgm:prSet presAssocID="{798F46A6-7FC1-483D-8F1B-B6956003CFAA}" presName="spNode" presStyleCnt="0"/>
      <dgm:spPr/>
      <dgm:t>
        <a:bodyPr/>
        <a:lstStyle/>
        <a:p>
          <a:endParaRPr lang="en-US"/>
        </a:p>
      </dgm:t>
    </dgm:pt>
    <dgm:pt modelId="{E22C771A-FB35-4D4F-B6F4-B7CB32147657}" type="pres">
      <dgm:prSet presAssocID="{4EC34444-9BE0-4477-AB40-C50DEF883443}" presName="sibTrans" presStyleLbl="sibTrans1D1" presStyleIdx="2" presStyleCnt="5"/>
      <dgm:spPr/>
      <dgm:t>
        <a:bodyPr/>
        <a:lstStyle/>
        <a:p>
          <a:endParaRPr lang="id-ID"/>
        </a:p>
      </dgm:t>
    </dgm:pt>
    <dgm:pt modelId="{68B06E50-C35E-4EF5-9EFB-005093727407}" type="pres">
      <dgm:prSet presAssocID="{47A2B2FC-6528-425C-BA35-4407A4DE30C1}" presName="node" presStyleLbl="node1" presStyleIdx="3" presStyleCnt="5" custScaleX="148083" custRadScaleRad="117719" custRadScaleInc="4843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56549AB-82C6-4D57-95B3-8AB97E5D2245}" type="pres">
      <dgm:prSet presAssocID="{47A2B2FC-6528-425C-BA35-4407A4DE30C1}" presName="spNode" presStyleCnt="0"/>
      <dgm:spPr/>
      <dgm:t>
        <a:bodyPr/>
        <a:lstStyle/>
        <a:p>
          <a:endParaRPr lang="en-US"/>
        </a:p>
      </dgm:t>
    </dgm:pt>
    <dgm:pt modelId="{1F0C0026-3CC9-4865-B0BC-FC7DBCF64595}" type="pres">
      <dgm:prSet presAssocID="{014263B0-2170-48FD-8B60-37DFA78344E8}" presName="sibTrans" presStyleLbl="sibTrans1D1" presStyleIdx="3" presStyleCnt="5"/>
      <dgm:spPr/>
      <dgm:t>
        <a:bodyPr/>
        <a:lstStyle/>
        <a:p>
          <a:endParaRPr lang="id-ID"/>
        </a:p>
      </dgm:t>
    </dgm:pt>
    <dgm:pt modelId="{FF950479-4B3B-486D-B2F7-C4FEA2528E10}" type="pres">
      <dgm:prSet presAssocID="{4501577E-2354-4A0C-919F-2E67C006A1E3}" presName="node" presStyleLbl="node1" presStyleIdx="4" presStyleCnt="5" custScaleX="148083" custRadScaleRad="107272" custRadScaleInc="-3364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F684757-582C-4583-AFE0-996875EB0AC4}" type="pres">
      <dgm:prSet presAssocID="{4501577E-2354-4A0C-919F-2E67C006A1E3}" presName="spNode" presStyleCnt="0"/>
      <dgm:spPr/>
      <dgm:t>
        <a:bodyPr/>
        <a:lstStyle/>
        <a:p>
          <a:endParaRPr lang="en-US"/>
        </a:p>
      </dgm:t>
    </dgm:pt>
    <dgm:pt modelId="{36CE7F71-26D8-44B3-B9B7-D07E00DC3575}" type="pres">
      <dgm:prSet presAssocID="{49EC9775-F45A-44B1-8D1F-8159A68378D5}" presName="sibTrans" presStyleLbl="sibTrans1D1" presStyleIdx="4" presStyleCnt="5"/>
      <dgm:spPr/>
      <dgm:t>
        <a:bodyPr/>
        <a:lstStyle/>
        <a:p>
          <a:endParaRPr lang="id-ID"/>
        </a:p>
      </dgm:t>
    </dgm:pt>
  </dgm:ptLst>
  <dgm:cxnLst>
    <dgm:cxn modelId="{81A75818-90E2-4162-8B31-0800F408B2D0}" type="presOf" srcId="{4EC34444-9BE0-4477-AB40-C50DEF883443}" destId="{E22C771A-FB35-4D4F-B6F4-B7CB32147657}" srcOrd="0" destOrd="0" presId="urn:microsoft.com/office/officeart/2005/8/layout/cycle6"/>
    <dgm:cxn modelId="{B58FAFC6-8E57-4CA1-8AD4-05B06DA777E2}" type="presOf" srcId="{014263B0-2170-48FD-8B60-37DFA78344E8}" destId="{1F0C0026-3CC9-4865-B0BC-FC7DBCF64595}" srcOrd="0" destOrd="0" presId="urn:microsoft.com/office/officeart/2005/8/layout/cycle6"/>
    <dgm:cxn modelId="{00FAB25B-EA4E-4FD8-8E0A-8704ADAAF8A6}" type="presOf" srcId="{47A2B2FC-6528-425C-BA35-4407A4DE30C1}" destId="{68B06E50-C35E-4EF5-9EFB-005093727407}" srcOrd="0" destOrd="0" presId="urn:microsoft.com/office/officeart/2005/8/layout/cycle6"/>
    <dgm:cxn modelId="{F6D1B754-63D6-4D5F-B4A5-F206375A0C82}" type="presOf" srcId="{ABA5CEDE-2746-4A21-8E59-3E9D484D95B5}" destId="{965120F9-7510-434E-AAE3-D04167ABA3BB}" srcOrd="0" destOrd="0" presId="urn:microsoft.com/office/officeart/2005/8/layout/cycle6"/>
    <dgm:cxn modelId="{4C013BD4-3FEF-4B72-BFDE-8D6F1A0DC0C9}" srcId="{ABA5CEDE-2746-4A21-8E59-3E9D484D95B5}" destId="{47A2B2FC-6528-425C-BA35-4407A4DE30C1}" srcOrd="3" destOrd="0" parTransId="{0F671EFA-FA89-493B-A2A5-F6048256756B}" sibTransId="{014263B0-2170-48FD-8B60-37DFA78344E8}"/>
    <dgm:cxn modelId="{6DB2284C-C2BF-43DB-99CE-F1EA5C3994ED}" srcId="{ABA5CEDE-2746-4A21-8E59-3E9D484D95B5}" destId="{C0031864-8468-4A00-A133-A36FA24C307B}" srcOrd="1" destOrd="0" parTransId="{80461DC3-B42A-4886-AC04-ADFD0AAE5179}" sibTransId="{7E267213-C640-4DAE-A928-AB69EB05E33C}"/>
    <dgm:cxn modelId="{B1BD5265-16F8-4431-BEBF-AA3D3ED4B23B}" type="presOf" srcId="{49EC9775-F45A-44B1-8D1F-8159A68378D5}" destId="{36CE7F71-26D8-44B3-B9B7-D07E00DC3575}" srcOrd="0" destOrd="0" presId="urn:microsoft.com/office/officeart/2005/8/layout/cycle6"/>
    <dgm:cxn modelId="{D0C077FB-42B9-475D-9023-B71D1E07EB21}" type="presOf" srcId="{4501577E-2354-4A0C-919F-2E67C006A1E3}" destId="{FF950479-4B3B-486D-B2F7-C4FEA2528E10}" srcOrd="0" destOrd="0" presId="urn:microsoft.com/office/officeart/2005/8/layout/cycle6"/>
    <dgm:cxn modelId="{DD58CA4E-2823-4DCF-AB17-F857FBD9A28F}" type="presOf" srcId="{9BD3979D-1D58-4B42-AB99-1FB45BF8E785}" destId="{6F4FA1C3-D2A0-4381-BDFE-288A25B936DA}" srcOrd="0" destOrd="0" presId="urn:microsoft.com/office/officeart/2005/8/layout/cycle6"/>
    <dgm:cxn modelId="{4DDF81DA-A5B6-43F1-B4EC-D48C06538C55}" srcId="{ABA5CEDE-2746-4A21-8E59-3E9D484D95B5}" destId="{9BD3979D-1D58-4B42-AB99-1FB45BF8E785}" srcOrd="0" destOrd="0" parTransId="{8D8342A0-26AD-439E-9215-C9205FD7FE26}" sibTransId="{343328AC-682D-4E1D-9D69-418D948A3BEC}"/>
    <dgm:cxn modelId="{E6F057DC-A02D-4CE1-92DD-FE34463C34E6}" srcId="{ABA5CEDE-2746-4A21-8E59-3E9D484D95B5}" destId="{4501577E-2354-4A0C-919F-2E67C006A1E3}" srcOrd="4" destOrd="0" parTransId="{1AC000BD-241B-402E-A689-E9243D1FDC26}" sibTransId="{49EC9775-F45A-44B1-8D1F-8159A68378D5}"/>
    <dgm:cxn modelId="{0B6A080C-E6EA-409A-A352-34C67B64481E}" type="presOf" srcId="{343328AC-682D-4E1D-9D69-418D948A3BEC}" destId="{1D91136C-911A-4D2F-BB5F-D79DECB50858}" srcOrd="0" destOrd="0" presId="urn:microsoft.com/office/officeart/2005/8/layout/cycle6"/>
    <dgm:cxn modelId="{0F884789-A849-4F33-A0E5-B684B50F952C}" type="presOf" srcId="{C0031864-8468-4A00-A133-A36FA24C307B}" destId="{40D7DDBF-AA28-4557-8BB8-C45A812C553E}" srcOrd="0" destOrd="0" presId="urn:microsoft.com/office/officeart/2005/8/layout/cycle6"/>
    <dgm:cxn modelId="{A5DE0228-2FD2-4F1F-AAFF-DB2EE01B564A}" type="presOf" srcId="{798F46A6-7FC1-483D-8F1B-B6956003CFAA}" destId="{80C8888A-33EE-424E-90E3-61E52784F128}" srcOrd="0" destOrd="0" presId="urn:microsoft.com/office/officeart/2005/8/layout/cycle6"/>
    <dgm:cxn modelId="{3D1C53E9-CD7E-4C8A-8ECB-864ACAF5DC42}" type="presOf" srcId="{7E267213-C640-4DAE-A928-AB69EB05E33C}" destId="{DD9BA5DB-6A48-475B-8CFF-14A8EC78B08C}" srcOrd="0" destOrd="0" presId="urn:microsoft.com/office/officeart/2005/8/layout/cycle6"/>
    <dgm:cxn modelId="{1C93DD4D-4C8A-4799-B758-4D11D68B39A1}" srcId="{ABA5CEDE-2746-4A21-8E59-3E9D484D95B5}" destId="{798F46A6-7FC1-483D-8F1B-B6956003CFAA}" srcOrd="2" destOrd="0" parTransId="{EC4BB236-17F8-4F3D-90AB-EAE9C6AA46DB}" sibTransId="{4EC34444-9BE0-4477-AB40-C50DEF883443}"/>
    <dgm:cxn modelId="{0CF445F7-2F95-4295-9A82-CDFEE0544840}" type="presParOf" srcId="{965120F9-7510-434E-AAE3-D04167ABA3BB}" destId="{6F4FA1C3-D2A0-4381-BDFE-288A25B936DA}" srcOrd="0" destOrd="0" presId="urn:microsoft.com/office/officeart/2005/8/layout/cycle6"/>
    <dgm:cxn modelId="{FA460E24-988A-44DD-8404-67D9F1E0DC14}" type="presParOf" srcId="{965120F9-7510-434E-AAE3-D04167ABA3BB}" destId="{FD575DF7-1EBE-4AA1-8D49-E60F8BEA2E05}" srcOrd="1" destOrd="0" presId="urn:microsoft.com/office/officeart/2005/8/layout/cycle6"/>
    <dgm:cxn modelId="{D7583A2A-30A9-4480-A7CD-BFC4C9D69CD8}" type="presParOf" srcId="{965120F9-7510-434E-AAE3-D04167ABA3BB}" destId="{1D91136C-911A-4D2F-BB5F-D79DECB50858}" srcOrd="2" destOrd="0" presId="urn:microsoft.com/office/officeart/2005/8/layout/cycle6"/>
    <dgm:cxn modelId="{6CDD766B-7603-4B36-9500-600AAFF3DC09}" type="presParOf" srcId="{965120F9-7510-434E-AAE3-D04167ABA3BB}" destId="{40D7DDBF-AA28-4557-8BB8-C45A812C553E}" srcOrd="3" destOrd="0" presId="urn:microsoft.com/office/officeart/2005/8/layout/cycle6"/>
    <dgm:cxn modelId="{8F34339C-ECE8-44E1-9EC0-F52DAB39A615}" type="presParOf" srcId="{965120F9-7510-434E-AAE3-D04167ABA3BB}" destId="{8DB542D2-61F8-448E-9F65-A8DCA4615B45}" srcOrd="4" destOrd="0" presId="urn:microsoft.com/office/officeart/2005/8/layout/cycle6"/>
    <dgm:cxn modelId="{203263A2-A67F-47EB-AEA7-35E312D7D14B}" type="presParOf" srcId="{965120F9-7510-434E-AAE3-D04167ABA3BB}" destId="{DD9BA5DB-6A48-475B-8CFF-14A8EC78B08C}" srcOrd="5" destOrd="0" presId="urn:microsoft.com/office/officeart/2005/8/layout/cycle6"/>
    <dgm:cxn modelId="{7E71C9C8-5A54-4489-A3FB-F7E5B0150E17}" type="presParOf" srcId="{965120F9-7510-434E-AAE3-D04167ABA3BB}" destId="{80C8888A-33EE-424E-90E3-61E52784F128}" srcOrd="6" destOrd="0" presId="urn:microsoft.com/office/officeart/2005/8/layout/cycle6"/>
    <dgm:cxn modelId="{7479E007-AF22-423C-8473-A4A74906FFCA}" type="presParOf" srcId="{965120F9-7510-434E-AAE3-D04167ABA3BB}" destId="{6DF1AEA0-0F94-4A68-98BB-BB387A7BFE5C}" srcOrd="7" destOrd="0" presId="urn:microsoft.com/office/officeart/2005/8/layout/cycle6"/>
    <dgm:cxn modelId="{89F147FE-E866-4A77-8A71-6C58BE0EBC1C}" type="presParOf" srcId="{965120F9-7510-434E-AAE3-D04167ABA3BB}" destId="{E22C771A-FB35-4D4F-B6F4-B7CB32147657}" srcOrd="8" destOrd="0" presId="urn:microsoft.com/office/officeart/2005/8/layout/cycle6"/>
    <dgm:cxn modelId="{F2A189E2-CC33-44C8-B919-7DBFCD84BC05}" type="presParOf" srcId="{965120F9-7510-434E-AAE3-D04167ABA3BB}" destId="{68B06E50-C35E-4EF5-9EFB-005093727407}" srcOrd="9" destOrd="0" presId="urn:microsoft.com/office/officeart/2005/8/layout/cycle6"/>
    <dgm:cxn modelId="{FCFCAF9A-9E16-4E39-9EE1-C5DBD0B362F9}" type="presParOf" srcId="{965120F9-7510-434E-AAE3-D04167ABA3BB}" destId="{A56549AB-82C6-4D57-95B3-8AB97E5D2245}" srcOrd="10" destOrd="0" presId="urn:microsoft.com/office/officeart/2005/8/layout/cycle6"/>
    <dgm:cxn modelId="{72529D34-F2F8-47CD-8DF5-1C6416BDE843}" type="presParOf" srcId="{965120F9-7510-434E-AAE3-D04167ABA3BB}" destId="{1F0C0026-3CC9-4865-B0BC-FC7DBCF64595}" srcOrd="11" destOrd="0" presId="urn:microsoft.com/office/officeart/2005/8/layout/cycle6"/>
    <dgm:cxn modelId="{990C44DE-8CDE-4669-842A-19AF792AB776}" type="presParOf" srcId="{965120F9-7510-434E-AAE3-D04167ABA3BB}" destId="{FF950479-4B3B-486D-B2F7-C4FEA2528E10}" srcOrd="12" destOrd="0" presId="urn:microsoft.com/office/officeart/2005/8/layout/cycle6"/>
    <dgm:cxn modelId="{066D8C3C-13AA-4F20-B8EE-649A2BD66BBE}" type="presParOf" srcId="{965120F9-7510-434E-AAE3-D04167ABA3BB}" destId="{5F684757-582C-4583-AFE0-996875EB0AC4}" srcOrd="13" destOrd="0" presId="urn:microsoft.com/office/officeart/2005/8/layout/cycle6"/>
    <dgm:cxn modelId="{637F7316-73AE-4362-A12C-373B1F8FCCE9}" type="presParOf" srcId="{965120F9-7510-434E-AAE3-D04167ABA3BB}" destId="{36CE7F71-26D8-44B3-B9B7-D07E00DC357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FA1C3-D2A0-4381-BDFE-288A25B936DA}">
      <dsp:nvSpPr>
        <dsp:cNvPr id="0" name=""/>
        <dsp:cNvSpPr/>
      </dsp:nvSpPr>
      <dsp:spPr>
        <a:xfrm>
          <a:off x="2419549" y="2222"/>
          <a:ext cx="2399900" cy="10534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alibri" pitchFamily="34" charset="0"/>
              <a:cs typeface="Calibri" pitchFamily="34" charset="0"/>
            </a:rPr>
            <a:t>1. </a:t>
          </a:r>
          <a:r>
            <a:rPr lang="en-US" sz="2400" b="1" kern="1200" dirty="0" err="1" smtClean="0">
              <a:latin typeface="Calibri" pitchFamily="34" charset="0"/>
              <a:cs typeface="Calibri" pitchFamily="34" charset="0"/>
            </a:rPr>
            <a:t>Estimasi</a:t>
          </a:r>
          <a:endParaRPr lang="id-ID" sz="2400" b="1" kern="1200" dirty="0">
            <a:latin typeface="Calibri" pitchFamily="34" charset="0"/>
            <a:cs typeface="Calibri" pitchFamily="34" charset="0"/>
          </a:endParaRPr>
        </a:p>
      </dsp:txBody>
      <dsp:txXfrm>
        <a:off x="2470973" y="53646"/>
        <a:ext cx="2297052" cy="950571"/>
      </dsp:txXfrm>
    </dsp:sp>
    <dsp:sp modelId="{1D91136C-911A-4D2F-BB5F-D79DECB50858}">
      <dsp:nvSpPr>
        <dsp:cNvPr id="0" name=""/>
        <dsp:cNvSpPr/>
      </dsp:nvSpPr>
      <dsp:spPr>
        <a:xfrm>
          <a:off x="1775418" y="682575"/>
          <a:ext cx="4205959" cy="4205959"/>
        </a:xfrm>
        <a:custGeom>
          <a:avLst/>
          <a:gdLst/>
          <a:ahLst/>
          <a:cxnLst/>
          <a:rect l="0" t="0" r="0" b="0"/>
          <a:pathLst>
            <a:path>
              <a:moveTo>
                <a:pt x="3054834" y="227747"/>
              </a:moveTo>
              <a:arcTo wR="2102979" hR="2102979" stAng="17814722" swAng="1966319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D7DDBF-AA28-4557-8BB8-C45A812C553E}">
      <dsp:nvSpPr>
        <dsp:cNvPr id="0" name=""/>
        <dsp:cNvSpPr/>
      </dsp:nvSpPr>
      <dsp:spPr>
        <a:xfrm>
          <a:off x="4654704" y="1734497"/>
          <a:ext cx="2399900" cy="105341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alibri" pitchFamily="34" charset="0"/>
              <a:cs typeface="Calibri" pitchFamily="34" charset="0"/>
            </a:rPr>
            <a:t>2. </a:t>
          </a:r>
          <a:r>
            <a:rPr lang="en-US" sz="2400" b="1" kern="1200" dirty="0" err="1" smtClean="0">
              <a:latin typeface="Calibri" pitchFamily="34" charset="0"/>
              <a:cs typeface="Calibri" pitchFamily="34" charset="0"/>
            </a:rPr>
            <a:t>Prediksi</a:t>
          </a:r>
          <a:endParaRPr lang="id-ID" sz="2400" b="1" kern="1200" dirty="0">
            <a:latin typeface="Calibri" pitchFamily="34" charset="0"/>
            <a:cs typeface="Calibri" pitchFamily="34" charset="0"/>
          </a:endParaRPr>
        </a:p>
      </dsp:txBody>
      <dsp:txXfrm>
        <a:off x="4706128" y="1785921"/>
        <a:ext cx="2297052" cy="950571"/>
      </dsp:txXfrm>
    </dsp:sp>
    <dsp:sp modelId="{DD9BA5DB-6A48-475B-8CFF-14A8EC78B08C}">
      <dsp:nvSpPr>
        <dsp:cNvPr id="0" name=""/>
        <dsp:cNvSpPr/>
      </dsp:nvSpPr>
      <dsp:spPr>
        <a:xfrm>
          <a:off x="1699113" y="1009926"/>
          <a:ext cx="4205959" cy="4205959"/>
        </a:xfrm>
        <a:custGeom>
          <a:avLst/>
          <a:gdLst/>
          <a:ahLst/>
          <a:cxnLst/>
          <a:rect l="0" t="0" r="0" b="0"/>
          <a:pathLst>
            <a:path>
              <a:moveTo>
                <a:pt x="4182202" y="1787767"/>
              </a:moveTo>
              <a:arcTo wR="2102979" hR="2102979" stAng="21082772" swAng="1599970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C8888A-33EE-424E-90E3-61E52784F128}">
      <dsp:nvSpPr>
        <dsp:cNvPr id="0" name=""/>
        <dsp:cNvSpPr/>
      </dsp:nvSpPr>
      <dsp:spPr>
        <a:xfrm>
          <a:off x="4227298" y="3773755"/>
          <a:ext cx="2399900" cy="105341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alibri" pitchFamily="34" charset="0"/>
              <a:cs typeface="Calibri" pitchFamily="34" charset="0"/>
            </a:rPr>
            <a:t>3. </a:t>
          </a:r>
          <a:r>
            <a:rPr lang="en-US" sz="2400" b="1" kern="1200" dirty="0" err="1" smtClean="0">
              <a:latin typeface="Calibri" pitchFamily="34" charset="0"/>
              <a:cs typeface="Calibri" pitchFamily="34" charset="0"/>
            </a:rPr>
            <a:t>Klasifikasi</a:t>
          </a:r>
          <a:endParaRPr lang="id-ID" sz="2400" b="1" kern="1200" dirty="0">
            <a:latin typeface="Calibri" pitchFamily="34" charset="0"/>
            <a:cs typeface="Calibri" pitchFamily="34" charset="0"/>
          </a:endParaRPr>
        </a:p>
      </dsp:txBody>
      <dsp:txXfrm>
        <a:off x="4278722" y="3825179"/>
        <a:ext cx="2297052" cy="950571"/>
      </dsp:txXfrm>
    </dsp:sp>
    <dsp:sp modelId="{E22C771A-FB35-4D4F-B6F4-B7CB32147657}">
      <dsp:nvSpPr>
        <dsp:cNvPr id="0" name=""/>
        <dsp:cNvSpPr/>
      </dsp:nvSpPr>
      <dsp:spPr>
        <a:xfrm>
          <a:off x="1499533" y="948901"/>
          <a:ext cx="4205959" cy="4205959"/>
        </a:xfrm>
        <a:custGeom>
          <a:avLst/>
          <a:gdLst/>
          <a:ahLst/>
          <a:cxnLst/>
          <a:rect l="0" t="0" r="0" b="0"/>
          <a:pathLst>
            <a:path>
              <a:moveTo>
                <a:pt x="3211204" y="3890257"/>
              </a:moveTo>
              <a:arcTo wR="2102979" hR="2102979" stAng="3491909" swAng="3816164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06E50-C35E-4EF5-9EFB-005093727407}">
      <dsp:nvSpPr>
        <dsp:cNvPr id="0" name=""/>
        <dsp:cNvSpPr/>
      </dsp:nvSpPr>
      <dsp:spPr>
        <a:xfrm>
          <a:off x="590742" y="3773761"/>
          <a:ext cx="2399900" cy="105341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alibri" pitchFamily="34" charset="0"/>
              <a:cs typeface="Calibri" pitchFamily="34" charset="0"/>
            </a:rPr>
            <a:t>4. </a:t>
          </a:r>
          <a:r>
            <a:rPr lang="en-US" sz="2400" b="1" kern="1200" dirty="0" err="1" smtClean="0">
              <a:latin typeface="Calibri" pitchFamily="34" charset="0"/>
              <a:cs typeface="Calibri" pitchFamily="34" charset="0"/>
            </a:rPr>
            <a:t>Klastering</a:t>
          </a:r>
          <a:endParaRPr lang="id-ID" sz="2400" b="1" kern="1200" dirty="0">
            <a:latin typeface="Calibri" pitchFamily="34" charset="0"/>
            <a:cs typeface="Calibri" pitchFamily="34" charset="0"/>
          </a:endParaRPr>
        </a:p>
      </dsp:txBody>
      <dsp:txXfrm>
        <a:off x="642166" y="3825185"/>
        <a:ext cx="2297052" cy="950571"/>
      </dsp:txXfrm>
    </dsp:sp>
    <dsp:sp modelId="{1F0C0026-3CC9-4865-B0BC-FC7DBCF64595}">
      <dsp:nvSpPr>
        <dsp:cNvPr id="0" name=""/>
        <dsp:cNvSpPr/>
      </dsp:nvSpPr>
      <dsp:spPr>
        <a:xfrm>
          <a:off x="1331329" y="1056794"/>
          <a:ext cx="4205959" cy="4205959"/>
        </a:xfrm>
        <a:custGeom>
          <a:avLst/>
          <a:gdLst/>
          <a:ahLst/>
          <a:cxnLst/>
          <a:rect l="0" t="0" r="0" b="0"/>
          <a:pathLst>
            <a:path>
              <a:moveTo>
                <a:pt x="88713" y="2707342"/>
              </a:moveTo>
              <a:arcTo wR="2102979" hR="2102979" stAng="9797916" swAng="1626888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50479-4B3B-486D-B2F7-C4FEA2528E10}">
      <dsp:nvSpPr>
        <dsp:cNvPr id="0" name=""/>
        <dsp:cNvSpPr/>
      </dsp:nvSpPr>
      <dsp:spPr>
        <a:xfrm>
          <a:off x="197405" y="1716358"/>
          <a:ext cx="2399900" cy="105341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alibri" pitchFamily="34" charset="0"/>
              <a:cs typeface="Calibri" pitchFamily="34" charset="0"/>
            </a:rPr>
            <a:t>5. </a:t>
          </a:r>
          <a:r>
            <a:rPr lang="en-US" sz="2400" b="1" kern="1200" dirty="0" err="1" smtClean="0">
              <a:latin typeface="Calibri" pitchFamily="34" charset="0"/>
              <a:cs typeface="Calibri" pitchFamily="34" charset="0"/>
            </a:rPr>
            <a:t>Asosiasi</a:t>
          </a:r>
          <a:endParaRPr lang="id-ID" sz="2400" b="1" kern="1200" dirty="0">
            <a:latin typeface="Calibri" pitchFamily="34" charset="0"/>
            <a:cs typeface="Calibri" pitchFamily="34" charset="0"/>
          </a:endParaRPr>
        </a:p>
      </dsp:txBody>
      <dsp:txXfrm>
        <a:off x="248829" y="1767782"/>
        <a:ext cx="2297052" cy="950571"/>
      </dsp:txXfrm>
    </dsp:sp>
    <dsp:sp modelId="{36CE7F71-26D8-44B3-B9B7-D07E00DC3575}">
      <dsp:nvSpPr>
        <dsp:cNvPr id="0" name=""/>
        <dsp:cNvSpPr/>
      </dsp:nvSpPr>
      <dsp:spPr>
        <a:xfrm>
          <a:off x="1269032" y="676822"/>
          <a:ext cx="4205959" cy="4205959"/>
        </a:xfrm>
        <a:custGeom>
          <a:avLst/>
          <a:gdLst/>
          <a:ahLst/>
          <a:cxnLst/>
          <a:rect l="0" t="0" r="0" b="0"/>
          <a:pathLst>
            <a:path>
              <a:moveTo>
                <a:pt x="294714" y="1029341"/>
              </a:moveTo>
              <a:arcTo wR="2102979" hR="2102979" stAng="12641957" swAng="1922857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2439" y="11168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000" b="0">
                <a:latin typeface="Arial" charset="0"/>
              </a:defRPr>
            </a:lvl1pPr>
          </a:lstStyle>
          <a:p>
            <a:pPr>
              <a:defRPr/>
            </a:pPr>
            <a:r>
              <a:rPr lang="en-US" sz="900" i="1" dirty="0"/>
              <a:t>http://romisatriawahono.net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0191" y="111688"/>
            <a:ext cx="3076671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000" b="0">
                <a:latin typeface="Arial" charset="0"/>
              </a:defRPr>
            </a:lvl1pPr>
          </a:lstStyle>
          <a:p>
            <a:pPr>
              <a:defRPr/>
            </a:pPr>
            <a:endParaRPr lang="en-US" sz="900" i="1" dirty="0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92439" y="9613565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000" b="0">
                <a:latin typeface="Arial" charset="0"/>
              </a:defRPr>
            </a:lvl1pPr>
          </a:lstStyle>
          <a:p>
            <a:pPr>
              <a:defRPr/>
            </a:pPr>
            <a:r>
              <a:rPr lang="en-US" sz="900" i="1" dirty="0"/>
              <a:t>romi@romisatriawahono.net</a:t>
            </a:r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0191" y="9613565"/>
            <a:ext cx="3076671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000" b="0"/>
            </a:lvl1pPr>
          </a:lstStyle>
          <a:p>
            <a:pPr>
              <a:defRPr/>
            </a:pPr>
            <a:fld id="{D4142BAE-C926-480C-B9AF-69633CB12009}" type="slidenum">
              <a:rPr lang="en-US" sz="900" i="1"/>
              <a:pPr>
                <a:defRPr/>
              </a:pPr>
              <a:t>‹#›</a:t>
            </a:fld>
            <a:endParaRPr lang="en-US" sz="900" i="1"/>
          </a:p>
        </p:txBody>
      </p:sp>
    </p:spTree>
    <p:extLst>
      <p:ext uri="{BB962C8B-B14F-4D97-AF65-F5344CB8AC3E}">
        <p14:creationId xmlns:p14="http://schemas.microsoft.com/office/powerpoint/2010/main" val="12685259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 b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http://romisatriawahono.net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39" y="4860088"/>
            <a:ext cx="5678824" cy="460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 b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romi@romisatriawahono.net</a:t>
            </a:r>
          </a:p>
        </p:txBody>
      </p:sp>
      <p:sp>
        <p:nvSpPr>
          <p:cNvPr id="135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b="0"/>
            </a:lvl1pPr>
          </a:lstStyle>
          <a:p>
            <a:pPr>
              <a:defRPr/>
            </a:pPr>
            <a:fld id="{04A8CEA8-62CB-4DF9-9B73-C8EE28853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6759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>
              <a:latin typeface="Arial" panose="020B0604020202020204" pitchFamily="34" charset="0"/>
            </a:endParaRPr>
          </a:p>
        </p:txBody>
      </p:sp>
      <p:sp>
        <p:nvSpPr>
          <p:cNvPr id="1229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ja-JP" b="0" smtClean="0">
                <a:solidFill>
                  <a:srgbClr val="000000"/>
                </a:solidFill>
              </a:rPr>
              <a:t>romi@romisatriawahono.net</a:t>
            </a:r>
          </a:p>
        </p:txBody>
      </p:sp>
      <p:sp>
        <p:nvSpPr>
          <p:cNvPr id="12293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ja-JP" b="0" smtClean="0">
                <a:solidFill>
                  <a:srgbClr val="000000"/>
                </a:solidFill>
              </a:rPr>
              <a:t>http://romisatriawahono.net</a:t>
            </a:r>
          </a:p>
        </p:txBody>
      </p:sp>
      <p:sp>
        <p:nvSpPr>
          <p:cNvPr id="12294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B172ED-933D-402D-B391-C7CAD167D875}" type="slidenum">
              <a:rPr lang="en-US" altLang="ja-JP" b="0" smtClean="0">
                <a:solidFill>
                  <a:srgbClr val="000000"/>
                </a:solidFill>
              </a:rPr>
              <a:pPr/>
              <a:t>1</a:t>
            </a:fld>
            <a:endParaRPr lang="en-US" altLang="ja-JP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9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72630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50781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6023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3061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490950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70253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451742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10630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40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44745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35063" y="1217613"/>
            <a:ext cx="4386262" cy="3290887"/>
          </a:xfrm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>
              <a:latin typeface="Arial" panose="020B0604020202020204" pitchFamily="34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7A2A1D-FAEE-4767-978A-2455FE90F407}" type="slidenum">
              <a:rPr lang="en-US" b="0" smtClean="0">
                <a:solidFill>
                  <a:srgbClr val="000000"/>
                </a:solidFill>
              </a:rPr>
              <a:pPr/>
              <a:t>2</a:t>
            </a:fld>
            <a:endParaRPr lang="en-US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640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http://romisatriawahono.net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romi@romisatriawahono.net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6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78678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43179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24718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9078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46912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1374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quares"/>
          <p:cNvGrpSpPr>
            <a:grpSpLocks/>
          </p:cNvGrpSpPr>
          <p:nvPr userDrawn="1"/>
        </p:nvGrpSpPr>
        <p:grpSpPr bwMode="auto">
          <a:xfrm>
            <a:off x="0" y="2054225"/>
            <a:ext cx="628650" cy="523875"/>
            <a:chOff x="0" y="452558"/>
            <a:chExt cx="914400" cy="524182"/>
          </a:xfrm>
        </p:grpSpPr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 smtClean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 smtClean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Round Same Side Corner Rectangle 6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grpSp>
        <p:nvGrpSpPr>
          <p:cNvPr id="8" name="squares"/>
          <p:cNvGrpSpPr>
            <a:grpSpLocks/>
          </p:cNvGrpSpPr>
          <p:nvPr userDrawn="1"/>
        </p:nvGrpSpPr>
        <p:grpSpPr bwMode="auto">
          <a:xfrm rot="10800000">
            <a:off x="8516938" y="2054225"/>
            <a:ext cx="628650" cy="523875"/>
            <a:chOff x="0" y="452558"/>
            <a:chExt cx="914400" cy="524182"/>
          </a:xfrm>
        </p:grpSpPr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591127" y="454146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 smtClean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" name="Rounded Rectangle 9"/>
            <p:cNvSpPr>
              <a:spLocks noChangeArrowheads="1"/>
            </p:cNvSpPr>
            <p:nvPr/>
          </p:nvSpPr>
          <p:spPr bwMode="auto">
            <a:xfrm>
              <a:off x="214746" y="454146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 smtClean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" name="Round Same Side Corner Rectangle 10"/>
            <p:cNvSpPr/>
            <p:nvPr/>
          </p:nvSpPr>
          <p:spPr>
            <a:xfrm rot="5400000">
              <a:off x="-181273" y="637008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3528"/>
            <a:ext cx="6858000" cy="1655762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43300" y="6464300"/>
            <a:ext cx="2057400" cy="365125"/>
          </a:xfrm>
        </p:spPr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3E31C052-8729-4049-A97A-C6C407D3E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9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 smtClean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 smtClean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Round Same Side Corner Rectangle 6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ffectLst/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D9323BAE-B24B-422A-A677-CF8266E780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0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quares"/>
          <p:cNvGrpSpPr>
            <a:grpSpLocks/>
          </p:cNvGrpSpPr>
          <p:nvPr userDrawn="1"/>
        </p:nvGrpSpPr>
        <p:grpSpPr bwMode="auto">
          <a:xfrm>
            <a:off x="0" y="3240088"/>
            <a:ext cx="628650" cy="523875"/>
            <a:chOff x="0" y="452558"/>
            <a:chExt cx="914400" cy="524182"/>
          </a:xfrm>
        </p:grpSpPr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 smtClean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 smtClean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Round Same Side Corner Rectangle 6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66975"/>
            <a:ext cx="7886700" cy="2095501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0A8D09C1-4A0D-43E2-9590-F2525E5C3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1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 smtClean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Rounded Rectangle 6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 smtClean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" name="Round Same Side Corner Rectangle 7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43050"/>
            <a:ext cx="3886200" cy="4633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43050"/>
            <a:ext cx="3886200" cy="4633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846DD46B-AA70-4F39-896C-8B49BA701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8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8" name="Rounded Rectangle 7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 smtClean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 smtClean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0817"/>
            <a:ext cx="7886700" cy="121221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15FAF035-7CA2-4BBB-BE4A-A74A3EF02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5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4" name="Rounded Rectangle 3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 smtClean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 smtClean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" name="Round Same Side Corner Rectangle 5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63815423-CFB1-4EE6-8ACA-C975DA6C8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1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152400"/>
            <a:ext cx="7886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528763"/>
            <a:ext cx="788670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8063" y="64770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effectLst/>
                <a:latin typeface="Calibri" panose="020F0502020204030204"/>
                <a:ea typeface="ＭＳ Ｐゴシック" pitchFamily="50" charset="-128"/>
              </a:defRPr>
            </a:lvl1pPr>
          </a:lstStyle>
          <a:p>
            <a:pPr>
              <a:defRPr/>
            </a:pPr>
            <a:fld id="{4539349D-96A2-4469-876E-9EB546E003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1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6592888"/>
            <a:ext cx="849312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6592888"/>
            <a:ext cx="10191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1000" y="1524000"/>
            <a:ext cx="8305800" cy="14843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bg1">
                    <a:lumMod val="50000"/>
                  </a:schemeClr>
                </a:solidFill>
              </a:rPr>
              <a:t>Knowledge Management:</a:t>
            </a: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>4. </a:t>
            </a:r>
            <a:r>
              <a:rPr lang="en-US" sz="8000" smtClean="0"/>
              <a:t>Systems</a:t>
            </a:r>
            <a:endParaRPr lang="en-US" sz="80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828800" y="4572000"/>
            <a:ext cx="5486400" cy="16002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id-ID" sz="3600" dirty="0" smtClean="0"/>
              <a:t>Romi Satria Wahon</a:t>
            </a:r>
            <a:r>
              <a:rPr lang="en-US" sz="3600" dirty="0" smtClean="0"/>
              <a:t>o</a:t>
            </a:r>
            <a:br>
              <a:rPr lang="en-US" sz="3600" dirty="0" smtClean="0"/>
            </a:br>
            <a:r>
              <a:rPr lang="en-US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romi@romisatriawahono.net</a:t>
            </a:r>
            <a:br>
              <a:rPr lang="en-US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</a:t>
            </a:r>
            <a:r>
              <a:rPr lang="en-US" sz="2500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://romisatriawahono.net/km</a:t>
            </a:r>
            <a:r>
              <a:rPr lang="en-US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WA/SMS</a:t>
            </a:r>
            <a:r>
              <a:rPr lang="id-ID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+6281586220090</a:t>
            </a:r>
            <a:r>
              <a:rPr lang="id-ID" sz="2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id-ID" sz="2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21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31C052-8729-4049-A97A-C6C407D3E1C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23888" y="2466975"/>
            <a:ext cx="7886700" cy="2095500"/>
          </a:xfrm>
        </p:spPr>
        <p:txBody>
          <a:bodyPr/>
          <a:lstStyle/>
          <a:p>
            <a:pPr eaLnBrk="1" hangingPunct="1"/>
            <a:r>
              <a:rPr lang="en-US" sz="4000" dirty="0"/>
              <a:t>4.2 Knowledge Capture Systems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/>
          <a:p>
            <a:pPr eaLnBrk="1" hangingPunct="1"/>
            <a:r>
              <a:rPr lang="en-US" dirty="0" smtClean="0"/>
              <a:t>Systems that Preserve and Formalize Knowledge</a:t>
            </a:r>
            <a:endParaRPr lang="id-ID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8D09C1-4A0D-43E2-9590-F2525E5C347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Systems that Preserve and Formalize </a:t>
            </a:r>
            <a:r>
              <a:rPr lang="en-US" sz="4000" dirty="0" smtClean="0"/>
              <a:t>Knowledge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Knowledge capture systems </a:t>
            </a:r>
            <a:r>
              <a:rPr lang="en-US" dirty="0" smtClean="0"/>
              <a:t>are designed </a:t>
            </a:r>
            <a:r>
              <a:rPr lang="en-US" dirty="0"/>
              <a:t>to </a:t>
            </a:r>
            <a:r>
              <a:rPr lang="en-US" dirty="0">
                <a:solidFill>
                  <a:srgbClr val="C00000"/>
                </a:solidFill>
              </a:rPr>
              <a:t>help elicit and store knowledge</a:t>
            </a:r>
            <a:r>
              <a:rPr lang="en-US" dirty="0"/>
              <a:t>, both tacit and </a:t>
            </a:r>
            <a:r>
              <a:rPr lang="en-US" dirty="0" smtClean="0"/>
              <a:t>explicit</a:t>
            </a:r>
          </a:p>
          <a:p>
            <a:r>
              <a:rPr lang="en-US" dirty="0" smtClean="0"/>
              <a:t>Knowledge can be </a:t>
            </a:r>
            <a:r>
              <a:rPr lang="en-US" dirty="0"/>
              <a:t>captured using mechanisms or technologies so that the captured knowledge </a:t>
            </a:r>
            <a:r>
              <a:rPr lang="en-US" dirty="0" smtClean="0"/>
              <a:t>can then </a:t>
            </a:r>
            <a:r>
              <a:rPr lang="en-US" dirty="0"/>
              <a:t>be shared and used by </a:t>
            </a:r>
            <a:r>
              <a:rPr lang="en-US" dirty="0" smtClean="0"/>
              <a:t>others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Storytelling</a:t>
            </a:r>
            <a:r>
              <a:rPr lang="en-US" dirty="0" smtClean="0"/>
              <a:t> </a:t>
            </a:r>
            <a:r>
              <a:rPr lang="en-US" dirty="0"/>
              <a:t>is the mechanism by which early civilizations </a:t>
            </a:r>
            <a:r>
              <a:rPr lang="en-US" dirty="0" smtClean="0"/>
              <a:t>passed on </a:t>
            </a:r>
            <a:r>
              <a:rPr lang="en-US" dirty="0"/>
              <a:t>their values and their wisdom from one generation to the </a:t>
            </a:r>
            <a:r>
              <a:rPr lang="en-US" dirty="0" smtClean="0"/>
              <a:t>next</a:t>
            </a:r>
          </a:p>
          <a:p>
            <a:r>
              <a:rPr lang="en-US" dirty="0" smtClean="0"/>
              <a:t>One </a:t>
            </a:r>
            <a:r>
              <a:rPr lang="en-US" dirty="0"/>
              <a:t>type of knowledge capture system that we describe in this chapter is </a:t>
            </a:r>
            <a:r>
              <a:rPr lang="en-US" dirty="0">
                <a:solidFill>
                  <a:srgbClr val="C00000"/>
                </a:solidFill>
              </a:rPr>
              <a:t>based </a:t>
            </a:r>
            <a:r>
              <a:rPr lang="en-US" dirty="0" smtClean="0">
                <a:solidFill>
                  <a:srgbClr val="C00000"/>
                </a:solidFill>
              </a:rPr>
              <a:t>on the </a:t>
            </a:r>
            <a:r>
              <a:rPr lang="en-US" dirty="0">
                <a:solidFill>
                  <a:srgbClr val="C00000"/>
                </a:solidFill>
              </a:rPr>
              <a:t>use of </a:t>
            </a:r>
            <a:r>
              <a:rPr lang="en-US" dirty="0" smtClean="0">
                <a:solidFill>
                  <a:srgbClr val="C00000"/>
                </a:solidFill>
              </a:rPr>
              <a:t>mind map </a:t>
            </a:r>
            <a:r>
              <a:rPr lang="en-US" dirty="0"/>
              <a:t>as a </a:t>
            </a:r>
            <a:r>
              <a:rPr lang="en-US" dirty="0" smtClean="0"/>
              <a:t>knowledge modeling/visualization tool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23BAE-B24B-422A-A677-CF8266E7801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61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KM Processes</a:t>
            </a:r>
            <a:endParaRPr lang="id-ID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11385" r="9420" b="62359"/>
          <a:stretch/>
        </p:blipFill>
        <p:spPr>
          <a:xfrm>
            <a:off x="228600" y="1352550"/>
            <a:ext cx="8763001" cy="400594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23BAE-B24B-422A-A677-CF8266E7801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3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23888" y="2466975"/>
            <a:ext cx="7886700" cy="2095500"/>
          </a:xfrm>
        </p:spPr>
        <p:txBody>
          <a:bodyPr/>
          <a:lstStyle/>
          <a:p>
            <a:pPr eaLnBrk="1" hangingPunct="1"/>
            <a:r>
              <a:rPr lang="en-US" sz="4000" dirty="0"/>
              <a:t>4.3 Knowledge Sharing Systems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/>
          <a:p>
            <a:pPr eaLnBrk="1" hangingPunct="1"/>
            <a:r>
              <a:rPr lang="en-US" dirty="0" smtClean="0"/>
              <a:t>Systems that Organize and </a:t>
            </a:r>
            <a:r>
              <a:rPr lang="en-US" dirty="0"/>
              <a:t>D</a:t>
            </a:r>
            <a:r>
              <a:rPr lang="en-US" dirty="0" smtClean="0"/>
              <a:t>istribute Knowledge</a:t>
            </a:r>
            <a:endParaRPr lang="id-ID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8D09C1-4A0D-43E2-9590-F2525E5C347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Sharing Systems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8763"/>
            <a:ext cx="8058150" cy="4643437"/>
          </a:xfrm>
        </p:spPr>
        <p:txBody>
          <a:bodyPr/>
          <a:lstStyle/>
          <a:p>
            <a:r>
              <a:rPr lang="en-US" dirty="0" smtClean="0"/>
              <a:t>Knowledge </a:t>
            </a:r>
            <a:r>
              <a:rPr lang="en-US" dirty="0"/>
              <a:t>sharing systems can be described as systems that </a:t>
            </a:r>
            <a:r>
              <a:rPr lang="en-US" dirty="0">
                <a:solidFill>
                  <a:srgbClr val="C00000"/>
                </a:solidFill>
              </a:rPr>
              <a:t>enable members </a:t>
            </a:r>
            <a:r>
              <a:rPr lang="en-US" dirty="0" smtClean="0">
                <a:solidFill>
                  <a:srgbClr val="C00000"/>
                </a:solidFill>
              </a:rPr>
              <a:t>of an </a:t>
            </a:r>
            <a:r>
              <a:rPr lang="en-US" dirty="0">
                <a:solidFill>
                  <a:srgbClr val="C00000"/>
                </a:solidFill>
              </a:rPr>
              <a:t>organization to acquire tacit and explicit knowledge from each </a:t>
            </a:r>
            <a:r>
              <a:rPr lang="en-US" dirty="0" smtClean="0">
                <a:solidFill>
                  <a:srgbClr val="C00000"/>
                </a:solidFill>
              </a:rPr>
              <a:t>other</a:t>
            </a:r>
          </a:p>
          <a:p>
            <a:r>
              <a:rPr lang="en-US" dirty="0" smtClean="0"/>
              <a:t>In </a:t>
            </a:r>
            <a:r>
              <a:rPr lang="en-US" dirty="0"/>
              <a:t>a knowledge sharing system, </a:t>
            </a:r>
            <a:r>
              <a:rPr lang="en-US" dirty="0" smtClean="0">
                <a:solidFill>
                  <a:srgbClr val="C00000"/>
                </a:solidFill>
              </a:rPr>
              <a:t>knowledge owners will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Want </a:t>
            </a:r>
            <a:r>
              <a:rPr lang="en-US" dirty="0"/>
              <a:t>to share their knowledge with a </a:t>
            </a:r>
            <a:r>
              <a:rPr lang="en-US" dirty="0">
                <a:solidFill>
                  <a:srgbClr val="0070C0"/>
                </a:solidFill>
              </a:rPr>
              <a:t>controllable</a:t>
            </a:r>
            <a:r>
              <a:rPr lang="en-US" dirty="0"/>
              <a:t> and trusted </a:t>
            </a:r>
            <a:r>
              <a:rPr lang="en-US" dirty="0" smtClean="0"/>
              <a:t>group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ecide </a:t>
            </a:r>
            <a:r>
              <a:rPr lang="en-US" dirty="0"/>
              <a:t>when to share and the </a:t>
            </a:r>
            <a:r>
              <a:rPr lang="en-US" dirty="0">
                <a:solidFill>
                  <a:srgbClr val="0070C0"/>
                </a:solidFill>
              </a:rPr>
              <a:t>conditions for </a:t>
            </a:r>
            <a:r>
              <a:rPr lang="en-US" dirty="0" smtClean="0">
                <a:solidFill>
                  <a:srgbClr val="0070C0"/>
                </a:solidFill>
              </a:rPr>
              <a:t>sharing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eek </a:t>
            </a:r>
            <a:r>
              <a:rPr lang="en-US" dirty="0"/>
              <a:t>a fair exchange, or reward, for sharing their </a:t>
            </a:r>
            <a:r>
              <a:rPr lang="en-US" dirty="0" smtClean="0"/>
              <a:t>knowledge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23BAE-B24B-422A-A677-CF8266E7801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06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Type of Knowledge Sharing Systems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Incident report databases</a:t>
            </a:r>
          </a:p>
          <a:p>
            <a:r>
              <a:rPr lang="en-US" sz="3200" dirty="0" smtClean="0"/>
              <a:t>Alert </a:t>
            </a:r>
            <a:r>
              <a:rPr lang="en-US" sz="3200" dirty="0"/>
              <a:t>systems</a:t>
            </a:r>
          </a:p>
          <a:p>
            <a:r>
              <a:rPr lang="en-US" sz="3200" dirty="0" smtClean="0"/>
              <a:t>Best </a:t>
            </a:r>
            <a:r>
              <a:rPr lang="en-US" sz="3200" dirty="0"/>
              <a:t>practices databases</a:t>
            </a:r>
          </a:p>
          <a:p>
            <a:r>
              <a:rPr lang="en-US" sz="3200" dirty="0" smtClean="0"/>
              <a:t>Lessons </a:t>
            </a:r>
            <a:r>
              <a:rPr lang="en-US" sz="3200" dirty="0"/>
              <a:t>learned systems</a:t>
            </a:r>
          </a:p>
          <a:p>
            <a:r>
              <a:rPr lang="en-US" sz="3200" dirty="0" smtClean="0"/>
              <a:t>Expertise </a:t>
            </a:r>
            <a:r>
              <a:rPr lang="en-US" sz="3200" dirty="0"/>
              <a:t>locator systems</a:t>
            </a:r>
            <a:endParaRPr lang="id-ID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23BAE-B24B-422A-A677-CF8266E7801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16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KM Processes</a:t>
            </a:r>
            <a:endParaRPr lang="id-ID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11385" r="9420" b="62359"/>
          <a:stretch/>
        </p:blipFill>
        <p:spPr>
          <a:xfrm>
            <a:off x="228600" y="1352550"/>
            <a:ext cx="8763001" cy="400594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23BAE-B24B-422A-A677-CF8266E7801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37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23888" y="2466975"/>
            <a:ext cx="7886700" cy="2095500"/>
          </a:xfrm>
        </p:spPr>
        <p:txBody>
          <a:bodyPr/>
          <a:lstStyle/>
          <a:p>
            <a:pPr eaLnBrk="1" hangingPunct="1"/>
            <a:r>
              <a:rPr lang="en-US" sz="4000" dirty="0"/>
              <a:t>4.4 Knowledge Discovery Systems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/>
          <a:p>
            <a:pPr eaLnBrk="1" hangingPunct="1"/>
            <a:r>
              <a:rPr lang="en-US" dirty="0" smtClean="0"/>
              <a:t>Systems that Create Knowledge</a:t>
            </a:r>
            <a:endParaRPr lang="id-ID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8D09C1-4A0D-43E2-9590-F2525E5C347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9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Discovery Systems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3975"/>
            <a:ext cx="8134350" cy="4643437"/>
          </a:xfrm>
        </p:spPr>
        <p:txBody>
          <a:bodyPr/>
          <a:lstStyle/>
          <a:p>
            <a:r>
              <a:rPr lang="en-US" dirty="0"/>
              <a:t>The technologies that enable the discovery of new knowledge uncover the relationships from explicit </a:t>
            </a:r>
            <a:r>
              <a:rPr lang="en-US" dirty="0" smtClean="0"/>
              <a:t>information</a:t>
            </a:r>
          </a:p>
          <a:p>
            <a:r>
              <a:rPr lang="en-US" dirty="0" smtClean="0"/>
              <a:t>Knowledge </a:t>
            </a:r>
            <a:r>
              <a:rPr lang="en-US" dirty="0"/>
              <a:t>discovery technologies can be </a:t>
            </a:r>
            <a:r>
              <a:rPr lang="en-US" dirty="0" smtClean="0"/>
              <a:t>very powerful </a:t>
            </a:r>
            <a:r>
              <a:rPr lang="en-US" dirty="0"/>
              <a:t>for organizations wishing to obtain an advantage over their </a:t>
            </a:r>
            <a:r>
              <a:rPr lang="en-US" dirty="0" smtClean="0"/>
              <a:t>competition</a:t>
            </a:r>
          </a:p>
          <a:p>
            <a:r>
              <a:rPr lang="en-US" dirty="0" smtClean="0"/>
              <a:t>Recall </a:t>
            </a:r>
            <a:r>
              <a:rPr lang="en-US" dirty="0"/>
              <a:t>that knowledge discovery in databases (KDD) </a:t>
            </a:r>
            <a:r>
              <a:rPr lang="en-US" dirty="0" smtClean="0"/>
              <a:t>or Data Mining is </a:t>
            </a:r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process of </a:t>
            </a:r>
            <a:r>
              <a:rPr lang="en-US" dirty="0" smtClean="0">
                <a:solidFill>
                  <a:srgbClr val="C00000"/>
                </a:solidFill>
              </a:rPr>
              <a:t>finding and interpreting </a:t>
            </a:r>
            <a:r>
              <a:rPr lang="en-US" dirty="0">
                <a:solidFill>
                  <a:srgbClr val="C00000"/>
                </a:solidFill>
              </a:rPr>
              <a:t>patterns from data, involving the application of algorithms to interpret </a:t>
            </a:r>
            <a:r>
              <a:rPr lang="en-US" dirty="0" smtClean="0">
                <a:solidFill>
                  <a:srgbClr val="C00000"/>
                </a:solidFill>
              </a:rPr>
              <a:t>the patterns </a:t>
            </a:r>
            <a:r>
              <a:rPr lang="en-US" dirty="0">
                <a:solidFill>
                  <a:srgbClr val="C00000"/>
                </a:solidFill>
              </a:rPr>
              <a:t>generated by these algorithms </a:t>
            </a:r>
            <a:r>
              <a:rPr lang="en-US" sz="2000" i="1" dirty="0"/>
              <a:t>(Fayyad et al. </a:t>
            </a:r>
            <a:r>
              <a:rPr lang="en-US" sz="2000" i="1" dirty="0" smtClean="0"/>
              <a:t>1996)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23BAE-B24B-422A-A677-CF8266E7801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34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mining systems have made a </a:t>
            </a:r>
            <a:r>
              <a:rPr lang="en-US" dirty="0" smtClean="0"/>
              <a:t>significant </a:t>
            </a:r>
            <a:r>
              <a:rPr lang="en-US" dirty="0"/>
              <a:t>contribution in </a:t>
            </a:r>
            <a:r>
              <a:rPr lang="en-US" dirty="0" smtClean="0"/>
              <a:t>scientific fields for </a:t>
            </a:r>
            <a:r>
              <a:rPr lang="en-US" dirty="0"/>
              <a:t>years, for example in </a:t>
            </a:r>
            <a:r>
              <a:rPr lang="en-US" dirty="0">
                <a:solidFill>
                  <a:srgbClr val="C00000"/>
                </a:solidFill>
              </a:rPr>
              <a:t>breast cancer diagnosis </a:t>
            </a:r>
            <a:r>
              <a:rPr lang="en-US" sz="2400" i="1" dirty="0"/>
              <a:t>(</a:t>
            </a:r>
            <a:r>
              <a:rPr lang="en-US" sz="2400" i="1" dirty="0" err="1"/>
              <a:t>Kovalerchuk</a:t>
            </a:r>
            <a:r>
              <a:rPr lang="en-US" sz="2400" i="1" dirty="0"/>
              <a:t> et al. </a:t>
            </a:r>
            <a:r>
              <a:rPr lang="en-US" sz="2400" i="1" dirty="0" smtClean="0"/>
              <a:t>2000)</a:t>
            </a:r>
          </a:p>
          <a:p>
            <a:r>
              <a:rPr lang="en-US" dirty="0" smtClean="0"/>
              <a:t>Perhaps the </a:t>
            </a:r>
            <a:r>
              <a:rPr lang="en-US" dirty="0"/>
              <a:t>recent proliferation of e-commerce applications providing reams of hard data </a:t>
            </a:r>
            <a:r>
              <a:rPr lang="en-US" dirty="0" smtClean="0"/>
              <a:t>ready for </a:t>
            </a:r>
            <a:r>
              <a:rPr lang="en-US" dirty="0"/>
              <a:t>analysis presents us with an excellent opportunity to make </a:t>
            </a:r>
            <a:r>
              <a:rPr lang="en-US" dirty="0" smtClean="0"/>
              <a:t>profitable </a:t>
            </a:r>
            <a:r>
              <a:rPr lang="en-US" dirty="0"/>
              <a:t>use of </a:t>
            </a:r>
            <a:r>
              <a:rPr lang="en-US" dirty="0" smtClean="0"/>
              <a:t>these techniques</a:t>
            </a:r>
            <a:r>
              <a:rPr lang="en-US" dirty="0"/>
              <a:t>. 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23BAE-B24B-422A-A677-CF8266E7801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51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Romi Satria Wahono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t="3448" r="8186" b="6897"/>
          <a:stretch>
            <a:fillRect/>
          </a:stretch>
        </p:blipFill>
        <p:spPr bwMode="auto">
          <a:xfrm>
            <a:off x="5935663" y="22225"/>
            <a:ext cx="3208337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8763"/>
            <a:ext cx="7886700" cy="487203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>
                <a:solidFill>
                  <a:srgbClr val="C00000"/>
                </a:solidFill>
              </a:rPr>
              <a:t>SD Sompok </a:t>
            </a:r>
            <a:r>
              <a:rPr lang="id-ID" dirty="0"/>
              <a:t>Semarang (1987)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d-ID" dirty="0">
                <a:solidFill>
                  <a:srgbClr val="C00000"/>
                </a:solidFill>
              </a:rPr>
              <a:t>SMPN 8</a:t>
            </a:r>
            <a:r>
              <a:rPr lang="id-ID" dirty="0"/>
              <a:t> Semarang (1990)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d-ID" dirty="0">
                <a:solidFill>
                  <a:srgbClr val="C00000"/>
                </a:solidFill>
              </a:rPr>
              <a:t>SMA Taruna </a:t>
            </a:r>
            <a:r>
              <a:rPr lang="id-ID" dirty="0" smtClean="0">
                <a:solidFill>
                  <a:srgbClr val="C00000"/>
                </a:solidFill>
              </a:rPr>
              <a:t>Nusantara</a:t>
            </a:r>
            <a:r>
              <a:rPr lang="en-US" dirty="0"/>
              <a:t> </a:t>
            </a:r>
            <a:r>
              <a:rPr lang="id-ID" dirty="0" smtClean="0"/>
              <a:t>Magelang </a:t>
            </a:r>
            <a:r>
              <a:rPr lang="id-ID" dirty="0"/>
              <a:t>(1993)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d-ID" dirty="0">
                <a:solidFill>
                  <a:srgbClr val="C00000"/>
                </a:solidFill>
              </a:rPr>
              <a:t>B.Eng</a:t>
            </a:r>
            <a:r>
              <a:rPr lang="id-ID" dirty="0"/>
              <a:t>, </a:t>
            </a:r>
            <a:r>
              <a:rPr lang="id-ID" dirty="0">
                <a:solidFill>
                  <a:srgbClr val="C00000"/>
                </a:solidFill>
              </a:rPr>
              <a:t>M.Eng</a:t>
            </a:r>
            <a:r>
              <a:rPr lang="id-ID" dirty="0"/>
              <a:t> and </a:t>
            </a:r>
            <a:r>
              <a:rPr lang="id-ID" dirty="0">
                <a:solidFill>
                  <a:srgbClr val="C00000"/>
                </a:solidFill>
              </a:rPr>
              <a:t>Ph.D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id-ID" dirty="0"/>
              <a:t>in Software Engineering from</a:t>
            </a:r>
            <a:br>
              <a:rPr lang="id-ID" dirty="0"/>
            </a:br>
            <a:r>
              <a:rPr lang="id-ID" dirty="0"/>
              <a:t>Saitama University Japan (1994-2004)</a:t>
            </a:r>
            <a:br>
              <a:rPr lang="id-ID" dirty="0"/>
            </a:br>
            <a:r>
              <a:rPr lang="id-ID" dirty="0"/>
              <a:t>Universiti Teknikal Malaysia Melaka (2014)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d-ID" dirty="0"/>
              <a:t>Research Interests: </a:t>
            </a:r>
            <a:r>
              <a:rPr lang="en-US" dirty="0">
                <a:solidFill>
                  <a:srgbClr val="C00000"/>
                </a:solidFill>
              </a:rPr>
              <a:t>Software </a:t>
            </a:r>
            <a:r>
              <a:rPr lang="en-US" dirty="0" smtClean="0">
                <a:solidFill>
                  <a:srgbClr val="C00000"/>
                </a:solidFill>
              </a:rPr>
              <a:t>Engineering</a:t>
            </a:r>
            <a:r>
              <a:rPr lang="en-US" dirty="0" smtClean="0"/>
              <a:t> and </a:t>
            </a:r>
            <a:r>
              <a:rPr lang="id-ID" dirty="0"/>
              <a:t/>
            </a:r>
            <a:br>
              <a:rPr lang="id-ID" dirty="0"/>
            </a:br>
            <a:r>
              <a:rPr lang="en-US" dirty="0" smtClean="0"/>
              <a:t>Machine Learning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Founder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Koordinator</a:t>
            </a:r>
            <a:r>
              <a:rPr lang="en-US" dirty="0"/>
              <a:t> </a:t>
            </a:r>
            <a:r>
              <a:rPr lang="en-US" dirty="0" err="1">
                <a:solidFill>
                  <a:srgbClr val="CC0000"/>
                </a:solidFill>
              </a:rPr>
              <a:t>IlmuKomputer.Com</a:t>
            </a:r>
            <a:endParaRPr lang="id-ID" dirty="0">
              <a:solidFill>
                <a:srgbClr val="CC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d-ID" dirty="0"/>
              <a:t>Peneliti LIPI (2004-2007)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d-ID" dirty="0"/>
              <a:t>Founder dan CEO </a:t>
            </a:r>
            <a:r>
              <a:rPr lang="id-ID" dirty="0">
                <a:solidFill>
                  <a:srgbClr val="CC0000"/>
                </a:solidFill>
              </a:rPr>
              <a:t>PT Brainmatics Cipta Informatika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23BAE-B24B-422A-A677-CF8266E7801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KM Processes</a:t>
            </a:r>
            <a:endParaRPr lang="id-ID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11385" r="9420" b="62359"/>
          <a:stretch/>
        </p:blipFill>
        <p:spPr>
          <a:xfrm>
            <a:off x="228600" y="1352550"/>
            <a:ext cx="8763001" cy="400594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23BAE-B24B-422A-A677-CF8266E7801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56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id-ID" dirty="0"/>
              <a:t>Peran Utama </a:t>
            </a:r>
            <a:r>
              <a:rPr lang="id-ID" dirty="0" smtClean="0"/>
              <a:t>Data </a:t>
            </a:r>
            <a:r>
              <a:rPr lang="id-ID" dirty="0"/>
              <a:t>Mining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914400" y="1331645"/>
          <a:ext cx="7239000" cy="4931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23BAE-B24B-422A-A677-CF8266E7801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461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8515350" cy="120014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Dataset (</a:t>
            </a:r>
            <a:r>
              <a:rPr lang="en-US" sz="4000" dirty="0" err="1" smtClean="0"/>
              <a:t>Himpunan</a:t>
            </a:r>
            <a:r>
              <a:rPr lang="en-US" sz="4000" dirty="0" smtClean="0"/>
              <a:t> Data)</a:t>
            </a:r>
            <a:endParaRPr lang="en-US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2" t="31148" r="22975" b="27616"/>
          <a:stretch/>
        </p:blipFill>
        <p:spPr bwMode="auto">
          <a:xfrm>
            <a:off x="264012" y="2066898"/>
            <a:ext cx="6670188" cy="4181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6800" y="1305580"/>
            <a:ext cx="2860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Class/Label</a:t>
            </a:r>
            <a:r>
              <a:rPr lang="en-US" sz="2800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/Target</a:t>
            </a:r>
            <a:endParaRPr lang="en-US" sz="2800" dirty="0">
              <a:solidFill>
                <a:srgbClr val="0070C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6324600" y="1828800"/>
            <a:ext cx="0" cy="457200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0070C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600200" y="1219200"/>
            <a:ext cx="2751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Attribut</a:t>
            </a:r>
            <a:r>
              <a:rPr lang="en-US" sz="28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e/Feature</a:t>
            </a:r>
            <a:endParaRPr lang="en-US" sz="2800" dirty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Straight Arrow Connector 11"/>
          <p:cNvCxnSpPr>
            <a:stCxn id="11" idx="2"/>
          </p:cNvCxnSpPr>
          <p:nvPr/>
        </p:nvCxnSpPr>
        <p:spPr bwMode="auto">
          <a:xfrm flipH="1">
            <a:off x="1371600" y="1742420"/>
            <a:ext cx="1604490" cy="543580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11" idx="2"/>
          </p:cNvCxnSpPr>
          <p:nvPr/>
        </p:nvCxnSpPr>
        <p:spPr bwMode="auto">
          <a:xfrm flipH="1">
            <a:off x="2667000" y="1742420"/>
            <a:ext cx="309090" cy="543580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11" idx="2"/>
          </p:cNvCxnSpPr>
          <p:nvPr/>
        </p:nvCxnSpPr>
        <p:spPr bwMode="auto">
          <a:xfrm>
            <a:off x="2976090" y="1742420"/>
            <a:ext cx="2053110" cy="543580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1" idx="2"/>
          </p:cNvCxnSpPr>
          <p:nvPr/>
        </p:nvCxnSpPr>
        <p:spPr bwMode="auto">
          <a:xfrm>
            <a:off x="2976090" y="1742420"/>
            <a:ext cx="910110" cy="543580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193224" y="4810780"/>
            <a:ext cx="141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Nominal</a:t>
            </a:r>
            <a:endParaRPr lang="en-US" sz="2800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2" name="Straight Arrow Connector 21"/>
          <p:cNvCxnSpPr>
            <a:stCxn id="20" idx="1"/>
          </p:cNvCxnSpPr>
          <p:nvPr/>
        </p:nvCxnSpPr>
        <p:spPr bwMode="auto">
          <a:xfrm flipH="1" flipV="1">
            <a:off x="6324600" y="3886200"/>
            <a:ext cx="868624" cy="1186190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00B05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955938" y="5788871"/>
            <a:ext cx="1730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9933"/>
                </a:solidFill>
                <a:latin typeface="Calibri" pitchFamily="34" charset="0"/>
                <a:cs typeface="Calibri" pitchFamily="34" charset="0"/>
              </a:rPr>
              <a:t>Numerik</a:t>
            </a:r>
            <a:endParaRPr lang="en-US" sz="2800" dirty="0">
              <a:solidFill>
                <a:srgbClr val="FF9933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 flipV="1">
            <a:off x="4876800" y="4953000"/>
            <a:ext cx="2193312" cy="1155509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FF9933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391400" y="2298918"/>
            <a:ext cx="1396536" cy="181588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Record/</a:t>
            </a:r>
          </a:p>
          <a:p>
            <a:pPr algn="l"/>
            <a:r>
              <a:rPr lang="en-US" sz="28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Object/</a:t>
            </a:r>
          </a:p>
          <a:p>
            <a:pPr algn="l"/>
            <a:r>
              <a:rPr lang="en-US" sz="28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Sample/</a:t>
            </a:r>
          </a:p>
          <a:p>
            <a:pPr algn="l"/>
            <a:r>
              <a:rPr lang="en-US" sz="28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Tuple</a:t>
            </a:r>
            <a:endParaRPr lang="en-US" sz="2800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6731539" y="2726573"/>
            <a:ext cx="492037" cy="10180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7030A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6748029" y="2975533"/>
            <a:ext cx="492037" cy="10180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7030A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6748029" y="3204133"/>
            <a:ext cx="492037" cy="10180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7030A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>
            <a:off x="6748029" y="3498753"/>
            <a:ext cx="492037" cy="10180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7030A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6748029" y="3737533"/>
            <a:ext cx="492037" cy="10180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7030A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23BAE-B24B-422A-A677-CF8266E7801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647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2" descr="C:\Users\hends\AppData\Local\Temp\maftemp-743b1407\1368553971380_822\1360736259772_681\index_files\Data_typ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56899"/>
            <a:ext cx="8178466" cy="393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23BAE-B24B-422A-A677-CF8266E7801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13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Tipe</a:t>
            </a:r>
            <a:r>
              <a:rPr lang="en-US" dirty="0" smtClean="0"/>
              <a:t> Data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619" y="0"/>
          <a:ext cx="9142380" cy="689552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93781"/>
                <a:gridCol w="3733800"/>
                <a:gridCol w="2286000"/>
                <a:gridCol w="1828799"/>
              </a:tblGrid>
              <a:tr h="647185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Jenis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Atribut</a:t>
                      </a:r>
                      <a:endParaRPr lang="id-ID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Deskripsi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Contoh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Operasi</a:t>
                      </a:r>
                      <a:endParaRPr lang="id-ID" sz="2000" dirty="0"/>
                    </a:p>
                  </a:txBody>
                  <a:tcPr/>
                </a:tc>
              </a:tr>
              <a:tr h="147928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Ratio</a:t>
                      </a:r>
                    </a:p>
                    <a:p>
                      <a:r>
                        <a:rPr lang="en-US" b="1" dirty="0" smtClean="0"/>
                        <a:t>(</a:t>
                      </a:r>
                      <a:r>
                        <a:rPr lang="en-US" b="1" dirty="0" err="1" smtClean="0"/>
                        <a:t>Mutlak</a:t>
                      </a:r>
                      <a:r>
                        <a:rPr lang="en-US" b="1" dirty="0" smtClean="0"/>
                        <a:t>)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Data yang </a:t>
                      </a:r>
                      <a:r>
                        <a:rPr lang="en-US" dirty="0" err="1" smtClean="0"/>
                        <a:t>diperoleh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cara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pengukuran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dimana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jarak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dua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titik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pada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skala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sudah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diketahui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>
                          <a:solidFill>
                            <a:schemeClr val="dk1"/>
                          </a:solidFill>
                        </a:rPr>
                        <a:t>M</a:t>
                      </a:r>
                      <a:r>
                        <a:rPr lang="en-US" dirty="0" err="1" smtClean="0"/>
                        <a:t>empunyai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titik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nol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yang 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absolut</a:t>
                      </a:r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(*, /)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Umur</a:t>
                      </a: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Berat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badan</a:t>
                      </a: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err="1" smtClean="0"/>
                        <a:t>Tinggi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badan</a:t>
                      </a: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err="1" smtClean="0"/>
                        <a:t>Jumlah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uang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geometric mean, harmonic mean, percent variation</a:t>
                      </a:r>
                    </a:p>
                  </a:txBody>
                  <a:tcPr/>
                </a:tc>
              </a:tr>
              <a:tr h="175664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Interval</a:t>
                      </a:r>
                    </a:p>
                    <a:p>
                      <a:r>
                        <a:rPr lang="en-US" b="1" dirty="0" smtClean="0"/>
                        <a:t>(</a:t>
                      </a:r>
                      <a:r>
                        <a:rPr lang="en-US" b="1" dirty="0" err="1" smtClean="0"/>
                        <a:t>Jarak</a:t>
                      </a:r>
                      <a:r>
                        <a:rPr lang="en-US" b="1" dirty="0" smtClean="0"/>
                        <a:t>)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Data yang </a:t>
                      </a:r>
                      <a:r>
                        <a:rPr lang="en-US" dirty="0" err="1" smtClean="0"/>
                        <a:t>diperoleh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cara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pengukuran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dimana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jarak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dua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titik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pada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skala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sudah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diketahui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Tidak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dk1"/>
                          </a:solidFill>
                        </a:rPr>
                        <a:t>me</a:t>
                      </a:r>
                      <a:r>
                        <a:rPr lang="en-US" dirty="0" err="1" smtClean="0"/>
                        <a:t>mpunyai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titik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nol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yang 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absolut</a:t>
                      </a:r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(+, -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dirty="0" smtClean="0"/>
                        <a:t>Suhu 0°c-100°c,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dirty="0" smtClean="0"/>
                        <a:t>Umur 20-30 tahun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mean, standard deviation, Pearson's correlation, </a:t>
                      </a:r>
                      <a:r>
                        <a:rPr lang="en-US" i="1" dirty="0" smtClean="0"/>
                        <a:t>t</a:t>
                      </a:r>
                      <a:r>
                        <a:rPr lang="en-US" dirty="0" smtClean="0"/>
                        <a:t> and </a:t>
                      </a:r>
                      <a:r>
                        <a:rPr lang="en-US" i="1" dirty="0" smtClean="0"/>
                        <a:t>F</a:t>
                      </a:r>
                      <a:r>
                        <a:rPr lang="en-US" dirty="0" smtClean="0"/>
                        <a:t> tests</a:t>
                      </a:r>
                    </a:p>
                  </a:txBody>
                  <a:tcPr/>
                </a:tc>
              </a:tr>
              <a:tr h="147928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Ordinal</a:t>
                      </a:r>
                    </a:p>
                    <a:p>
                      <a:r>
                        <a:rPr lang="en-US" b="1" dirty="0" smtClean="0"/>
                        <a:t>(</a:t>
                      </a:r>
                      <a:r>
                        <a:rPr lang="en-US" b="1" dirty="0" err="1" smtClean="0"/>
                        <a:t>Peringkat</a:t>
                      </a:r>
                      <a:r>
                        <a:rPr lang="en-US" b="1" dirty="0" smtClean="0"/>
                        <a:t>)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Data yang </a:t>
                      </a:r>
                      <a:r>
                        <a:rPr lang="en-US" dirty="0" err="1" smtClean="0"/>
                        <a:t>diperoleh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cara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kategorisasi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dirty="0" err="1" smtClean="0"/>
                        <a:t>atau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klasifikasi</a:t>
                      </a: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Tetapi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diantara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data 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tersebut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terdapat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hubungan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atau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berurutan</a:t>
                      </a:r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(&lt;, &gt;)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Tingkat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kepuasan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pelanggan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>
                          <a:solidFill>
                            <a:srgbClr val="C00000"/>
                          </a:solidFill>
                        </a:rPr>
                        <a:t>puas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>
                          <a:solidFill>
                            <a:srgbClr val="C00000"/>
                          </a:solidFill>
                        </a:rPr>
                        <a:t>sedang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>
                          <a:solidFill>
                            <a:srgbClr val="C00000"/>
                          </a:solidFill>
                        </a:rPr>
                        <a:t>tidak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C00000"/>
                          </a:solidFill>
                        </a:rPr>
                        <a:t>puas</a:t>
                      </a:r>
                      <a:r>
                        <a:rPr lang="en-US" baseline="0" dirty="0" smtClean="0"/>
                        <a:t>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median, percentiles, rank correlation, run tests, sign tests</a:t>
                      </a:r>
                    </a:p>
                  </a:txBody>
                  <a:tcPr/>
                </a:tc>
              </a:tr>
              <a:tr h="147928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Nominal</a:t>
                      </a:r>
                    </a:p>
                    <a:p>
                      <a:r>
                        <a:rPr lang="en-US" b="1" dirty="0" smtClean="0"/>
                        <a:t>(Label)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Data yang </a:t>
                      </a:r>
                      <a:r>
                        <a:rPr lang="en-US" dirty="0" err="1" smtClean="0"/>
                        <a:t>diperoleh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cara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kategorisasi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dirty="0" err="1" smtClean="0"/>
                        <a:t>atau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klasifikasi</a:t>
                      </a: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err="1" smtClean="0"/>
                        <a:t>Menunjukkan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>
                          <a:solidFill>
                            <a:srgbClr val="C00000"/>
                          </a:solidFill>
                        </a:rPr>
                        <a:t>beberapa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object yang </a:t>
                      </a:r>
                      <a:r>
                        <a:rPr lang="en-US" baseline="0" dirty="0" err="1" smtClean="0">
                          <a:solidFill>
                            <a:srgbClr val="C00000"/>
                          </a:solidFill>
                        </a:rPr>
                        <a:t>berbeda</a:t>
                      </a:r>
                      <a:endParaRPr lang="en-US" baseline="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(=, </a:t>
                      </a:r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MS Mincho" pitchFamily="49" charset="-128"/>
                          <a:sym typeface="Symbol" pitchFamily="18" charset="2"/>
                        </a:rPr>
                        <a:t>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Kode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pos</a:t>
                      </a: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err="1" smtClean="0"/>
                        <a:t>Jenis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kelamin</a:t>
                      </a: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err="1" smtClean="0"/>
                        <a:t>Nomer</a:t>
                      </a:r>
                      <a:r>
                        <a:rPr lang="en-US" baseline="0" dirty="0" smtClean="0"/>
                        <a:t> id </a:t>
                      </a:r>
                      <a:r>
                        <a:rPr lang="en-US" baseline="0" dirty="0" err="1" smtClean="0"/>
                        <a:t>karyawan</a:t>
                      </a: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err="1" smtClean="0"/>
                        <a:t>Nama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kota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mode, </a:t>
                      </a:r>
                      <a:r>
                        <a:rPr lang="id-ID" dirty="0" err="1" smtClean="0"/>
                        <a:t>entropy</a:t>
                      </a:r>
                      <a:r>
                        <a:rPr lang="id-ID" dirty="0" smtClean="0"/>
                        <a:t>, </a:t>
                      </a:r>
                      <a:r>
                        <a:rPr lang="id-ID" dirty="0" err="1" smtClean="0"/>
                        <a:t>contingency</a:t>
                      </a:r>
                      <a:r>
                        <a:rPr lang="id-ID" dirty="0" smtClean="0"/>
                        <a:t> </a:t>
                      </a:r>
                      <a:r>
                        <a:rPr lang="id-ID" dirty="0" err="1" smtClean="0"/>
                        <a:t>correlation</a:t>
                      </a:r>
                      <a:r>
                        <a:rPr lang="id-ID" dirty="0" smtClean="0"/>
                        <a:t>, </a:t>
                      </a:r>
                      <a:r>
                        <a:rPr lang="en-US" sz="1800" dirty="0" smtClean="0">
                          <a:latin typeface="Times New Roman" pitchFamily="18" charset="0"/>
                          <a:ea typeface="MS Mincho" pitchFamily="49" charset="-128"/>
                          <a:sym typeface="Symbol" pitchFamily="18" charset="2"/>
                        </a:rPr>
                        <a:t></a:t>
                      </a:r>
                      <a:r>
                        <a:rPr lang="en-US" sz="1800" baseline="30000" dirty="0" smtClean="0">
                          <a:latin typeface="Times New Roman" pitchFamily="18" charset="0"/>
                          <a:ea typeface="MS Mincho" pitchFamily="49" charset="-128"/>
                        </a:rPr>
                        <a:t>2</a:t>
                      </a:r>
                      <a:r>
                        <a:rPr lang="en-US" sz="1800" dirty="0" smtClean="0">
                          <a:latin typeface="Times New Roman" pitchFamily="18" charset="0"/>
                          <a:ea typeface="MS Mincho" pitchFamily="49" charset="-128"/>
                          <a:sym typeface="Symbol" pitchFamily="18" charset="2"/>
                        </a:rPr>
                        <a:t> </a:t>
                      </a:r>
                      <a:r>
                        <a:rPr lang="id-ID" dirty="0" err="1" smtClean="0"/>
                        <a:t>test</a:t>
                      </a:r>
                      <a:endParaRPr lang="id-ID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23BAE-B24B-422A-A677-CF8266E7801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26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8515350" cy="1200149"/>
          </a:xfrm>
        </p:spPr>
        <p:txBody>
          <a:bodyPr>
            <a:noAutofit/>
          </a:bodyPr>
          <a:lstStyle/>
          <a:p>
            <a:r>
              <a:rPr lang="en-US" dirty="0" smtClean="0"/>
              <a:t>1. </a:t>
            </a:r>
            <a:r>
              <a:rPr lang="id-ID" dirty="0" smtClean="0"/>
              <a:t>Estimasi Waktu Pengiriman </a:t>
            </a:r>
            <a:r>
              <a:rPr lang="id-ID" dirty="0" err="1" smtClean="0"/>
              <a:t>Pizza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219200"/>
          <a:ext cx="8077201" cy="2748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66800"/>
                <a:gridCol w="1828800"/>
                <a:gridCol w="2270306"/>
                <a:gridCol w="1160140"/>
                <a:gridCol w="1751155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Customer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Jumlah</a:t>
                      </a:r>
                      <a:r>
                        <a:rPr lang="id-ID" sz="1600" baseline="0" dirty="0" smtClean="0"/>
                        <a:t> Pesanan (P)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Jumlah </a:t>
                      </a:r>
                      <a:r>
                        <a:rPr lang="en-US" sz="1600" dirty="0" smtClean="0"/>
                        <a:t>Traffic</a:t>
                      </a:r>
                      <a:r>
                        <a:rPr lang="en-US" sz="1600" baseline="0" dirty="0" smtClean="0"/>
                        <a:t> Light </a:t>
                      </a:r>
                      <a:r>
                        <a:rPr lang="id-ID" sz="1600" dirty="0" smtClean="0"/>
                        <a:t>(</a:t>
                      </a:r>
                      <a:r>
                        <a:rPr lang="en-US" sz="1600" dirty="0" smtClean="0"/>
                        <a:t>TL</a:t>
                      </a:r>
                      <a:r>
                        <a:rPr lang="id-ID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smtClean="0"/>
                        <a:t>Jarak (J)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Waktu</a:t>
                      </a:r>
                      <a:r>
                        <a:rPr lang="en-US" sz="1600" dirty="0" smtClean="0"/>
                        <a:t> </a:t>
                      </a:r>
                      <a:r>
                        <a:rPr lang="id-ID" sz="1600" dirty="0" smtClean="0"/>
                        <a:t>Tempuh (T)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smtClean="0"/>
                        <a:t>3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smtClean="0"/>
                        <a:t>3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smtClean="0"/>
                        <a:t>16</a:t>
                      </a:r>
                      <a:endParaRPr lang="en-US" sz="2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smtClean="0"/>
                        <a:t>2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smtClean="0"/>
                        <a:t>7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smtClean="0"/>
                        <a:t>4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20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smtClean="0"/>
                        <a:t>3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smtClean="0"/>
                        <a:t>2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smtClean="0"/>
                        <a:t>6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18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smtClean="0"/>
                        <a:t>4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smtClean="0"/>
                        <a:t>4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smtClean="0"/>
                        <a:t>8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smtClean="0"/>
                        <a:t>36</a:t>
                      </a:r>
                      <a:endParaRPr lang="en-US" sz="2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smtClean="0"/>
                        <a:t>...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1000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smtClean="0"/>
                        <a:t>2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smtClean="0"/>
                        <a:t>4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12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4180" y="5546946"/>
            <a:ext cx="7247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 smtClean="0"/>
              <a:t>Waktu Tempuh (T) = 0.48P + 0.23</a:t>
            </a:r>
            <a:r>
              <a:rPr lang="en-US" sz="2800" dirty="0" smtClean="0"/>
              <a:t>TL</a:t>
            </a:r>
            <a:r>
              <a:rPr lang="id-ID" sz="2800" dirty="0" smtClean="0"/>
              <a:t> + 0.5J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381000" y="5257800"/>
            <a:ext cx="7106319" cy="1118547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0241" y="5943004"/>
            <a:ext cx="1864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9933"/>
                </a:solidFill>
                <a:effectLst/>
                <a:latin typeface="+mn-lt"/>
              </a:rPr>
              <a:t>Pengetahuan</a:t>
            </a:r>
            <a:endParaRPr lang="en-US" sz="2400" b="1" dirty="0">
              <a:solidFill>
                <a:srgbClr val="FF9933"/>
              </a:solidFill>
              <a:effectLst/>
              <a:latin typeface="+mn-lt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2667000" y="3884344"/>
            <a:ext cx="0" cy="1676400"/>
          </a:xfrm>
          <a:prstGeom prst="straightConnector1">
            <a:avLst/>
          </a:prstGeom>
          <a:solidFill>
            <a:srgbClr val="00529B"/>
          </a:solidFill>
          <a:ln w="76200" cap="flat" cmpd="sng" algn="ctr">
            <a:solidFill>
              <a:srgbClr val="0070C0"/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743200" y="4245114"/>
            <a:ext cx="3827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err="1" smtClean="0">
                <a:solidFill>
                  <a:srgbClr val="C00000"/>
                </a:solidFill>
                <a:effectLst/>
              </a:rPr>
              <a:t>Pembelajaran</a:t>
            </a:r>
            <a:r>
              <a:rPr lang="en-US" sz="2000" dirty="0" smtClean="0">
                <a:solidFill>
                  <a:srgbClr val="C00000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effectLst/>
              </a:rPr>
              <a:t>dengan</a:t>
            </a:r>
            <a:endParaRPr lang="en-US" sz="2000" dirty="0">
              <a:solidFill>
                <a:srgbClr val="C00000"/>
              </a:solidFill>
              <a:effectLst/>
            </a:endParaRPr>
          </a:p>
          <a:p>
            <a:pPr algn="l"/>
            <a:r>
              <a:rPr lang="en-US" sz="2000" dirty="0" err="1" smtClean="0">
                <a:solidFill>
                  <a:srgbClr val="C00000"/>
                </a:solidFill>
                <a:effectLst/>
              </a:rPr>
              <a:t>Metode</a:t>
            </a:r>
            <a:r>
              <a:rPr lang="en-US" sz="2000" dirty="0" smtClean="0">
                <a:solidFill>
                  <a:srgbClr val="C00000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effectLst/>
              </a:rPr>
              <a:t>Estimasi</a:t>
            </a:r>
            <a:r>
              <a:rPr lang="en-US" sz="2000" dirty="0" smtClean="0">
                <a:solidFill>
                  <a:srgbClr val="C00000"/>
                </a:solidFill>
                <a:effectLst/>
              </a:rPr>
              <a:t> (</a:t>
            </a:r>
            <a:r>
              <a:rPr lang="en-US" sz="2000" i="1" dirty="0" err="1" smtClean="0">
                <a:solidFill>
                  <a:srgbClr val="C00000"/>
                </a:solidFill>
                <a:effectLst/>
              </a:rPr>
              <a:t>Regresi</a:t>
            </a:r>
            <a:r>
              <a:rPr lang="en-US" sz="2000" i="1" dirty="0" smtClean="0">
                <a:solidFill>
                  <a:srgbClr val="C00000"/>
                </a:solidFill>
                <a:effectLst/>
              </a:rPr>
              <a:t> Linier</a:t>
            </a:r>
            <a:r>
              <a:rPr lang="en-US" sz="2000" dirty="0" smtClean="0">
                <a:solidFill>
                  <a:srgbClr val="C00000"/>
                </a:solidFill>
                <a:effectLst/>
              </a:rPr>
              <a:t>)</a:t>
            </a:r>
            <a:endParaRPr lang="en-US" sz="2000" dirty="0">
              <a:solidFill>
                <a:srgbClr val="C00000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77200" y="2598776"/>
            <a:ext cx="1149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Label</a:t>
            </a:r>
            <a:endParaRPr lang="en-US" sz="2000" dirty="0">
              <a:solidFill>
                <a:srgbClr val="0070C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Straight Arrow Connector 11"/>
          <p:cNvCxnSpPr>
            <a:stCxn id="11" idx="0"/>
          </p:cNvCxnSpPr>
          <p:nvPr/>
        </p:nvCxnSpPr>
        <p:spPr bwMode="auto">
          <a:xfrm flipH="1" flipV="1">
            <a:off x="7543800" y="1524000"/>
            <a:ext cx="1108272" cy="1074776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0070C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23BAE-B24B-422A-A677-CF8266E7801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071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Contoh: Estimasi </a:t>
            </a:r>
            <a:r>
              <a:rPr lang="id-ID" dirty="0" err="1" smtClean="0"/>
              <a:t>Performansi</a:t>
            </a:r>
            <a:r>
              <a:rPr lang="id-ID" dirty="0" smtClean="0"/>
              <a:t> CPU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b="1" dirty="0" err="1">
                <a:solidFill>
                  <a:srgbClr val="C00000"/>
                </a:solidFill>
              </a:rPr>
              <a:t>Example</a:t>
            </a:r>
            <a:r>
              <a:rPr lang="id-ID" dirty="0"/>
              <a:t>: 209 </a:t>
            </a:r>
            <a:r>
              <a:rPr lang="id-ID" dirty="0" err="1"/>
              <a:t>different</a:t>
            </a:r>
            <a:r>
              <a:rPr lang="id-ID" dirty="0"/>
              <a:t> </a:t>
            </a:r>
            <a:r>
              <a:rPr lang="id-ID" dirty="0" err="1">
                <a:solidFill>
                  <a:srgbClr val="0070C0"/>
                </a:solidFill>
              </a:rPr>
              <a:t>computer</a:t>
            </a:r>
            <a:r>
              <a:rPr lang="id-ID" dirty="0">
                <a:solidFill>
                  <a:srgbClr val="0070C0"/>
                </a:solidFill>
              </a:rPr>
              <a:t> </a:t>
            </a:r>
            <a:r>
              <a:rPr lang="id-ID" dirty="0" err="1">
                <a:solidFill>
                  <a:srgbClr val="0070C0"/>
                </a:solidFill>
              </a:rPr>
              <a:t>configurations</a:t>
            </a:r>
            <a:endParaRPr lang="id-ID" dirty="0">
              <a:solidFill>
                <a:srgbClr val="0070C0"/>
              </a:solidFill>
            </a:endParaRP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id-ID" dirty="0" smtClean="0">
                <a:solidFill>
                  <a:srgbClr val="C00000"/>
                </a:solidFill>
              </a:rPr>
              <a:t>Linear </a:t>
            </a:r>
            <a:r>
              <a:rPr lang="id-ID" dirty="0">
                <a:solidFill>
                  <a:srgbClr val="C00000"/>
                </a:solidFill>
              </a:rPr>
              <a:t>regression </a:t>
            </a:r>
            <a:r>
              <a:rPr lang="id-ID" dirty="0"/>
              <a:t>function</a:t>
            </a:r>
          </a:p>
          <a:p>
            <a:pPr marL="574675" lvl="2" indent="0">
              <a:buNone/>
            </a:pPr>
            <a:r>
              <a:rPr lang="id-ID" sz="2200" dirty="0" smtClean="0"/>
              <a:t>PRP = 	-</a:t>
            </a:r>
            <a:r>
              <a:rPr lang="id-ID" sz="2200" dirty="0"/>
              <a:t>55.9 + 0.0489 MYCT + 0.0153 MMIN + 0.0056 MMAX</a:t>
            </a:r>
            <a:br>
              <a:rPr lang="id-ID" sz="2200" dirty="0"/>
            </a:br>
            <a:r>
              <a:rPr lang="id-ID" sz="2200" dirty="0" smtClean="0"/>
              <a:t>		+ </a:t>
            </a:r>
            <a:r>
              <a:rPr lang="id-ID" sz="2200" dirty="0"/>
              <a:t>0.6410 CACH - 0.2700 CHMIN + 1.480 CHMAX</a:t>
            </a:r>
          </a:p>
          <a:p>
            <a:endParaRPr lang="id-ID" dirty="0"/>
          </a:p>
        </p:txBody>
      </p:sp>
      <p:grpSp>
        <p:nvGrpSpPr>
          <p:cNvPr id="6" name="Group 5"/>
          <p:cNvGrpSpPr/>
          <p:nvPr/>
        </p:nvGrpSpPr>
        <p:grpSpPr>
          <a:xfrm>
            <a:off x="304800" y="2057400"/>
            <a:ext cx="8100000" cy="2589480"/>
            <a:chOff x="720000" y="1620000"/>
            <a:chExt cx="8100000" cy="2589480"/>
          </a:xfrm>
        </p:grpSpPr>
        <p:sp>
          <p:nvSpPr>
            <p:cNvPr id="7" name="Freeform 6"/>
            <p:cNvSpPr/>
            <p:nvPr/>
          </p:nvSpPr>
          <p:spPr>
            <a:xfrm>
              <a:off x="6262560" y="3874320"/>
              <a:ext cx="1162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6262560" y="3539520"/>
              <a:ext cx="1162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6262560" y="3204360"/>
              <a:ext cx="1162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6262560" y="2869560"/>
              <a:ext cx="1162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32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6262560" y="2534400"/>
              <a:ext cx="1162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128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6262560" y="2199600"/>
              <a:ext cx="1162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CHMAX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5239800" y="3874320"/>
              <a:ext cx="1022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239800" y="3539520"/>
              <a:ext cx="1022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239800" y="3204360"/>
              <a:ext cx="1022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239800" y="2869560"/>
              <a:ext cx="1022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8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239800" y="2534400"/>
              <a:ext cx="1022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16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5239800" y="2199600"/>
              <a:ext cx="1022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CHMIN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5239800" y="1620000"/>
              <a:ext cx="2185560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Channels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7425360" y="1620000"/>
              <a:ext cx="1394639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Performance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4377960" y="1620000"/>
              <a:ext cx="861839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Cache (Kb)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2723400" y="1620000"/>
              <a:ext cx="1654560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Main memory (Kb)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1403280" y="1620000"/>
              <a:ext cx="1320120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Cycle time (ns)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720000" y="1620000"/>
              <a:ext cx="683280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7425360" y="3874320"/>
              <a:ext cx="13946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45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4377960" y="3874320"/>
              <a:ext cx="8618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3507479" y="3874320"/>
              <a:ext cx="8704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4000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2723400" y="3874320"/>
              <a:ext cx="7840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1000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1403280" y="3874320"/>
              <a:ext cx="13201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480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720000" y="3874320"/>
              <a:ext cx="6832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209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7425360" y="3539520"/>
              <a:ext cx="1394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67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4377960" y="3539520"/>
              <a:ext cx="8618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32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3507479" y="3539520"/>
              <a:ext cx="8704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8000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2723400" y="3539520"/>
              <a:ext cx="7840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512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1403280" y="3539520"/>
              <a:ext cx="13201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480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720000" y="3539520"/>
              <a:ext cx="683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208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7425360" y="3204360"/>
              <a:ext cx="13946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4377960" y="3204360"/>
              <a:ext cx="8618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3507479" y="3204360"/>
              <a:ext cx="8704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2723400" y="3204360"/>
              <a:ext cx="7840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1403280" y="3204360"/>
              <a:ext cx="13201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720000" y="3204360"/>
              <a:ext cx="6832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7425360" y="2869560"/>
              <a:ext cx="1394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269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4377960" y="2869560"/>
              <a:ext cx="8618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32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3507479" y="2869560"/>
              <a:ext cx="8704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32000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2723400" y="2869560"/>
              <a:ext cx="7840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8000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1403280" y="2869560"/>
              <a:ext cx="13201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29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720000" y="2869560"/>
              <a:ext cx="683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49" name="Freeform 48"/>
            <p:cNvSpPr/>
            <p:nvPr/>
          </p:nvSpPr>
          <p:spPr>
            <a:xfrm>
              <a:off x="7425360" y="2534400"/>
              <a:ext cx="13946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198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4377960" y="2534400"/>
              <a:ext cx="8618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256</a:t>
              </a:r>
            </a:p>
          </p:txBody>
        </p:sp>
        <p:sp>
          <p:nvSpPr>
            <p:cNvPr id="51" name="Freeform 50"/>
            <p:cNvSpPr/>
            <p:nvPr/>
          </p:nvSpPr>
          <p:spPr>
            <a:xfrm>
              <a:off x="3507479" y="2534400"/>
              <a:ext cx="8704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6000</a:t>
              </a: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723400" y="2534400"/>
              <a:ext cx="7840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256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1403280" y="2534400"/>
              <a:ext cx="13201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125</a:t>
              </a:r>
            </a:p>
          </p:txBody>
        </p:sp>
        <p:sp>
          <p:nvSpPr>
            <p:cNvPr id="54" name="Freeform 53"/>
            <p:cNvSpPr/>
            <p:nvPr/>
          </p:nvSpPr>
          <p:spPr>
            <a:xfrm>
              <a:off x="720000" y="2534400"/>
              <a:ext cx="6832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1</a:t>
              </a:r>
            </a:p>
          </p:txBody>
        </p:sp>
        <p:sp>
          <p:nvSpPr>
            <p:cNvPr id="55" name="Freeform 54"/>
            <p:cNvSpPr/>
            <p:nvPr/>
          </p:nvSpPr>
          <p:spPr>
            <a:xfrm>
              <a:off x="7425360" y="2199600"/>
              <a:ext cx="1394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PRP</a:t>
              </a:r>
            </a:p>
          </p:txBody>
        </p:sp>
        <p:sp>
          <p:nvSpPr>
            <p:cNvPr id="56" name="Freeform 55"/>
            <p:cNvSpPr/>
            <p:nvPr/>
          </p:nvSpPr>
          <p:spPr>
            <a:xfrm>
              <a:off x="4377960" y="2199600"/>
              <a:ext cx="8618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CACH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3507479" y="2199600"/>
              <a:ext cx="8704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MMAX</a:t>
              </a:r>
            </a:p>
          </p:txBody>
        </p:sp>
        <p:sp>
          <p:nvSpPr>
            <p:cNvPr id="58" name="Freeform 57"/>
            <p:cNvSpPr/>
            <p:nvPr/>
          </p:nvSpPr>
          <p:spPr>
            <a:xfrm>
              <a:off x="2723400" y="2199600"/>
              <a:ext cx="7840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MMIN</a:t>
              </a:r>
            </a:p>
          </p:txBody>
        </p:sp>
        <p:sp>
          <p:nvSpPr>
            <p:cNvPr id="59" name="Freeform 58"/>
            <p:cNvSpPr/>
            <p:nvPr/>
          </p:nvSpPr>
          <p:spPr>
            <a:xfrm>
              <a:off x="1403280" y="2199600"/>
              <a:ext cx="13201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MYCT</a:t>
              </a:r>
            </a:p>
          </p:txBody>
        </p:sp>
        <p:sp>
          <p:nvSpPr>
            <p:cNvPr id="60" name="Freeform 59"/>
            <p:cNvSpPr/>
            <p:nvPr/>
          </p:nvSpPr>
          <p:spPr>
            <a:xfrm>
              <a:off x="720000" y="2199600"/>
              <a:ext cx="683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1" name="Straight Connector 60"/>
            <p:cNvSpPr/>
            <p:nvPr/>
          </p:nvSpPr>
          <p:spPr>
            <a:xfrm>
              <a:off x="8820000" y="1620000"/>
              <a:ext cx="0" cy="5796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2" name="Straight Connector 61"/>
            <p:cNvSpPr/>
            <p:nvPr/>
          </p:nvSpPr>
          <p:spPr>
            <a:xfrm>
              <a:off x="8820000" y="219960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3" name="Straight Connector 62"/>
            <p:cNvSpPr/>
            <p:nvPr/>
          </p:nvSpPr>
          <p:spPr>
            <a:xfrm>
              <a:off x="8820000" y="253440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4" name="Straight Connector 63"/>
            <p:cNvSpPr/>
            <p:nvPr/>
          </p:nvSpPr>
          <p:spPr>
            <a:xfrm>
              <a:off x="8820000" y="286956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5" name="Straight Connector 64"/>
            <p:cNvSpPr/>
            <p:nvPr/>
          </p:nvSpPr>
          <p:spPr>
            <a:xfrm>
              <a:off x="8820000" y="320436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6" name="Straight Connector 65"/>
            <p:cNvSpPr/>
            <p:nvPr/>
          </p:nvSpPr>
          <p:spPr>
            <a:xfrm>
              <a:off x="8820000" y="353952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7" name="Straight Connector 66"/>
            <p:cNvSpPr/>
            <p:nvPr/>
          </p:nvSpPr>
          <p:spPr>
            <a:xfrm>
              <a:off x="8820000" y="387432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8" name="Straight Connector 67"/>
            <p:cNvSpPr/>
            <p:nvPr/>
          </p:nvSpPr>
          <p:spPr>
            <a:xfrm>
              <a:off x="1403280" y="1620000"/>
              <a:ext cx="7416720" cy="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9" name="Straight Connector 68"/>
            <p:cNvSpPr/>
            <p:nvPr/>
          </p:nvSpPr>
          <p:spPr>
            <a:xfrm>
              <a:off x="720000" y="1620000"/>
              <a:ext cx="0" cy="5796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0" name="Straight Connector 69"/>
            <p:cNvSpPr/>
            <p:nvPr/>
          </p:nvSpPr>
          <p:spPr>
            <a:xfrm>
              <a:off x="1403280" y="4209480"/>
              <a:ext cx="7416720" cy="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1" name="Straight Connector 70"/>
            <p:cNvSpPr/>
            <p:nvPr/>
          </p:nvSpPr>
          <p:spPr>
            <a:xfrm>
              <a:off x="720000" y="1620000"/>
              <a:ext cx="6832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2" name="Straight Connector 71"/>
            <p:cNvSpPr/>
            <p:nvPr/>
          </p:nvSpPr>
          <p:spPr>
            <a:xfrm>
              <a:off x="1403280" y="2199600"/>
              <a:ext cx="7416720" cy="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3" name="Straight Connector 72"/>
            <p:cNvSpPr/>
            <p:nvPr/>
          </p:nvSpPr>
          <p:spPr>
            <a:xfrm>
              <a:off x="720000" y="4209480"/>
              <a:ext cx="6832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4" name="Straight Connector 73"/>
            <p:cNvSpPr/>
            <p:nvPr/>
          </p:nvSpPr>
          <p:spPr>
            <a:xfrm>
              <a:off x="720000" y="219960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5" name="Straight Connector 74"/>
            <p:cNvSpPr/>
            <p:nvPr/>
          </p:nvSpPr>
          <p:spPr>
            <a:xfrm>
              <a:off x="720000" y="253440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6" name="Straight Connector 75"/>
            <p:cNvSpPr/>
            <p:nvPr/>
          </p:nvSpPr>
          <p:spPr>
            <a:xfrm>
              <a:off x="720000" y="286956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7" name="Straight Connector 76"/>
            <p:cNvSpPr/>
            <p:nvPr/>
          </p:nvSpPr>
          <p:spPr>
            <a:xfrm>
              <a:off x="720000" y="320436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8" name="Straight Connector 77"/>
            <p:cNvSpPr/>
            <p:nvPr/>
          </p:nvSpPr>
          <p:spPr>
            <a:xfrm>
              <a:off x="720000" y="353952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9" name="Straight Connector 78"/>
            <p:cNvSpPr/>
            <p:nvPr/>
          </p:nvSpPr>
          <p:spPr>
            <a:xfrm>
              <a:off x="720000" y="387432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0" name="Straight Connector 79"/>
            <p:cNvSpPr/>
            <p:nvPr/>
          </p:nvSpPr>
          <p:spPr>
            <a:xfrm>
              <a:off x="1403280" y="2534400"/>
              <a:ext cx="74167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23BAE-B24B-422A-A677-CF8266E7801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18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7" t="27508" r="26000" b="30000"/>
          <a:stretch/>
        </p:blipFill>
        <p:spPr bwMode="auto">
          <a:xfrm>
            <a:off x="4904656" y="2303489"/>
            <a:ext cx="4150978" cy="280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Output/Pola/Model/Knowledge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Formula/</a:t>
            </a:r>
            <a:r>
              <a:rPr lang="id-ID" dirty="0" smtClean="0">
                <a:solidFill>
                  <a:srgbClr val="C00000"/>
                </a:solidFill>
              </a:rPr>
              <a:t>Function</a:t>
            </a:r>
            <a:r>
              <a:rPr lang="id-ID" dirty="0" smtClean="0"/>
              <a:t> (Rumus atau Fungsi Regresi)</a:t>
            </a:r>
          </a:p>
          <a:p>
            <a:pPr lvl="1"/>
            <a:r>
              <a:rPr lang="id-ID" sz="2000" dirty="0" smtClean="0"/>
              <a:t>WAKTU TEMPUH = 0.48 + 0.6 JARAK + 0.34 LAMPU + 0.2 PESANAN </a:t>
            </a:r>
          </a:p>
          <a:p>
            <a:pPr lvl="1"/>
            <a:endParaRPr lang="id-ID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Decision </a:t>
            </a:r>
            <a:r>
              <a:rPr lang="id-ID" dirty="0" smtClean="0">
                <a:solidFill>
                  <a:srgbClr val="C00000"/>
                </a:solidFill>
              </a:rPr>
              <a:t>Tree</a:t>
            </a:r>
            <a:r>
              <a:rPr lang="id-ID" dirty="0" smtClean="0"/>
              <a:t> (Pohon Keputusan)</a:t>
            </a:r>
            <a:endParaRPr lang="id-ID" dirty="0"/>
          </a:p>
          <a:p>
            <a:pPr marL="514350" indent="-514350">
              <a:buFont typeface="+mj-lt"/>
              <a:buAutoNum type="arabicPeriod"/>
            </a:pP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endParaRPr lang="id-ID" dirty="0"/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solidFill>
                  <a:srgbClr val="C00000"/>
                </a:solidFill>
              </a:rPr>
              <a:t>Rule</a:t>
            </a:r>
            <a:r>
              <a:rPr lang="id-ID" dirty="0" smtClean="0"/>
              <a:t> (Aturan)</a:t>
            </a:r>
          </a:p>
          <a:p>
            <a:pPr lvl="1"/>
            <a:r>
              <a:rPr lang="id-ID" dirty="0" smtClean="0"/>
              <a:t>IF ips3=2.8  THEN lulustepatwaktu</a:t>
            </a:r>
            <a:br>
              <a:rPr lang="id-ID" dirty="0" smtClean="0"/>
            </a:b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solidFill>
                  <a:srgbClr val="C00000"/>
                </a:solidFill>
              </a:rPr>
              <a:t>Cluster</a:t>
            </a:r>
            <a:r>
              <a:rPr lang="id-ID" dirty="0" smtClean="0"/>
              <a:t> (Klaster)</a:t>
            </a:r>
          </a:p>
          <a:p>
            <a:pPr lvl="1"/>
            <a:endParaRPr lang="id-ID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23BAE-B24B-422A-A677-CF8266E7801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24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id-ID" dirty="0" smtClean="0"/>
              <a:t>Prediksi </a:t>
            </a:r>
            <a:r>
              <a:rPr lang="id-ID" dirty="0"/>
              <a:t>Harga </a:t>
            </a:r>
            <a:r>
              <a:rPr lang="id-ID" dirty="0" smtClean="0"/>
              <a:t>Saham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1676400"/>
            <a:ext cx="2895600" cy="1695451"/>
          </a:xfrm>
        </p:spPr>
        <p:txBody>
          <a:bodyPr/>
          <a:lstStyle/>
          <a:p>
            <a:pPr marL="0" indent="0">
              <a:buNone/>
            </a:pPr>
            <a:r>
              <a:rPr lang="id-ID" sz="2400" dirty="0" smtClean="0"/>
              <a:t>Dataset harga saham dalam bentuk </a:t>
            </a:r>
            <a:r>
              <a:rPr lang="id-ID" sz="2400" dirty="0" smtClean="0">
                <a:solidFill>
                  <a:srgbClr val="C00000"/>
                </a:solidFill>
              </a:rPr>
              <a:t>time series</a:t>
            </a:r>
            <a:r>
              <a:rPr lang="id-ID" sz="2400" dirty="0" smtClean="0"/>
              <a:t> (rentet waktu)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5" r="66262" b="49317"/>
          <a:stretch/>
        </p:blipFill>
        <p:spPr bwMode="auto">
          <a:xfrm>
            <a:off x="228600" y="1676400"/>
            <a:ext cx="5791200" cy="310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2655243" y="4891705"/>
            <a:ext cx="0" cy="1610380"/>
          </a:xfrm>
          <a:prstGeom prst="straightConnector1">
            <a:avLst/>
          </a:prstGeom>
          <a:solidFill>
            <a:srgbClr val="00529B"/>
          </a:solidFill>
          <a:ln w="76200" cap="flat" cmpd="sng" algn="ctr">
            <a:solidFill>
              <a:srgbClr val="0070C0"/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819400" y="5272707"/>
            <a:ext cx="39989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err="1" smtClean="0">
                <a:solidFill>
                  <a:srgbClr val="C00000"/>
                </a:solidFill>
                <a:effectLst/>
              </a:rPr>
              <a:t>Pembelajaran</a:t>
            </a:r>
            <a:r>
              <a:rPr lang="en-US" sz="2000" dirty="0">
                <a:solidFill>
                  <a:srgbClr val="C00000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effectLst/>
              </a:rPr>
              <a:t>dengan</a:t>
            </a:r>
            <a:endParaRPr lang="en-US" sz="2000" dirty="0">
              <a:solidFill>
                <a:srgbClr val="C00000"/>
              </a:solidFill>
              <a:effectLst/>
            </a:endParaRPr>
          </a:p>
          <a:p>
            <a:pPr algn="l"/>
            <a:r>
              <a:rPr lang="en-US" sz="2000" dirty="0" err="1" smtClean="0">
                <a:solidFill>
                  <a:srgbClr val="C00000"/>
                </a:solidFill>
                <a:effectLst/>
              </a:rPr>
              <a:t>Metode</a:t>
            </a:r>
            <a:r>
              <a:rPr lang="en-US" sz="2000" dirty="0" smtClean="0">
                <a:solidFill>
                  <a:srgbClr val="C00000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effectLst/>
              </a:rPr>
              <a:t>Prediksi</a:t>
            </a:r>
            <a:r>
              <a:rPr lang="en-US" sz="2000" dirty="0" smtClean="0">
                <a:solidFill>
                  <a:srgbClr val="C00000"/>
                </a:solidFill>
                <a:effectLst/>
              </a:rPr>
              <a:t> (</a:t>
            </a:r>
            <a:r>
              <a:rPr lang="en-US" sz="2000" i="1" dirty="0" smtClean="0">
                <a:solidFill>
                  <a:srgbClr val="C00000"/>
                </a:solidFill>
                <a:effectLst/>
              </a:rPr>
              <a:t>Neural Network</a:t>
            </a:r>
            <a:r>
              <a:rPr lang="en-US" sz="2000" dirty="0" smtClean="0">
                <a:solidFill>
                  <a:srgbClr val="C00000"/>
                </a:solidFill>
                <a:effectLst/>
              </a:rPr>
              <a:t>)</a:t>
            </a:r>
            <a:endParaRPr lang="en-US" sz="2000" dirty="0">
              <a:solidFill>
                <a:srgbClr val="C00000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049178"/>
            <a:ext cx="1504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Label</a:t>
            </a:r>
            <a:endParaRPr lang="en-US" sz="2000" dirty="0">
              <a:solidFill>
                <a:srgbClr val="0070C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469710" y="1406663"/>
            <a:ext cx="0" cy="422137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0070C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23BAE-B24B-422A-A677-CF8266E7801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727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48010"/>
            <a:ext cx="3581400" cy="10855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Pengetahuan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berupa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Rumus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Neural Network</a:t>
            </a:r>
            <a:endParaRPr lang="id-ID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33" t="14445" r="76250" b="58888"/>
          <a:stretch/>
        </p:blipFill>
        <p:spPr>
          <a:xfrm>
            <a:off x="3886200" y="152400"/>
            <a:ext cx="41910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9166" t="18011" r="20417" b="29259"/>
          <a:stretch/>
        </p:blipFill>
        <p:spPr>
          <a:xfrm>
            <a:off x="2230713" y="2819400"/>
            <a:ext cx="6837087" cy="402227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38211" y="4419600"/>
            <a:ext cx="2938389" cy="86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kumimoji="0" lang="en-US" sz="3200" dirty="0" smtClean="0">
                <a:solidFill>
                  <a:srgbClr val="C00000"/>
                </a:solidFill>
              </a:rPr>
              <a:t>Prediction Plot</a:t>
            </a:r>
            <a:endParaRPr kumimoji="0" lang="id-ID" sz="32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23BAE-B24B-422A-A677-CF8266E7801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28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28650" y="1219200"/>
          <a:ext cx="8138049" cy="4724400"/>
        </p:xfrm>
        <a:graphic>
          <a:graphicData uri="http://schemas.openxmlformats.org/drawingml/2006/table">
            <a:tbl>
              <a:tblPr firstCol="1" bandRow="1">
                <a:tableStyleId>{073A0DAA-6AF3-43AB-8588-CEC1D06C72B9}</a:tableStyleId>
              </a:tblPr>
              <a:tblGrid>
                <a:gridCol w="2194449"/>
                <a:gridCol w="5943600"/>
              </a:tblGrid>
              <a:tr h="91312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 Introduction</a:t>
                      </a:r>
                      <a:endParaRPr lang="id-ID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/>
                        <a:t>1.1 What and Why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Knowledge Management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dirty="0" smtClean="0"/>
                        <a:t>1.2 Types of 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Knowledge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dirty="0" smtClean="0"/>
                        <a:t>1.3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Knowledge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 Transformation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1312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 Foundations</a:t>
                      </a:r>
                      <a:endParaRPr lang="id-ID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/>
                        <a:t>2.1 Knowledge Management 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Infrastructure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dirty="0" smtClean="0"/>
                        <a:t>2.2 Knowledge Management 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Mechanism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dirty="0" smtClean="0"/>
                        <a:t>2.3 Knowledge Management 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Technologies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0874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 Solutions</a:t>
                      </a:r>
                      <a:endParaRPr lang="id-ID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/>
                        <a:t>3.1 </a:t>
                      </a:r>
                      <a:r>
                        <a:rPr lang="id-ID" sz="2000" dirty="0" err="1" smtClean="0"/>
                        <a:t>Knowledge</a:t>
                      </a:r>
                      <a:r>
                        <a:rPr lang="id-ID" sz="2000" dirty="0" smtClean="0"/>
                        <a:t> Management </a:t>
                      </a:r>
                      <a:r>
                        <a:rPr lang="id-ID" sz="2000" dirty="0" err="1" smtClean="0">
                          <a:solidFill>
                            <a:srgbClr val="C00000"/>
                          </a:solidFill>
                        </a:rPr>
                        <a:t>Processes</a:t>
                      </a:r>
                      <a:endParaRPr lang="en-US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dirty="0" smtClean="0"/>
                        <a:t>3.2 </a:t>
                      </a:r>
                      <a:r>
                        <a:rPr lang="id-ID" sz="2000" dirty="0" err="1" smtClean="0"/>
                        <a:t>Knowledge</a:t>
                      </a:r>
                      <a:r>
                        <a:rPr lang="id-ID" sz="2000" dirty="0" smtClean="0"/>
                        <a:t> Management </a:t>
                      </a:r>
                      <a:r>
                        <a:rPr lang="id-ID" sz="2000" dirty="0" smtClean="0">
                          <a:solidFill>
                            <a:srgbClr val="C00000"/>
                          </a:solidFill>
                        </a:rPr>
                        <a:t>Systems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1749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 Systems</a:t>
                      </a:r>
                      <a:endParaRPr lang="id-ID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/>
                        <a:t>4.1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Knowledge 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Application</a:t>
                      </a:r>
                      <a:r>
                        <a:rPr lang="en-US" sz="2000" dirty="0" smtClean="0"/>
                        <a:t> Systems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dirty="0" smtClean="0"/>
                        <a:t>4.2 Knowledge 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Capture</a:t>
                      </a:r>
                      <a:r>
                        <a:rPr lang="en-US" sz="2000" dirty="0" smtClean="0"/>
                        <a:t> Systems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dirty="0" smtClean="0"/>
                        <a:t>4.3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Knowledge 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Sharing</a:t>
                      </a:r>
                      <a:r>
                        <a:rPr lang="en-US" sz="2000" dirty="0" smtClean="0"/>
                        <a:t> Systems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dirty="0" smtClean="0"/>
                        <a:t>4.4 Knowledge </a:t>
                      </a:r>
                      <a:r>
                        <a:rPr lang="en-US" sz="2000" smtClean="0">
                          <a:solidFill>
                            <a:srgbClr val="C00000"/>
                          </a:solidFill>
                        </a:rPr>
                        <a:t>Discovery</a:t>
                      </a:r>
                      <a:r>
                        <a:rPr lang="en-US" sz="2000" smtClean="0"/>
                        <a:t> Systems</a:t>
                      </a:r>
                      <a:endParaRPr lang="en-US" sz="2000" dirty="0" smtClean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3850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5. Assessment</a:t>
                      </a:r>
                      <a:endParaRPr lang="id-ID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dirty="0" smtClean="0"/>
                        <a:t>5.1 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Organizational Impacts </a:t>
                      </a:r>
                      <a:r>
                        <a:rPr lang="en-US" sz="2000" dirty="0" smtClean="0"/>
                        <a:t>of Knowledge Management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dirty="0" smtClean="0"/>
                        <a:t>5.2 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Type</a:t>
                      </a:r>
                      <a:r>
                        <a:rPr lang="en-US" sz="2000" dirty="0" smtClean="0"/>
                        <a:t> of</a:t>
                      </a:r>
                      <a:r>
                        <a:rPr lang="en-US" sz="2000" baseline="0" dirty="0" smtClean="0"/>
                        <a:t> Knowledge Management Assessment</a:t>
                      </a:r>
                      <a:endParaRPr lang="en-US" sz="20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23BAE-B24B-422A-A677-CF8266E7801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05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 err="1" smtClean="0"/>
              <a:t>Klasifikasi</a:t>
            </a:r>
            <a:r>
              <a:rPr lang="en-US" dirty="0" smtClean="0"/>
              <a:t> </a:t>
            </a:r>
            <a:r>
              <a:rPr lang="id-ID" dirty="0" smtClean="0"/>
              <a:t>Kelulusan Mahasiswa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2402" y="1793240"/>
          <a:ext cx="8839198" cy="3235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254"/>
                <a:gridCol w="1051744"/>
                <a:gridCol w="762000"/>
                <a:gridCol w="1143000"/>
                <a:gridCol w="762000"/>
                <a:gridCol w="762000"/>
                <a:gridCol w="762000"/>
                <a:gridCol w="762000"/>
                <a:gridCol w="633593"/>
                <a:gridCol w="1347607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NIM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Gender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Nilai</a:t>
                      </a:r>
                      <a:r>
                        <a:rPr lang="id-ID" baseline="0" smtClean="0"/>
                        <a:t> UN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Asal Sekolah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IPS1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IPS2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IPS3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IPS 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...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Lulus</a:t>
                      </a:r>
                      <a:r>
                        <a:rPr lang="id-ID" baseline="0" smtClean="0"/>
                        <a:t> Tepat Waktu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10001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L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SMAN</a:t>
                      </a:r>
                      <a:r>
                        <a:rPr lang="id-ID" baseline="0" smtClean="0"/>
                        <a:t> 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2.89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2.9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Ya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10002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P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SMA</a:t>
                      </a:r>
                      <a:r>
                        <a:rPr lang="id-ID" baseline="0" smtClean="0"/>
                        <a:t> DK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4.0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Tidak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10003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P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SMAN 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2.7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4.0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Tidak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10004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L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26.4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SMAN 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2.7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Ya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...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...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11000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L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23.4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SMAN 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2.8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Ya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>
            <a:off x="2971800" y="4866169"/>
            <a:ext cx="0" cy="1610380"/>
          </a:xfrm>
          <a:prstGeom prst="straightConnector1">
            <a:avLst/>
          </a:prstGeom>
          <a:solidFill>
            <a:srgbClr val="00529B"/>
          </a:solidFill>
          <a:ln w="76200" cap="flat" cmpd="sng" algn="ctr">
            <a:solidFill>
              <a:srgbClr val="0070C0"/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2971800" y="5377483"/>
            <a:ext cx="29767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err="1" smtClean="0">
                <a:solidFill>
                  <a:srgbClr val="C00000"/>
                </a:solidFill>
                <a:effectLst/>
              </a:rPr>
              <a:t>Pembelajaran</a:t>
            </a:r>
            <a:r>
              <a:rPr lang="en-US" sz="2000" dirty="0">
                <a:solidFill>
                  <a:srgbClr val="C00000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effectLst/>
              </a:rPr>
              <a:t>dengan</a:t>
            </a:r>
            <a:endParaRPr lang="en-US" sz="2000" dirty="0">
              <a:solidFill>
                <a:srgbClr val="C00000"/>
              </a:solidFill>
              <a:effectLst/>
            </a:endParaRPr>
          </a:p>
          <a:p>
            <a:pPr algn="l"/>
            <a:r>
              <a:rPr lang="en-US" sz="2000" dirty="0" err="1" smtClean="0">
                <a:solidFill>
                  <a:srgbClr val="C00000"/>
                </a:solidFill>
                <a:effectLst/>
              </a:rPr>
              <a:t>Metode</a:t>
            </a:r>
            <a:r>
              <a:rPr lang="en-US" sz="2000" dirty="0" smtClean="0">
                <a:solidFill>
                  <a:srgbClr val="C00000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effectLst/>
              </a:rPr>
              <a:t>Klasifikasi</a:t>
            </a:r>
            <a:r>
              <a:rPr lang="en-US" sz="2000" dirty="0" smtClean="0">
                <a:solidFill>
                  <a:srgbClr val="C00000"/>
                </a:solidFill>
                <a:effectLst/>
              </a:rPr>
              <a:t> (</a:t>
            </a:r>
            <a:r>
              <a:rPr lang="en-US" sz="2000" i="1" dirty="0" smtClean="0">
                <a:solidFill>
                  <a:srgbClr val="C00000"/>
                </a:solidFill>
                <a:effectLst/>
              </a:rPr>
              <a:t>C4.5</a:t>
            </a:r>
            <a:r>
              <a:rPr lang="en-US" sz="2000" dirty="0" smtClean="0">
                <a:solidFill>
                  <a:srgbClr val="C00000"/>
                </a:solidFill>
                <a:effectLst/>
              </a:rPr>
              <a:t>)</a:t>
            </a:r>
            <a:endParaRPr lang="en-US" sz="2000" dirty="0">
              <a:solidFill>
                <a:srgbClr val="C00000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02462" y="1066800"/>
            <a:ext cx="1101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Label</a:t>
            </a:r>
            <a:endParaRPr lang="en-US" sz="2000" dirty="0">
              <a:solidFill>
                <a:srgbClr val="0070C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8153400" y="1388241"/>
            <a:ext cx="0" cy="422137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0070C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23BAE-B24B-422A-A677-CF8266E7801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327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8591550" cy="120014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Pohon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3750" t="25555" r="37083" b="28518"/>
          <a:stretch/>
        </p:blipFill>
        <p:spPr>
          <a:xfrm>
            <a:off x="76200" y="988167"/>
            <a:ext cx="8991600" cy="593063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23BAE-B24B-422A-A677-CF8266E7801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101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Contoh: </a:t>
            </a:r>
            <a:r>
              <a:rPr lang="en-US" dirty="0" smtClean="0"/>
              <a:t>R</a:t>
            </a:r>
            <a:r>
              <a:rPr lang="id-ID" dirty="0" err="1" smtClean="0"/>
              <a:t>ekomendasi</a:t>
            </a:r>
            <a:r>
              <a:rPr lang="id-ID" dirty="0" smtClean="0"/>
              <a:t> Main Golf</a:t>
            </a:r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9" t="34426" r="14168" b="11475"/>
          <a:stretch/>
        </p:blipFill>
        <p:spPr bwMode="auto">
          <a:xfrm>
            <a:off x="1524000" y="1206362"/>
            <a:ext cx="7239000" cy="412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05800" cy="5410200"/>
          </a:xfrm>
        </p:spPr>
        <p:txBody>
          <a:bodyPr>
            <a:normAutofit fontScale="92500" lnSpcReduction="10000"/>
          </a:bodyPr>
          <a:lstStyle/>
          <a:p>
            <a:r>
              <a:rPr lang="id-ID" sz="2400" b="1" dirty="0" smtClean="0">
                <a:solidFill>
                  <a:srgbClr val="C00000"/>
                </a:solidFill>
              </a:rPr>
              <a:t>Input</a:t>
            </a:r>
            <a:r>
              <a:rPr lang="id-ID" sz="2400" dirty="0" smtClean="0"/>
              <a:t>:</a:t>
            </a:r>
          </a:p>
          <a:p>
            <a:pPr marL="0" indent="0">
              <a:buNone/>
            </a:pPr>
            <a:r>
              <a:rPr lang="id-ID" sz="2400" dirty="0" smtClean="0"/>
              <a:t> </a:t>
            </a:r>
          </a:p>
          <a:p>
            <a:endParaRPr lang="en-US" sz="2400" dirty="0" smtClean="0"/>
          </a:p>
          <a:p>
            <a:endParaRPr lang="id-ID" sz="2400" dirty="0" smtClean="0"/>
          </a:p>
          <a:p>
            <a:endParaRPr lang="id-ID" sz="2400" dirty="0"/>
          </a:p>
          <a:p>
            <a:endParaRPr lang="id-ID" sz="2400" dirty="0" smtClean="0"/>
          </a:p>
          <a:p>
            <a:endParaRPr lang="id-ID" sz="2400" dirty="0" smtClean="0"/>
          </a:p>
          <a:p>
            <a:endParaRPr lang="id-ID" sz="2400" dirty="0"/>
          </a:p>
          <a:p>
            <a:endParaRPr lang="id-ID" sz="2400" dirty="0" smtClean="0"/>
          </a:p>
          <a:p>
            <a:endParaRPr lang="id-ID" sz="2400" dirty="0"/>
          </a:p>
          <a:p>
            <a:r>
              <a:rPr lang="id-ID" sz="2400" b="1" dirty="0" err="1" smtClean="0">
                <a:solidFill>
                  <a:srgbClr val="C00000"/>
                </a:solidFill>
              </a:rPr>
              <a:t>Output</a:t>
            </a:r>
            <a:r>
              <a:rPr lang="id-ID" sz="2400" dirty="0" smtClean="0">
                <a:solidFill>
                  <a:srgbClr val="C00000"/>
                </a:solidFill>
              </a:rPr>
              <a:t> (</a:t>
            </a:r>
            <a:r>
              <a:rPr lang="id-ID" sz="2400" b="1" dirty="0" err="1" smtClean="0">
                <a:solidFill>
                  <a:srgbClr val="C00000"/>
                </a:solidFill>
              </a:rPr>
              <a:t>Rules</a:t>
            </a:r>
            <a:r>
              <a:rPr lang="id-ID" sz="2400" dirty="0" smtClean="0">
                <a:solidFill>
                  <a:srgbClr val="C00000"/>
                </a:solidFill>
              </a:rPr>
              <a:t>)</a:t>
            </a:r>
            <a:r>
              <a:rPr lang="id-ID" sz="2400" dirty="0" smtClean="0"/>
              <a:t>:</a:t>
            </a:r>
            <a:endParaRPr lang="en-US" sz="2400" dirty="0"/>
          </a:p>
          <a:p>
            <a:pPr marL="862012" lvl="3" indent="0">
              <a:buNone/>
            </a:pPr>
            <a:r>
              <a:rPr lang="en-US" sz="1600" dirty="0" smtClean="0"/>
              <a:t>If </a:t>
            </a:r>
            <a:r>
              <a:rPr lang="en-US" sz="1600" dirty="0"/>
              <a:t>outlook = sunny and humidity = high then play = </a:t>
            </a:r>
            <a:r>
              <a:rPr lang="en-US" sz="1600" dirty="0" smtClean="0"/>
              <a:t>no</a:t>
            </a:r>
            <a:r>
              <a:rPr lang="id-ID" sz="1600" dirty="0"/>
              <a:t/>
            </a:r>
            <a:br>
              <a:rPr lang="id-ID" sz="1600" dirty="0"/>
            </a:br>
            <a:r>
              <a:rPr lang="en-US" sz="1600" dirty="0" smtClean="0"/>
              <a:t>If </a:t>
            </a:r>
            <a:r>
              <a:rPr lang="en-US" sz="1600" dirty="0"/>
              <a:t>outlook = rainy and windy = true then play = </a:t>
            </a:r>
            <a:r>
              <a:rPr lang="en-US" sz="1600" dirty="0" smtClean="0"/>
              <a:t>no</a:t>
            </a:r>
            <a:r>
              <a:rPr lang="id-ID" sz="1600" dirty="0" smtClean="0"/>
              <a:t/>
            </a:r>
            <a:br>
              <a:rPr lang="id-ID" sz="1600" dirty="0" smtClean="0"/>
            </a:br>
            <a:r>
              <a:rPr lang="en-US" sz="1600" dirty="0" smtClean="0"/>
              <a:t>If </a:t>
            </a:r>
            <a:r>
              <a:rPr lang="en-US" sz="1600" dirty="0"/>
              <a:t>outlook = overcast then play = </a:t>
            </a:r>
            <a:r>
              <a:rPr lang="en-US" sz="1600" dirty="0" smtClean="0"/>
              <a:t>yes</a:t>
            </a:r>
            <a:r>
              <a:rPr lang="id-ID" sz="1600" dirty="0" smtClean="0"/>
              <a:t/>
            </a:r>
            <a:br>
              <a:rPr lang="id-ID" sz="1600" dirty="0" smtClean="0"/>
            </a:br>
            <a:r>
              <a:rPr lang="en-US" sz="1600" dirty="0" smtClean="0"/>
              <a:t>If </a:t>
            </a:r>
            <a:r>
              <a:rPr lang="en-US" sz="1600" dirty="0"/>
              <a:t>humidity = normal then play = </a:t>
            </a:r>
            <a:r>
              <a:rPr lang="en-US" sz="1600" dirty="0" smtClean="0"/>
              <a:t>yes</a:t>
            </a:r>
            <a:r>
              <a:rPr lang="id-ID" sz="1600" dirty="0" smtClean="0"/>
              <a:t/>
            </a:r>
            <a:br>
              <a:rPr lang="id-ID" sz="1600" dirty="0" smtClean="0"/>
            </a:br>
            <a:r>
              <a:rPr lang="en-US" sz="1600" dirty="0" smtClean="0"/>
              <a:t>If </a:t>
            </a:r>
            <a:r>
              <a:rPr lang="en-US" sz="1600" dirty="0"/>
              <a:t>none of the above then play = yes</a:t>
            </a:r>
          </a:p>
          <a:p>
            <a:pPr lvl="1"/>
            <a:endParaRPr lang="id-ID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23BAE-B24B-422A-A677-CF8266E7801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607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Contoh: </a:t>
            </a:r>
            <a:r>
              <a:rPr lang="en-US" dirty="0"/>
              <a:t>R</a:t>
            </a:r>
            <a:r>
              <a:rPr lang="id-ID" dirty="0"/>
              <a:t>ekomendasi Main Golf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7" t="27508" r="26000" b="30000"/>
          <a:stretch/>
        </p:blipFill>
        <p:spPr bwMode="auto">
          <a:xfrm>
            <a:off x="990600" y="1512568"/>
            <a:ext cx="7467600" cy="504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3200" b="1" dirty="0">
                <a:solidFill>
                  <a:srgbClr val="C00000"/>
                </a:solidFill>
              </a:rPr>
              <a:t>Output </a:t>
            </a:r>
            <a:r>
              <a:rPr lang="id-ID" sz="3200" b="1" dirty="0" smtClean="0">
                <a:solidFill>
                  <a:srgbClr val="C00000"/>
                </a:solidFill>
              </a:rPr>
              <a:t>(Tree)</a:t>
            </a:r>
            <a:r>
              <a:rPr lang="id-ID" sz="3200" b="1" dirty="0" smtClean="0"/>
              <a:t>:</a:t>
            </a:r>
            <a:endParaRPr lang="id-ID" sz="3200" b="1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23BAE-B24B-422A-A677-CF8266E7801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33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8358086" cy="1200149"/>
          </a:xfrm>
        </p:spPr>
        <p:txBody>
          <a:bodyPr>
            <a:normAutofit/>
          </a:bodyPr>
          <a:lstStyle/>
          <a:p>
            <a:r>
              <a:rPr lang="id-ID" dirty="0" smtClean="0"/>
              <a:t>Contoh: Rekomendasi C</a:t>
            </a:r>
            <a:r>
              <a:rPr lang="en-US" dirty="0" err="1"/>
              <a:t>ontact</a:t>
            </a:r>
            <a:r>
              <a:rPr lang="en-US" dirty="0"/>
              <a:t> </a:t>
            </a:r>
            <a:r>
              <a:rPr lang="id-ID" dirty="0"/>
              <a:t>L</a:t>
            </a:r>
            <a:r>
              <a:rPr lang="en-US" dirty="0" err="1" smtClean="0"/>
              <a:t>ens</a:t>
            </a:r>
            <a:endParaRPr lang="id-ID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4" t="30992" r="14284" b="15319"/>
          <a:stretch/>
        </p:blipFill>
        <p:spPr bwMode="auto">
          <a:xfrm>
            <a:off x="967254" y="1752600"/>
            <a:ext cx="8019482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886700" cy="4643095"/>
          </a:xfrm>
        </p:spPr>
        <p:txBody>
          <a:bodyPr/>
          <a:lstStyle/>
          <a:p>
            <a:r>
              <a:rPr lang="id-ID" dirty="0" smtClean="0">
                <a:solidFill>
                  <a:srgbClr val="C00000"/>
                </a:solidFill>
              </a:rPr>
              <a:t>Input</a:t>
            </a:r>
            <a:r>
              <a:rPr lang="id-ID" dirty="0" smtClean="0"/>
              <a:t>: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23BAE-B24B-422A-A677-CF8266E7801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574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8439150" cy="1200149"/>
          </a:xfrm>
        </p:spPr>
        <p:txBody>
          <a:bodyPr>
            <a:normAutofit/>
          </a:bodyPr>
          <a:lstStyle/>
          <a:p>
            <a:r>
              <a:rPr lang="id-ID" dirty="0"/>
              <a:t>Contoh: Rekomendasi C</a:t>
            </a:r>
            <a:r>
              <a:rPr lang="en-US" dirty="0" err="1"/>
              <a:t>ontact</a:t>
            </a:r>
            <a:r>
              <a:rPr lang="en-US" dirty="0"/>
              <a:t> </a:t>
            </a:r>
            <a:r>
              <a:rPr lang="id-ID" dirty="0"/>
              <a:t>L</a:t>
            </a:r>
            <a:r>
              <a:rPr lang="en-US" dirty="0" err="1"/>
              <a:t>ens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0505"/>
            <a:ext cx="7886700" cy="4643095"/>
          </a:xfrm>
        </p:spPr>
        <p:txBody>
          <a:bodyPr/>
          <a:lstStyle/>
          <a:p>
            <a:r>
              <a:rPr lang="id-ID" dirty="0" smtClean="0">
                <a:solidFill>
                  <a:srgbClr val="C00000"/>
                </a:solidFill>
              </a:rPr>
              <a:t>Output/Model </a:t>
            </a:r>
            <a:r>
              <a:rPr lang="id-ID" dirty="0" smtClean="0"/>
              <a:t>(Tree):</a:t>
            </a:r>
            <a:endParaRPr lang="id-ID" dirty="0"/>
          </a:p>
          <a:p>
            <a:endParaRPr lang="id-ID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0" t="27508" r="31115" b="30262"/>
          <a:stretch/>
        </p:blipFill>
        <p:spPr bwMode="auto">
          <a:xfrm>
            <a:off x="1752600" y="1676400"/>
            <a:ext cx="6581583" cy="492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23BAE-B24B-422A-A677-CF8266E7801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010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 </a:t>
            </a:r>
            <a:r>
              <a:rPr lang="id-ID" dirty="0" err="1" smtClean="0"/>
              <a:t>Klastering</a:t>
            </a:r>
            <a:r>
              <a:rPr lang="id-ID" dirty="0" smtClean="0"/>
              <a:t> Bunga </a:t>
            </a:r>
            <a:r>
              <a:rPr lang="id-ID" dirty="0"/>
              <a:t>Iris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62000" y="1279402"/>
            <a:ext cx="6700913" cy="3589623"/>
            <a:chOff x="766687" y="1134777"/>
            <a:chExt cx="4838702" cy="2599024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35" t="25063" r="80565" b="48144"/>
            <a:stretch/>
          </p:blipFill>
          <p:spPr bwMode="auto">
            <a:xfrm>
              <a:off x="766687" y="1134777"/>
              <a:ext cx="1638301" cy="2599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84" t="25063" r="57016" b="48144"/>
            <a:stretch/>
          </p:blipFill>
          <p:spPr bwMode="auto">
            <a:xfrm>
              <a:off x="2328788" y="1134777"/>
              <a:ext cx="3276601" cy="2599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7" name="Straight Arrow Connector 6"/>
          <p:cNvCxnSpPr/>
          <p:nvPr/>
        </p:nvCxnSpPr>
        <p:spPr bwMode="auto">
          <a:xfrm>
            <a:off x="3200400" y="4724398"/>
            <a:ext cx="0" cy="1610380"/>
          </a:xfrm>
          <a:prstGeom prst="straightConnector1">
            <a:avLst/>
          </a:prstGeom>
          <a:solidFill>
            <a:srgbClr val="00529B"/>
          </a:solidFill>
          <a:ln w="76200" cap="flat" cmpd="sng" algn="ctr">
            <a:solidFill>
              <a:srgbClr val="0070C0"/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3364557" y="5105400"/>
            <a:ext cx="34433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err="1" smtClean="0">
                <a:solidFill>
                  <a:srgbClr val="C00000"/>
                </a:solidFill>
                <a:effectLst/>
              </a:rPr>
              <a:t>Pembelajaran</a:t>
            </a:r>
            <a:r>
              <a:rPr lang="en-US" sz="2000" dirty="0">
                <a:solidFill>
                  <a:srgbClr val="C00000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effectLst/>
              </a:rPr>
              <a:t>dengan</a:t>
            </a:r>
            <a:endParaRPr lang="en-US" sz="2000" dirty="0">
              <a:solidFill>
                <a:srgbClr val="C00000"/>
              </a:solidFill>
              <a:effectLst/>
            </a:endParaRPr>
          </a:p>
          <a:p>
            <a:pPr algn="l"/>
            <a:r>
              <a:rPr lang="en-US" sz="2000" dirty="0" err="1" smtClean="0">
                <a:solidFill>
                  <a:srgbClr val="C00000"/>
                </a:solidFill>
                <a:effectLst/>
              </a:rPr>
              <a:t>Metode</a:t>
            </a:r>
            <a:r>
              <a:rPr lang="en-US" sz="2000" dirty="0" smtClean="0">
                <a:solidFill>
                  <a:srgbClr val="C00000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effectLst/>
              </a:rPr>
              <a:t>Klastering</a:t>
            </a:r>
            <a:r>
              <a:rPr lang="en-US" sz="2000" dirty="0" smtClean="0">
                <a:solidFill>
                  <a:srgbClr val="C00000"/>
                </a:solidFill>
                <a:effectLst/>
              </a:rPr>
              <a:t> (</a:t>
            </a:r>
            <a:r>
              <a:rPr lang="en-US" sz="2000" i="1" dirty="0" smtClean="0">
                <a:solidFill>
                  <a:srgbClr val="C00000"/>
                </a:solidFill>
                <a:effectLst/>
              </a:rPr>
              <a:t>K-Means</a:t>
            </a:r>
            <a:r>
              <a:rPr lang="en-US" sz="2000" dirty="0" smtClean="0">
                <a:solidFill>
                  <a:srgbClr val="C00000"/>
                </a:solidFill>
                <a:effectLst/>
              </a:rPr>
              <a:t>)</a:t>
            </a:r>
            <a:endParaRPr lang="en-US" sz="2000" dirty="0">
              <a:solidFill>
                <a:srgbClr val="C00000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7038" y="842972"/>
            <a:ext cx="2571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Dataset </a:t>
            </a:r>
            <a:r>
              <a:rPr lang="en-US" sz="2000" dirty="0" err="1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Tanpa</a:t>
            </a:r>
            <a:r>
              <a:rPr lang="en-US" sz="2000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id-ID" sz="2000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Label</a:t>
            </a:r>
            <a:endParaRPr lang="en-US" sz="2000" dirty="0">
              <a:solidFill>
                <a:srgbClr val="0070C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23BAE-B24B-422A-A677-CF8266E7801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383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2" y="457200"/>
            <a:ext cx="8713788" cy="647700"/>
          </a:xfrm>
        </p:spPr>
        <p:txBody>
          <a:bodyPr>
            <a:noAutofit/>
          </a:bodyPr>
          <a:lstStyle/>
          <a:p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Klaster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7" t="22143" r="38131" b="23760"/>
          <a:stretch/>
        </p:blipFill>
        <p:spPr bwMode="auto">
          <a:xfrm>
            <a:off x="838200" y="1104900"/>
            <a:ext cx="6629400" cy="543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23BAE-B24B-422A-A677-CF8266E7801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292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8515350" cy="1200149"/>
          </a:xfrm>
        </p:spPr>
        <p:txBody>
          <a:bodyPr>
            <a:normAutofit/>
          </a:bodyPr>
          <a:lstStyle/>
          <a:p>
            <a:r>
              <a:rPr lang="en-US" dirty="0" smtClean="0"/>
              <a:t>5. </a:t>
            </a: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Asosiasi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667000" y="4793711"/>
            <a:ext cx="0" cy="1610380"/>
          </a:xfrm>
          <a:prstGeom prst="straightConnector1">
            <a:avLst/>
          </a:prstGeom>
          <a:solidFill>
            <a:srgbClr val="00529B"/>
          </a:solidFill>
          <a:ln w="76200" cap="flat" cmpd="sng" algn="ctr">
            <a:solidFill>
              <a:srgbClr val="0070C0"/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682510" y="5035205"/>
            <a:ext cx="3451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err="1" smtClean="0">
                <a:solidFill>
                  <a:srgbClr val="C00000"/>
                </a:solidFill>
                <a:effectLst/>
              </a:rPr>
              <a:t>Pembelajaran</a:t>
            </a:r>
            <a:r>
              <a:rPr lang="en-US" sz="2000" dirty="0">
                <a:solidFill>
                  <a:srgbClr val="C00000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effectLst/>
              </a:rPr>
              <a:t>dengan</a:t>
            </a:r>
            <a:endParaRPr lang="en-US" sz="2000" dirty="0">
              <a:solidFill>
                <a:srgbClr val="C00000"/>
              </a:solidFill>
              <a:effectLst/>
            </a:endParaRPr>
          </a:p>
          <a:p>
            <a:pPr algn="l"/>
            <a:r>
              <a:rPr lang="en-US" sz="2000" dirty="0" err="1" smtClean="0">
                <a:solidFill>
                  <a:srgbClr val="C00000"/>
                </a:solidFill>
                <a:effectLst/>
              </a:rPr>
              <a:t>Metode</a:t>
            </a:r>
            <a:r>
              <a:rPr lang="en-US" sz="2000" dirty="0" smtClean="0">
                <a:solidFill>
                  <a:srgbClr val="C00000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effectLst/>
              </a:rPr>
              <a:t>Asosiasi</a:t>
            </a:r>
            <a:r>
              <a:rPr lang="en-US" sz="2000" dirty="0" smtClean="0">
                <a:solidFill>
                  <a:srgbClr val="C00000"/>
                </a:solidFill>
                <a:effectLst/>
              </a:rPr>
              <a:t> (</a:t>
            </a:r>
            <a:r>
              <a:rPr lang="en-US" sz="2000" i="1" dirty="0" smtClean="0">
                <a:solidFill>
                  <a:srgbClr val="C00000"/>
                </a:solidFill>
                <a:effectLst/>
              </a:rPr>
              <a:t>FP-Growth</a:t>
            </a:r>
            <a:r>
              <a:rPr lang="en-US" sz="2000" dirty="0" smtClean="0">
                <a:solidFill>
                  <a:srgbClr val="C00000"/>
                </a:solidFill>
                <a:effectLst/>
              </a:rPr>
              <a:t>)</a:t>
            </a:r>
            <a:endParaRPr lang="en-US" sz="2000" dirty="0">
              <a:solidFill>
                <a:srgbClr val="C000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832" t="11481" r="51250" b="55926"/>
          <a:stretch/>
        </p:blipFill>
        <p:spPr>
          <a:xfrm>
            <a:off x="533400" y="1193119"/>
            <a:ext cx="8259041" cy="352813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23BAE-B24B-422A-A677-CF8266E78014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830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Asosiasi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9583" t="21111" r="17084" b="11481"/>
          <a:stretch/>
        </p:blipFill>
        <p:spPr>
          <a:xfrm>
            <a:off x="0" y="990599"/>
            <a:ext cx="9163342" cy="54859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5833" t="12222" r="71250" b="16667"/>
          <a:stretch/>
        </p:blipFill>
        <p:spPr>
          <a:xfrm>
            <a:off x="6040922" y="2438400"/>
            <a:ext cx="3168651" cy="553073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23BAE-B24B-422A-A677-CF8266E78014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383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23888" y="2466975"/>
            <a:ext cx="7886700" cy="2095500"/>
          </a:xfrm>
        </p:spPr>
        <p:txBody>
          <a:bodyPr/>
          <a:lstStyle/>
          <a:p>
            <a:pPr eaLnBrk="1" hangingPunct="1"/>
            <a:r>
              <a:rPr lang="en-US" sz="6600" dirty="0"/>
              <a:t>4</a:t>
            </a:r>
            <a:r>
              <a:rPr lang="en-US" sz="6600" dirty="0" smtClean="0"/>
              <a:t>. Systems</a:t>
            </a:r>
            <a:endParaRPr lang="id-ID" sz="6600" dirty="0" smtClean="0"/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/>
          <a:p>
            <a:pPr eaLnBrk="1" hangingPunct="1"/>
            <a:r>
              <a:rPr lang="id-ID" dirty="0"/>
              <a:t>4.1 </a:t>
            </a:r>
            <a:r>
              <a:rPr lang="id-ID" dirty="0" err="1"/>
              <a:t>Knowledge</a:t>
            </a:r>
            <a:r>
              <a:rPr lang="id-ID" dirty="0"/>
              <a:t> </a:t>
            </a:r>
            <a:r>
              <a:rPr lang="id-ID" dirty="0" err="1"/>
              <a:t>Application</a:t>
            </a:r>
            <a:r>
              <a:rPr lang="id-ID" dirty="0"/>
              <a:t> </a:t>
            </a:r>
            <a:r>
              <a:rPr lang="id-ID" dirty="0" smtClean="0"/>
              <a:t>Systems</a:t>
            </a:r>
            <a:endParaRPr lang="en-US" dirty="0" smtClean="0"/>
          </a:p>
          <a:p>
            <a:pPr eaLnBrk="1" hangingPunct="1"/>
            <a:r>
              <a:rPr lang="id-ID" dirty="0"/>
              <a:t>4.2 </a:t>
            </a:r>
            <a:r>
              <a:rPr lang="id-ID" dirty="0" err="1"/>
              <a:t>Knowledge</a:t>
            </a:r>
            <a:r>
              <a:rPr lang="id-ID" dirty="0"/>
              <a:t> </a:t>
            </a:r>
            <a:r>
              <a:rPr lang="id-ID" dirty="0" err="1"/>
              <a:t>Capture</a:t>
            </a:r>
            <a:r>
              <a:rPr lang="id-ID" dirty="0"/>
              <a:t> </a:t>
            </a:r>
            <a:r>
              <a:rPr lang="id-ID" dirty="0" smtClean="0"/>
              <a:t>Systems</a:t>
            </a:r>
            <a:endParaRPr lang="en-US" dirty="0" smtClean="0"/>
          </a:p>
          <a:p>
            <a:pPr eaLnBrk="1" hangingPunct="1"/>
            <a:r>
              <a:rPr lang="en-US" dirty="0"/>
              <a:t>4.3 Knowledge Sharing </a:t>
            </a:r>
            <a:r>
              <a:rPr lang="en-US" dirty="0" smtClean="0"/>
              <a:t>Systems</a:t>
            </a:r>
          </a:p>
          <a:p>
            <a:pPr eaLnBrk="1" hangingPunct="1"/>
            <a:r>
              <a:rPr lang="en-US" dirty="0"/>
              <a:t>4.4 Knowledge Discovery Systems</a:t>
            </a:r>
            <a:endParaRPr lang="id-ID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8D09C1-4A0D-43E2-9590-F2525E5C347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Algoritma Data Mining (DM)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2550"/>
            <a:ext cx="8210550" cy="504825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2800" dirty="0" err="1" smtClean="0">
                <a:solidFill>
                  <a:srgbClr val="C00000"/>
                </a:solidFill>
              </a:rPr>
              <a:t>Estimation</a:t>
            </a:r>
            <a:r>
              <a:rPr lang="id-ID" sz="2800" dirty="0" smtClean="0">
                <a:solidFill>
                  <a:srgbClr val="C00000"/>
                </a:solidFill>
              </a:rPr>
              <a:t> </a:t>
            </a:r>
            <a:r>
              <a:rPr lang="id-ID" sz="2800" dirty="0" smtClean="0"/>
              <a:t>(Estimasi):</a:t>
            </a:r>
          </a:p>
          <a:p>
            <a:pPr marL="801687" lvl="1" indent="-514350"/>
            <a:r>
              <a:rPr lang="id-ID" sz="2000" dirty="0" smtClean="0"/>
              <a:t>Linear </a:t>
            </a:r>
            <a:r>
              <a:rPr lang="id-ID" sz="2000" dirty="0"/>
              <a:t>R</a:t>
            </a:r>
            <a:r>
              <a:rPr lang="id-ID" sz="2000" dirty="0" smtClean="0"/>
              <a:t>egression, </a:t>
            </a:r>
            <a:r>
              <a:rPr lang="id-ID" sz="2000" dirty="0">
                <a:solidFill>
                  <a:srgbClr val="0070C0"/>
                </a:solidFill>
              </a:rPr>
              <a:t>N</a:t>
            </a:r>
            <a:r>
              <a:rPr lang="id-ID" sz="2000" dirty="0" smtClean="0">
                <a:solidFill>
                  <a:srgbClr val="0070C0"/>
                </a:solidFill>
              </a:rPr>
              <a:t>eural </a:t>
            </a:r>
            <a:r>
              <a:rPr lang="id-ID" sz="2000" dirty="0">
                <a:solidFill>
                  <a:srgbClr val="0070C0"/>
                </a:solidFill>
              </a:rPr>
              <a:t>N</a:t>
            </a:r>
            <a:r>
              <a:rPr lang="id-ID" sz="2000" dirty="0" smtClean="0">
                <a:solidFill>
                  <a:srgbClr val="0070C0"/>
                </a:solidFill>
              </a:rPr>
              <a:t>etwork</a:t>
            </a:r>
            <a:r>
              <a:rPr lang="id-ID" sz="2000" dirty="0" smtClean="0"/>
              <a:t>, </a:t>
            </a:r>
            <a:r>
              <a:rPr lang="id-ID" sz="2000" dirty="0"/>
              <a:t>S</a:t>
            </a:r>
            <a:r>
              <a:rPr lang="id-ID" sz="2000" dirty="0" smtClean="0"/>
              <a:t>upport </a:t>
            </a:r>
            <a:r>
              <a:rPr lang="id-ID" sz="2000" dirty="0"/>
              <a:t>V</a:t>
            </a:r>
            <a:r>
              <a:rPr lang="id-ID" sz="2000" dirty="0" smtClean="0"/>
              <a:t>ector Machine, etc</a:t>
            </a:r>
            <a:endParaRPr lang="id-ID" sz="2000" dirty="0"/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>
                <a:solidFill>
                  <a:srgbClr val="C00000"/>
                </a:solidFill>
              </a:rPr>
              <a:t>Prediction/Forecasting </a:t>
            </a:r>
            <a:r>
              <a:rPr lang="id-ID" sz="2800" dirty="0" smtClean="0"/>
              <a:t>(Prediksi/Peramalan):</a:t>
            </a:r>
          </a:p>
          <a:p>
            <a:pPr marL="801687" lvl="1" indent="-514350"/>
            <a:r>
              <a:rPr lang="id-ID" sz="2000" dirty="0"/>
              <a:t>Linear Regression, Neural Network, Support Vector </a:t>
            </a:r>
            <a:r>
              <a:rPr lang="id-ID" sz="2000" dirty="0" smtClean="0"/>
              <a:t>Machine, etc</a:t>
            </a:r>
            <a:endParaRPr lang="id-ID" sz="2000" dirty="0"/>
          </a:p>
          <a:p>
            <a:pPr marL="514350" indent="-514350">
              <a:buFont typeface="+mj-lt"/>
              <a:buAutoNum type="arabicPeriod"/>
            </a:pPr>
            <a:r>
              <a:rPr lang="id-ID" sz="2800" dirty="0" err="1" smtClean="0">
                <a:solidFill>
                  <a:srgbClr val="C00000"/>
                </a:solidFill>
              </a:rPr>
              <a:t>Classification</a:t>
            </a:r>
            <a:r>
              <a:rPr lang="id-ID" sz="2800" dirty="0" smtClean="0">
                <a:solidFill>
                  <a:srgbClr val="C00000"/>
                </a:solidFill>
              </a:rPr>
              <a:t> </a:t>
            </a:r>
            <a:r>
              <a:rPr lang="id-ID" sz="2800" dirty="0" smtClean="0"/>
              <a:t>(Klasifikasi):</a:t>
            </a:r>
          </a:p>
          <a:p>
            <a:pPr marL="801687" lvl="1" indent="-514350"/>
            <a:r>
              <a:rPr lang="id-ID" sz="2000" dirty="0" smtClean="0"/>
              <a:t>Naive </a:t>
            </a:r>
            <a:r>
              <a:rPr lang="id-ID" sz="2000" dirty="0"/>
              <a:t>B</a:t>
            </a:r>
            <a:r>
              <a:rPr lang="id-ID" sz="2000" dirty="0" smtClean="0"/>
              <a:t>ayes, K-Nearest </a:t>
            </a:r>
            <a:r>
              <a:rPr lang="id-ID" sz="2000" dirty="0"/>
              <a:t>N</a:t>
            </a:r>
            <a:r>
              <a:rPr lang="id-ID" sz="2000" dirty="0" smtClean="0"/>
              <a:t>eighbor, </a:t>
            </a:r>
            <a:r>
              <a:rPr lang="en-US" sz="2000" dirty="0" smtClean="0">
                <a:solidFill>
                  <a:srgbClr val="0070C0"/>
                </a:solidFill>
              </a:rPr>
              <a:t>Decision Tree </a:t>
            </a:r>
            <a:r>
              <a:rPr lang="en-US" sz="2000" dirty="0" smtClean="0"/>
              <a:t>(</a:t>
            </a:r>
            <a:r>
              <a:rPr lang="id-ID" sz="2000" dirty="0" smtClean="0"/>
              <a:t>C4.5, ID3, CART</a:t>
            </a:r>
            <a:r>
              <a:rPr lang="en-US" sz="2000" dirty="0"/>
              <a:t>)</a:t>
            </a:r>
            <a:r>
              <a:rPr lang="id-ID" sz="2000" dirty="0" smtClean="0"/>
              <a:t>, Linear Discriminant Analysis, </a:t>
            </a:r>
            <a:r>
              <a:rPr lang="en-US" sz="2000" dirty="0" smtClean="0"/>
              <a:t>Logistic Regression, </a:t>
            </a:r>
            <a:r>
              <a:rPr lang="id-ID" sz="2000" dirty="0" smtClean="0"/>
              <a:t>etc</a:t>
            </a:r>
            <a:endParaRPr lang="id-ID" sz="2000" dirty="0"/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>
                <a:solidFill>
                  <a:srgbClr val="C00000"/>
                </a:solidFill>
              </a:rPr>
              <a:t>Clustering </a:t>
            </a:r>
            <a:r>
              <a:rPr lang="id-ID" sz="2800" dirty="0" smtClean="0"/>
              <a:t>(Klastering):</a:t>
            </a:r>
          </a:p>
          <a:p>
            <a:pPr marL="801687" lvl="1" indent="-514350"/>
            <a:r>
              <a:rPr lang="id-ID" sz="2000" dirty="0" smtClean="0">
                <a:solidFill>
                  <a:srgbClr val="0070C0"/>
                </a:solidFill>
              </a:rPr>
              <a:t>K-Means</a:t>
            </a:r>
            <a:r>
              <a:rPr lang="id-ID" sz="2000" dirty="0" smtClean="0"/>
              <a:t>, K-Medoids, </a:t>
            </a:r>
            <a:r>
              <a:rPr lang="id-ID" sz="2000" dirty="0"/>
              <a:t>Self-Organizing Map (</a:t>
            </a:r>
            <a:r>
              <a:rPr lang="id-ID" sz="2000" dirty="0" smtClean="0"/>
              <a:t>SOM), Fuzzy C-Means, etc</a:t>
            </a:r>
            <a:endParaRPr lang="id-ID" sz="2000" dirty="0"/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>
                <a:solidFill>
                  <a:srgbClr val="C00000"/>
                </a:solidFill>
              </a:rPr>
              <a:t>Association </a:t>
            </a:r>
            <a:r>
              <a:rPr lang="id-ID" sz="2800" dirty="0" smtClean="0"/>
              <a:t>(Asosiasi):</a:t>
            </a:r>
          </a:p>
          <a:p>
            <a:pPr marL="801687" lvl="1" indent="-514350"/>
            <a:r>
              <a:rPr lang="id-ID" sz="2000" dirty="0" smtClean="0">
                <a:solidFill>
                  <a:srgbClr val="0070C0"/>
                </a:solidFill>
              </a:rPr>
              <a:t>FP-Growth</a:t>
            </a:r>
            <a:r>
              <a:rPr lang="id-ID" sz="2000" dirty="0" smtClean="0"/>
              <a:t>, A Priori, </a:t>
            </a:r>
            <a:r>
              <a:rPr lang="id-ID" sz="2000" dirty="0" err="1"/>
              <a:t>Coefficient</a:t>
            </a:r>
            <a:r>
              <a:rPr lang="id-ID" sz="2000" dirty="0"/>
              <a:t> of </a:t>
            </a:r>
            <a:r>
              <a:rPr lang="id-ID" sz="2000" dirty="0" err="1" smtClean="0"/>
              <a:t>Correlation</a:t>
            </a:r>
            <a:r>
              <a:rPr lang="en-US" sz="2000" dirty="0" smtClean="0"/>
              <a:t>, Chi Square, </a:t>
            </a:r>
            <a:r>
              <a:rPr lang="id-ID" sz="2000" dirty="0" err="1" smtClean="0"/>
              <a:t>etc</a:t>
            </a:r>
            <a:endParaRPr lang="id-ID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23BAE-B24B-422A-A677-CF8266E78014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069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Referensi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Peter Drucker</a:t>
            </a:r>
            <a:r>
              <a:rPr lang="en-US" sz="2400" dirty="0"/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>The </a:t>
            </a:r>
            <a:r>
              <a:rPr lang="en-US" sz="2400" dirty="0">
                <a:solidFill>
                  <a:srgbClr val="C00000"/>
                </a:solidFill>
              </a:rPr>
              <a:t>age of social </a:t>
            </a:r>
            <a:r>
              <a:rPr lang="en-US" sz="2400" dirty="0" smtClean="0">
                <a:solidFill>
                  <a:srgbClr val="C00000"/>
                </a:solidFill>
              </a:rPr>
              <a:t>transformation</a:t>
            </a:r>
            <a:r>
              <a:rPr lang="en-US" sz="2400" dirty="0" smtClean="0"/>
              <a:t>, </a:t>
            </a:r>
            <a:r>
              <a:rPr lang="en-US" sz="2400" i="1" dirty="0" smtClean="0"/>
              <a:t>The </a:t>
            </a:r>
            <a:r>
              <a:rPr lang="en-US" sz="2400" i="1" dirty="0"/>
              <a:t>Atlantic Monthly</a:t>
            </a:r>
            <a:r>
              <a:rPr lang="en-US" sz="2400" dirty="0"/>
              <a:t>, 274(5</a:t>
            </a:r>
            <a:r>
              <a:rPr lang="en-US" sz="2400" dirty="0" smtClean="0"/>
              <a:t>), 1994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id-ID" sz="2400" dirty="0" err="1" smtClean="0"/>
              <a:t>Ikujiro</a:t>
            </a:r>
            <a:r>
              <a:rPr lang="id-ID" sz="2400" dirty="0" smtClean="0"/>
              <a:t> </a:t>
            </a:r>
            <a:r>
              <a:rPr lang="id-ID" sz="2400" dirty="0" err="1" smtClean="0"/>
              <a:t>Nonaka</a:t>
            </a:r>
            <a:r>
              <a:rPr lang="en-US" sz="2400" dirty="0" smtClean="0"/>
              <a:t> and </a:t>
            </a:r>
            <a:r>
              <a:rPr lang="en-US" sz="2400" dirty="0" err="1" smtClean="0"/>
              <a:t>Hirotaka</a:t>
            </a:r>
            <a:r>
              <a:rPr lang="en-US" sz="2400" dirty="0" smtClean="0"/>
              <a:t> Takeuchi</a:t>
            </a:r>
            <a:r>
              <a:rPr lang="id-ID" sz="2400" dirty="0" smtClean="0"/>
              <a:t>, </a:t>
            </a:r>
            <a:r>
              <a:rPr lang="id-ID" sz="2400" dirty="0" smtClean="0">
                <a:solidFill>
                  <a:srgbClr val="C00000"/>
                </a:solidFill>
              </a:rPr>
              <a:t>The </a:t>
            </a:r>
            <a:r>
              <a:rPr lang="id-ID" sz="2400" dirty="0" err="1" smtClean="0">
                <a:solidFill>
                  <a:srgbClr val="C00000"/>
                </a:solidFill>
              </a:rPr>
              <a:t>Knowledge</a:t>
            </a:r>
            <a:r>
              <a:rPr lang="id-ID" sz="2400" dirty="0" smtClean="0">
                <a:solidFill>
                  <a:srgbClr val="C00000"/>
                </a:solidFill>
              </a:rPr>
              <a:t> </a:t>
            </a:r>
            <a:r>
              <a:rPr lang="id-ID" sz="2400" dirty="0" err="1" smtClean="0">
                <a:solidFill>
                  <a:srgbClr val="C00000"/>
                </a:solidFill>
              </a:rPr>
              <a:t>Creating</a:t>
            </a:r>
            <a:r>
              <a:rPr lang="id-ID" sz="2400" dirty="0" smtClean="0">
                <a:solidFill>
                  <a:srgbClr val="C00000"/>
                </a:solidFill>
              </a:rPr>
              <a:t> Company</a:t>
            </a:r>
            <a:r>
              <a:rPr lang="id-ID" sz="2400" dirty="0" smtClean="0"/>
              <a:t>, </a:t>
            </a:r>
            <a:r>
              <a:rPr lang="en-US" sz="2400" i="1" dirty="0"/>
              <a:t>Oxford University </a:t>
            </a:r>
            <a:r>
              <a:rPr lang="en-US" sz="2400" i="1" dirty="0" smtClean="0"/>
              <a:t>Press</a:t>
            </a:r>
            <a:r>
              <a:rPr lang="en-US" sz="2400" dirty="0" smtClean="0"/>
              <a:t>, 1995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err="1"/>
              <a:t>Kimiz</a:t>
            </a:r>
            <a:r>
              <a:rPr lang="en-US" sz="2400" dirty="0"/>
              <a:t> </a:t>
            </a:r>
            <a:r>
              <a:rPr lang="en-US" sz="2400" dirty="0" err="1"/>
              <a:t>Dalkir</a:t>
            </a:r>
            <a:r>
              <a:rPr lang="en-US" sz="2400" dirty="0"/>
              <a:t> and Jay </a:t>
            </a:r>
            <a:r>
              <a:rPr lang="en-US" sz="2400" dirty="0" err="1" smtClean="0"/>
              <a:t>Liebowitz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>Knowledge </a:t>
            </a:r>
            <a:r>
              <a:rPr lang="en-US" sz="2400" dirty="0">
                <a:solidFill>
                  <a:srgbClr val="C00000"/>
                </a:solidFill>
              </a:rPr>
              <a:t>Management in Theory and Practice</a:t>
            </a:r>
            <a:r>
              <a:rPr lang="en-US" sz="2400" dirty="0"/>
              <a:t>, </a:t>
            </a:r>
            <a:r>
              <a:rPr lang="en-US" sz="2400" i="1" dirty="0"/>
              <a:t>The MIT </a:t>
            </a:r>
            <a:r>
              <a:rPr lang="en-US" sz="2400" i="1" dirty="0" smtClean="0"/>
              <a:t>Press</a:t>
            </a:r>
            <a:r>
              <a:rPr lang="en-US" sz="2400" dirty="0" smtClean="0"/>
              <a:t>, 2011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Irma </a:t>
            </a:r>
            <a:r>
              <a:rPr lang="en-US" sz="2400" dirty="0" smtClean="0"/>
              <a:t>Becerra-Fernandez and Rajiv </a:t>
            </a:r>
            <a:r>
              <a:rPr lang="en-US" sz="2400" dirty="0" err="1" smtClean="0"/>
              <a:t>Sabherwal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>Knowledge Management: </a:t>
            </a:r>
            <a:r>
              <a:rPr lang="en-US" sz="2400" dirty="0">
                <a:solidFill>
                  <a:srgbClr val="C00000"/>
                </a:solidFill>
              </a:rPr>
              <a:t>Systems and </a:t>
            </a:r>
            <a:r>
              <a:rPr lang="en-US" sz="2400" dirty="0" smtClean="0">
                <a:solidFill>
                  <a:srgbClr val="C00000"/>
                </a:solidFill>
              </a:rPr>
              <a:t>Processes</a:t>
            </a:r>
            <a:r>
              <a:rPr lang="en-US" sz="2400" dirty="0" smtClean="0"/>
              <a:t>, </a:t>
            </a:r>
            <a:r>
              <a:rPr lang="en-US" sz="2400" i="1" dirty="0" smtClean="0"/>
              <a:t>M.E. Sharpe, Inc.</a:t>
            </a:r>
            <a:r>
              <a:rPr lang="en-US" sz="2400" dirty="0" smtClean="0"/>
              <a:t>, 2010</a:t>
            </a:r>
            <a:endParaRPr lang="en-US" sz="2400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id-ID" sz="2400" dirty="0" smtClean="0"/>
              <a:t>Romi Satria Wahono, </a:t>
            </a:r>
            <a:r>
              <a:rPr lang="id-ID" sz="2400" dirty="0" smtClean="0">
                <a:solidFill>
                  <a:srgbClr val="C00000"/>
                </a:solidFill>
              </a:rPr>
              <a:t>Menghidupkan Pengetahuan Sudahkah Kita Lakukan?</a:t>
            </a:r>
            <a:r>
              <a:rPr lang="id-ID" sz="2400" dirty="0" smtClean="0"/>
              <a:t>, </a:t>
            </a:r>
            <a:r>
              <a:rPr lang="id-ID" sz="2400" i="1" dirty="0" smtClean="0"/>
              <a:t>Jurnal Dokumentasi dan Informasi - Baca</a:t>
            </a:r>
            <a:r>
              <a:rPr lang="id-ID" sz="2400" dirty="0" smtClean="0"/>
              <a:t>, LIPI, 2005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23BAE-B24B-422A-A677-CF8266E78014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85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23888" y="2466975"/>
            <a:ext cx="7886700" cy="2095500"/>
          </a:xfrm>
        </p:spPr>
        <p:txBody>
          <a:bodyPr/>
          <a:lstStyle/>
          <a:p>
            <a:pPr eaLnBrk="1" hangingPunct="1"/>
            <a:r>
              <a:rPr lang="en-US" sz="4000" dirty="0"/>
              <a:t>4.1 Knowledge Application Systems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Systems that Utilized Knowledge</a:t>
            </a:r>
            <a:endParaRPr lang="id-ID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8D09C1-4A0D-43E2-9590-F2525E5C347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8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 that Utilized </a:t>
            </a:r>
            <a:r>
              <a:rPr lang="en-US" dirty="0" smtClean="0"/>
              <a:t>Knowledge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Knowledge </a:t>
            </a:r>
            <a:r>
              <a:rPr lang="en-US" dirty="0"/>
              <a:t>application systems </a:t>
            </a:r>
            <a:r>
              <a:rPr lang="en-US" dirty="0">
                <a:solidFill>
                  <a:srgbClr val="C00000"/>
                </a:solidFill>
              </a:rPr>
              <a:t>support the process </a:t>
            </a:r>
            <a:r>
              <a:rPr lang="en-US" dirty="0" smtClean="0">
                <a:solidFill>
                  <a:srgbClr val="C00000"/>
                </a:solidFill>
              </a:rPr>
              <a:t>through which </a:t>
            </a:r>
            <a:r>
              <a:rPr lang="en-US" dirty="0">
                <a:solidFill>
                  <a:srgbClr val="C00000"/>
                </a:solidFill>
              </a:rPr>
              <a:t>individuals utilize the knowledge possessed by other individuals without actually acquiring</a:t>
            </a:r>
            <a:r>
              <a:rPr lang="en-US" dirty="0"/>
              <a:t>, or learning, that </a:t>
            </a:r>
            <a:r>
              <a:rPr lang="en-US" dirty="0" smtClean="0"/>
              <a:t>knowledge</a:t>
            </a:r>
          </a:p>
          <a:p>
            <a:r>
              <a:rPr lang="en-US" dirty="0" smtClean="0"/>
              <a:t>Both </a:t>
            </a:r>
            <a:r>
              <a:rPr lang="en-US" dirty="0"/>
              <a:t>mechanisms and technologies </a:t>
            </a:r>
            <a:r>
              <a:rPr lang="en-US" dirty="0" smtClean="0"/>
              <a:t>can support </a:t>
            </a:r>
            <a:r>
              <a:rPr lang="en-US" dirty="0"/>
              <a:t>knowledge application systems by facilitating the knowledge </a:t>
            </a:r>
            <a:r>
              <a:rPr lang="en-US" dirty="0" smtClean="0"/>
              <a:t>management processes </a:t>
            </a:r>
            <a:r>
              <a:rPr lang="en-US" dirty="0"/>
              <a:t>of </a:t>
            </a:r>
            <a:r>
              <a:rPr lang="en-US" dirty="0">
                <a:solidFill>
                  <a:srgbClr val="C00000"/>
                </a:solidFill>
              </a:rPr>
              <a:t>routines</a:t>
            </a:r>
            <a:r>
              <a:rPr lang="en-US" dirty="0"/>
              <a:t> and </a:t>
            </a:r>
            <a:r>
              <a:rPr lang="en-US" dirty="0" smtClean="0">
                <a:solidFill>
                  <a:srgbClr val="C00000"/>
                </a:solidFill>
              </a:rPr>
              <a:t>direction</a:t>
            </a:r>
            <a:endParaRPr lang="en-US" dirty="0"/>
          </a:p>
          <a:p>
            <a:r>
              <a:rPr lang="en-US" dirty="0" smtClean="0"/>
              <a:t>Knowledge </a:t>
            </a:r>
            <a:r>
              <a:rPr lang="en-US" dirty="0"/>
              <a:t>application systems are typically </a:t>
            </a:r>
            <a:r>
              <a:rPr lang="en-US" dirty="0">
                <a:solidFill>
                  <a:srgbClr val="C00000"/>
                </a:solidFill>
              </a:rPr>
              <a:t>enabled by intelligent </a:t>
            </a:r>
            <a:r>
              <a:rPr lang="en-US" dirty="0" smtClean="0">
                <a:solidFill>
                  <a:srgbClr val="C00000"/>
                </a:solidFill>
              </a:rPr>
              <a:t>technologies</a:t>
            </a:r>
            <a:endParaRPr lang="id-ID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23BAE-B24B-422A-A677-CF8266E7801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27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KM Processes</a:t>
            </a:r>
            <a:endParaRPr lang="id-ID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11385" r="9420" b="62359"/>
          <a:stretch/>
        </p:blipFill>
        <p:spPr>
          <a:xfrm>
            <a:off x="228600" y="1352550"/>
            <a:ext cx="8763001" cy="400594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23BAE-B24B-422A-A677-CF8266E7801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6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916" t="17407" r="20000" b="12159"/>
          <a:stretch/>
        </p:blipFill>
        <p:spPr>
          <a:xfrm>
            <a:off x="0" y="0"/>
            <a:ext cx="9144000" cy="695569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23BAE-B24B-422A-A677-CF8266E7801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82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176" t="17407" r="14529" b="23333"/>
          <a:stretch/>
        </p:blipFill>
        <p:spPr>
          <a:xfrm>
            <a:off x="0" y="457200"/>
            <a:ext cx="9114020" cy="4876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23BAE-B24B-422A-A677-CF8266E7801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80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4.982"/>
  <p:tag name="ISPRING_SLIDE_ID" val="{40EA269F-7CC5-4802-830A-F30DE79DEB62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2710670E-C47C-4647-941F-CBA0708007A4}"/>
  <p:tag name="GENSWF_ADVANCE_TIME" val="5"/>
  <p:tag name="TIMING" val="|5"/>
  <p:tag name="ISPRING_CUSTOM_TIMING_US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48.888"/>
  <p:tag name="ISPRING_SLIDE_ID" val="{89AD232B-2CF5-4C1E-A16A-DB6E7EB85BD3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9.24"/>
  <p:tag name="ISPRING_SLIDE_ID" val="{25704693-8C06-4862-B569-BB6406C1941A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43.517"/>
  <p:tag name="ISPRING_SLIDE_ID" val="{D5E8EA8A-CB5D-4B72-8BB5-852E170097C9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1.968"/>
  <p:tag name="ISPRING_SLIDE_ID" val="{640D604C-6E0F-45DF-87CF-C2900A3E00DF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10A5B97C-F454-45E3-B6E4-59305876D2A7}"/>
  <p:tag name="GENSWF_ADVANCE_TIME" val="5"/>
  <p:tag name="TIMING" val="|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66"/>
  <p:tag name="ISPRING_SLIDE_ID" val="{DAD440D6-44B0-4DFF-BA4F-C153D47596F6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7.629"/>
  <p:tag name="ISPRING_SLIDE_ID" val="{66CCD7B4-6C6D-4BBF-A0A2-31FDA1F26E6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903408C9-6989-4211-BC72-5094617CF0E1}"/>
  <p:tag name="GENSWF_ADVANCE_TIME" val="5"/>
  <p:tag name="TIMING" val="|5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52.846"/>
  <p:tag name="ISPRING_SLIDE_ID" val="{78FEBBCF-B850-4821-99DB-7D583ED436D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57.269"/>
  <p:tag name="ISPRING_SLIDE_ID" val="{0EDABBBC-4569-43D3-867F-7E3F8A4F2D0D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40.054"/>
  <p:tag name="ISPRING_SLIDE_ID" val="{1D2BBE5A-32F8-44E4-8281-CDD9BD01CAC8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3C519F44-D28A-41C6-A38E-F854DC661FCB}"/>
  <p:tag name="GENSWF_ADVANCE_TIME" val="5"/>
  <p:tag name="TIMING" val="|5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D4C4DB88-133D-4DDE-8C57-F5A920F914A2}"/>
  <p:tag name="GENSWF_ADVANCE_TIME" val="5"/>
  <p:tag name="TIMING" val="|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romi-mediamayalearningorganizaton-eramuslim-3mei2007</Template>
  <TotalTime>3542</TotalTime>
  <Words>1498</Words>
  <Application>Microsoft Office PowerPoint</Application>
  <PresentationFormat>On-screen Show (4:3)</PresentationFormat>
  <Paragraphs>457</Paragraphs>
  <Slides>41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4" baseType="lpstr">
      <vt:lpstr>MS Mincho</vt:lpstr>
      <vt:lpstr>ＭＳ Ｐゴシック</vt:lpstr>
      <vt:lpstr>Arial</vt:lpstr>
      <vt:lpstr>Calibri</vt:lpstr>
      <vt:lpstr>Calibri Light</vt:lpstr>
      <vt:lpstr>Constantia</vt:lpstr>
      <vt:lpstr>Gothic</vt:lpstr>
      <vt:lpstr>Lucidasans</vt:lpstr>
      <vt:lpstr>Symbol</vt:lpstr>
      <vt:lpstr>Tahoma</vt:lpstr>
      <vt:lpstr>Times New Roman</vt:lpstr>
      <vt:lpstr>Utopia</vt:lpstr>
      <vt:lpstr>Office Theme</vt:lpstr>
      <vt:lpstr>Knowledge Management: 4. Systems</vt:lpstr>
      <vt:lpstr>Romi Satria Wahono</vt:lpstr>
      <vt:lpstr>Contents</vt:lpstr>
      <vt:lpstr>4. Systems</vt:lpstr>
      <vt:lpstr>4.1 Knowledge Application Systems</vt:lpstr>
      <vt:lpstr>Systems that Utilized Knowledge</vt:lpstr>
      <vt:lpstr>KM Processes</vt:lpstr>
      <vt:lpstr>PowerPoint Presentation</vt:lpstr>
      <vt:lpstr>PowerPoint Presentation</vt:lpstr>
      <vt:lpstr>4.2 Knowledge Capture Systems</vt:lpstr>
      <vt:lpstr>Systems that Preserve and Formalize Knowledge</vt:lpstr>
      <vt:lpstr>KM Processes</vt:lpstr>
      <vt:lpstr>4.3 Knowledge Sharing Systems</vt:lpstr>
      <vt:lpstr>Knowledge Sharing Systems</vt:lpstr>
      <vt:lpstr>Type of Knowledge Sharing Systems</vt:lpstr>
      <vt:lpstr>KM Processes</vt:lpstr>
      <vt:lpstr>4.4 Knowledge Discovery Systems</vt:lpstr>
      <vt:lpstr>Knowledge Discovery Systems</vt:lpstr>
      <vt:lpstr>Data Mining</vt:lpstr>
      <vt:lpstr>KM Processes</vt:lpstr>
      <vt:lpstr>Peran Utama Data Mining</vt:lpstr>
      <vt:lpstr>Dataset (Himpunan Data)</vt:lpstr>
      <vt:lpstr>Jenis Atribut</vt:lpstr>
      <vt:lpstr>Tipe Data</vt:lpstr>
      <vt:lpstr>1. Estimasi Waktu Pengiriman Pizza</vt:lpstr>
      <vt:lpstr>Contoh: Estimasi Performansi CPU</vt:lpstr>
      <vt:lpstr>Output/Pola/Model/Knowledge</vt:lpstr>
      <vt:lpstr>2. Prediksi Harga Saham</vt:lpstr>
      <vt:lpstr>PowerPoint Presentation</vt:lpstr>
      <vt:lpstr>3. Klasifikasi Kelulusan Mahasiswa </vt:lpstr>
      <vt:lpstr>Pengetahuan Berupa Pohon Keputusan</vt:lpstr>
      <vt:lpstr>Contoh: Rekomendasi Main Golf</vt:lpstr>
      <vt:lpstr>Contoh: Rekomendasi Main Golf</vt:lpstr>
      <vt:lpstr>Contoh: Rekomendasi Contact Lens</vt:lpstr>
      <vt:lpstr>Contoh: Rekomendasi Contact Lens</vt:lpstr>
      <vt:lpstr>4. Klastering Bunga Iris</vt:lpstr>
      <vt:lpstr>Pengetahuan Berupa Klaster</vt:lpstr>
      <vt:lpstr>5. Aturan Asosiasi Pembelian Barang</vt:lpstr>
      <vt:lpstr>Pengetahuan Berupa Aturan Asosiasi</vt:lpstr>
      <vt:lpstr>Algoritma Data Mining (DM)</vt:lpstr>
      <vt:lpstr>Referensi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Romi Satria Wahono</dc:creator>
  <cp:lastModifiedBy>Romi Satria Wahono</cp:lastModifiedBy>
  <cp:revision>798</cp:revision>
  <cp:lastPrinted>2015-06-09T09:46:05Z</cp:lastPrinted>
  <dcterms:created xsi:type="dcterms:W3CDTF">1601-01-01T00:00:00Z</dcterms:created>
  <dcterms:modified xsi:type="dcterms:W3CDTF">2015-09-18T13:20:01Z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