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</p:sldMasterIdLst>
  <p:notesMasterIdLst>
    <p:notesMasterId r:id="rId33"/>
  </p:notesMasterIdLst>
  <p:handoutMasterIdLst>
    <p:handoutMasterId r:id="rId34"/>
  </p:handoutMasterIdLst>
  <p:sldIdLst>
    <p:sldId id="669" r:id="rId2"/>
    <p:sldId id="670" r:id="rId3"/>
    <p:sldId id="794" r:id="rId4"/>
    <p:sldId id="673" r:id="rId5"/>
    <p:sldId id="742" r:id="rId6"/>
    <p:sldId id="743" r:id="rId7"/>
    <p:sldId id="733" r:id="rId8"/>
    <p:sldId id="754" r:id="rId9"/>
    <p:sldId id="744" r:id="rId10"/>
    <p:sldId id="741" r:id="rId11"/>
    <p:sldId id="755" r:id="rId12"/>
    <p:sldId id="760" r:id="rId13"/>
    <p:sldId id="751" r:id="rId14"/>
    <p:sldId id="787" r:id="rId15"/>
    <p:sldId id="756" r:id="rId16"/>
    <p:sldId id="750" r:id="rId17"/>
    <p:sldId id="788" r:id="rId18"/>
    <p:sldId id="757" r:id="rId19"/>
    <p:sldId id="745" r:id="rId20"/>
    <p:sldId id="789" r:id="rId21"/>
    <p:sldId id="758" r:id="rId22"/>
    <p:sldId id="791" r:id="rId23"/>
    <p:sldId id="792" r:id="rId24"/>
    <p:sldId id="790" r:id="rId25"/>
    <p:sldId id="753" r:id="rId26"/>
    <p:sldId id="761" r:id="rId27"/>
    <p:sldId id="746" r:id="rId28"/>
    <p:sldId id="747" r:id="rId29"/>
    <p:sldId id="763" r:id="rId30"/>
    <p:sldId id="749" r:id="rId31"/>
    <p:sldId id="740" r:id="rId32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84" autoAdjust="0"/>
  </p:normalViewPr>
  <p:slideViewPr>
    <p:cSldViewPr>
      <p:cViewPr varScale="1">
        <p:scale>
          <a:sx n="108" d="100"/>
          <a:sy n="108" d="100"/>
        </p:scale>
        <p:origin x="154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16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918" y="78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2439" y="11168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r>
              <a:rPr lang="en-US" sz="900" i="1" dirty="0"/>
              <a:t>http://romisatriawahono.net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0191" y="111688"/>
            <a:ext cx="307667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endParaRPr lang="en-US" sz="900" i="1" dirty="0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92439" y="9613565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r>
              <a:rPr lang="en-US" sz="900" i="1" dirty="0"/>
              <a:t>romi@romisatriawahono.net</a:t>
            </a:r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0191" y="9613565"/>
            <a:ext cx="307667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000" b="0"/>
            </a:lvl1pPr>
          </a:lstStyle>
          <a:p>
            <a:pPr>
              <a:defRPr/>
            </a:pPr>
            <a:fld id="{D4142BAE-C926-480C-B9AF-69633CB12009}" type="slidenum">
              <a:rPr lang="en-US" sz="900" i="1"/>
              <a:pPr>
                <a:defRPr/>
              </a:pPr>
              <a:t>‹#›</a:t>
            </a:fld>
            <a:endParaRPr lang="en-US" sz="900" i="1"/>
          </a:p>
        </p:txBody>
      </p:sp>
    </p:spTree>
    <p:extLst>
      <p:ext uri="{BB962C8B-B14F-4D97-AF65-F5344CB8AC3E}">
        <p14:creationId xmlns:p14="http://schemas.microsoft.com/office/powerpoint/2010/main" val="12685259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http://romisatriawahono.net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0088"/>
            <a:ext cx="5678824" cy="460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romi@romisatriawahono.net</a:t>
            </a:r>
          </a:p>
        </p:txBody>
      </p:sp>
      <p:sp>
        <p:nvSpPr>
          <p:cNvPr id="135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="0"/>
            </a:lvl1pPr>
          </a:lstStyle>
          <a:p>
            <a:pPr>
              <a:defRPr/>
            </a:pPr>
            <a:fld id="{04A8CEA8-62CB-4DF9-9B73-C8EE28853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6759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smtClean="0">
              <a:latin typeface="Arial" panose="020B0604020202020204" pitchFamily="34" charset="0"/>
            </a:endParaRPr>
          </a:p>
        </p:txBody>
      </p:sp>
      <p:sp>
        <p:nvSpPr>
          <p:cNvPr id="12292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ja-JP" b="0" smtClean="0">
                <a:solidFill>
                  <a:srgbClr val="000000"/>
                </a:solidFill>
              </a:rPr>
              <a:t>romi@romisatriawahono.net</a:t>
            </a:r>
          </a:p>
        </p:txBody>
      </p:sp>
      <p:sp>
        <p:nvSpPr>
          <p:cNvPr id="12293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ja-JP" b="0" smtClean="0">
                <a:solidFill>
                  <a:srgbClr val="000000"/>
                </a:solidFill>
              </a:rPr>
              <a:t>http://romisatriawahono.net</a:t>
            </a:r>
          </a:p>
        </p:txBody>
      </p:sp>
      <p:sp>
        <p:nvSpPr>
          <p:cNvPr id="12294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B172ED-933D-402D-B391-C7CAD167D875}" type="slidenum">
              <a:rPr lang="en-US" altLang="ja-JP" b="0" smtClean="0">
                <a:solidFill>
                  <a:srgbClr val="000000"/>
                </a:solidFill>
              </a:rPr>
              <a:pPr/>
              <a:t>1</a:t>
            </a:fld>
            <a:endParaRPr lang="en-US" altLang="ja-JP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5063" y="1217613"/>
            <a:ext cx="4386262" cy="3290887"/>
          </a:xfrm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dirty="0" smtClean="0">
              <a:latin typeface="Arial" panose="020B0604020202020204" pitchFamily="34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7A2A1D-FAEE-4767-978A-2455FE90F407}" type="slidenum">
              <a:rPr lang="en-US" b="0" smtClean="0">
                <a:solidFill>
                  <a:srgbClr val="000000"/>
                </a:solidFill>
              </a:rPr>
              <a:pPr/>
              <a:t>2</a:t>
            </a:fld>
            <a:endParaRPr lang="en-US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4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http://romisatriawahono.net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romi@romisatriawahono.net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A8CEA8-62CB-4DF9-9B73-C8EE288532C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46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2054225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grpSp>
        <p:nvGrpSpPr>
          <p:cNvPr id="8" name="squares"/>
          <p:cNvGrpSpPr>
            <a:grpSpLocks/>
          </p:cNvGrpSpPr>
          <p:nvPr userDrawn="1"/>
        </p:nvGrpSpPr>
        <p:grpSpPr bwMode="auto">
          <a:xfrm rot="10800000">
            <a:off x="8516938" y="2054225"/>
            <a:ext cx="628650" cy="523875"/>
            <a:chOff x="0" y="452558"/>
            <a:chExt cx="914400" cy="524182"/>
          </a:xfrm>
        </p:grpSpPr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591127" y="454146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Rounded Rectangle 9"/>
            <p:cNvSpPr>
              <a:spLocks noChangeArrowheads="1"/>
            </p:cNvSpPr>
            <p:nvPr/>
          </p:nvSpPr>
          <p:spPr bwMode="auto">
            <a:xfrm>
              <a:off x="214746" y="454146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1" name="Round Same Side Corner Rectangle 10"/>
            <p:cNvSpPr/>
            <p:nvPr/>
          </p:nvSpPr>
          <p:spPr>
            <a:xfrm rot="5400000">
              <a:off x="-181273" y="637008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rmAutofit/>
          </a:bodyPr>
          <a:lstStyle>
            <a:lvl1pPr algn="ctr">
              <a:defRPr sz="6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93528"/>
            <a:ext cx="6858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543300" y="6464300"/>
            <a:ext cx="2057400" cy="365125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3E31C052-8729-4049-A97A-C6C407D3E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ffectLst/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D9323BAE-B24B-422A-A677-CF8266E780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3240088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1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0A8D09C1-4A0D-43E2-9590-F2525E5C3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1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ed Rectangle 6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8" name="Round Same Side Corner Rectangle 7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43050"/>
            <a:ext cx="3886200" cy="4633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43050"/>
            <a:ext cx="3886200" cy="4633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846DD46B-AA70-4F39-896C-8B49BA701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0817"/>
            <a:ext cx="7886700" cy="121221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15FAF035-7CA2-4BBB-BE4A-A74A3EF02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4" name="Rounded Rectangle 3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 Same Side Corner Rectangle 5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63815423-CFB1-4EE6-8ACA-C975DA6C8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52400"/>
            <a:ext cx="7886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528763"/>
            <a:ext cx="78867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8063" y="6477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  <a:ea typeface="ＭＳ Ｐゴシック" pitchFamily="50" charset="-128"/>
              </a:defRPr>
            </a:lvl1pPr>
          </a:lstStyle>
          <a:p>
            <a:pPr>
              <a:defRPr/>
            </a:pPr>
            <a:fld id="{4539349D-96A2-4469-876E-9EB546E003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6592888"/>
            <a:ext cx="849312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592888"/>
            <a:ext cx="10191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1000" y="1524000"/>
            <a:ext cx="8305800" cy="14843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chemeClr val="bg1">
                    <a:lumMod val="50000"/>
                  </a:schemeClr>
                </a:solidFill>
              </a:rPr>
              <a:t>Knowledge Management:</a:t>
            </a:r>
            <a:r>
              <a:rPr lang="en-US" sz="8000" dirty="0" smtClean="0"/>
              <a:t/>
            </a:r>
            <a:br>
              <a:rPr lang="en-US" sz="8000" dirty="0" smtClean="0"/>
            </a:br>
            <a:r>
              <a:rPr lang="en-US" sz="8000" dirty="0" smtClean="0"/>
              <a:t>3. Solutions</a:t>
            </a:r>
            <a:endParaRPr lang="en-US" sz="8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28800" y="4572000"/>
            <a:ext cx="5486400" cy="16002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id-ID" sz="3600" dirty="0" smtClean="0"/>
              <a:t>Romi Satria Wahon</a:t>
            </a:r>
            <a:r>
              <a:rPr lang="en-US" sz="3600" dirty="0" smtClean="0"/>
              <a:t>o</a:t>
            </a:r>
            <a:br>
              <a:rPr lang="en-US" sz="3600" dirty="0" smtClean="0"/>
            </a:br>
            <a: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romi@romisatriawahono.net</a:t>
            </a:r>
            <a:b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http://romisatriawahono.net/km</a:t>
            </a:r>
            <a:b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WA/SMS</a:t>
            </a:r>
            <a:r>
              <a:rPr lang="id-ID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+6281586220090</a:t>
            </a:r>
            <a:r>
              <a:rPr lang="id-ID" sz="2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id-ID" sz="2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1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31C052-8729-4049-A97A-C6C407D3E1C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KM Processes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62" y="1219200"/>
            <a:ext cx="8339138" cy="4643437"/>
          </a:xfrm>
        </p:spPr>
        <p:txBody>
          <a:bodyPr/>
          <a:lstStyle/>
          <a:p>
            <a:r>
              <a:rPr lang="en-US" dirty="0"/>
              <a:t>Thus, knowledge management relies on </a:t>
            </a:r>
            <a:r>
              <a:rPr lang="en-US" dirty="0">
                <a:solidFill>
                  <a:srgbClr val="C00000"/>
                </a:solidFill>
              </a:rPr>
              <a:t>four main kinds of KM </a:t>
            </a:r>
            <a:r>
              <a:rPr lang="en-US" dirty="0" smtClean="0">
                <a:solidFill>
                  <a:srgbClr val="C00000"/>
                </a:solidFill>
              </a:rPr>
              <a:t>processes: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processes through which </a:t>
            </a:r>
            <a:r>
              <a:rPr lang="en-US" dirty="0" smtClean="0"/>
              <a:t>knowledge is </a:t>
            </a:r>
            <a:r>
              <a:rPr lang="en-US" dirty="0">
                <a:solidFill>
                  <a:srgbClr val="0070C0"/>
                </a:solidFill>
              </a:rPr>
              <a:t>discovered</a:t>
            </a:r>
            <a:r>
              <a:rPr lang="en-US" dirty="0"/>
              <a:t> or </a:t>
            </a:r>
            <a:r>
              <a:rPr lang="en-US" dirty="0" smtClean="0">
                <a:solidFill>
                  <a:srgbClr val="0070C0"/>
                </a:solidFill>
              </a:rPr>
              <a:t>captured </a:t>
            </a:r>
            <a:r>
              <a:rPr lang="en-US" dirty="0" smtClean="0"/>
              <a:t>then </a:t>
            </a:r>
            <a:r>
              <a:rPr lang="en-US" dirty="0">
                <a:solidFill>
                  <a:srgbClr val="0070C0"/>
                </a:solidFill>
              </a:rPr>
              <a:t>shared</a:t>
            </a:r>
            <a:r>
              <a:rPr lang="en-US" dirty="0"/>
              <a:t> and </a:t>
            </a:r>
            <a:r>
              <a:rPr lang="en-US" dirty="0" smtClean="0">
                <a:solidFill>
                  <a:srgbClr val="0070C0"/>
                </a:solidFill>
              </a:rPr>
              <a:t>applied</a:t>
            </a:r>
          </a:p>
          <a:p>
            <a:r>
              <a:rPr lang="en-US" dirty="0" smtClean="0"/>
              <a:t>These </a:t>
            </a:r>
            <a:r>
              <a:rPr lang="en-US" dirty="0"/>
              <a:t>four KM processes are supported by </a:t>
            </a:r>
            <a:r>
              <a:rPr lang="en-US" dirty="0" smtClean="0"/>
              <a:t>a set </a:t>
            </a:r>
            <a:r>
              <a:rPr lang="en-US" dirty="0"/>
              <a:t>of </a:t>
            </a:r>
            <a:r>
              <a:rPr lang="en-US" dirty="0">
                <a:solidFill>
                  <a:srgbClr val="C00000"/>
                </a:solidFill>
              </a:rPr>
              <a:t>seven KM </a:t>
            </a:r>
            <a:r>
              <a:rPr lang="en-US" dirty="0" err="1" smtClean="0">
                <a:solidFill>
                  <a:srgbClr val="C00000"/>
                </a:solidFill>
              </a:rPr>
              <a:t>subprocesses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</a:t>
            </a:r>
            <a:r>
              <a:rPr lang="en-US" dirty="0" err="1" smtClean="0"/>
              <a:t>subprocess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70C0"/>
                </a:solidFill>
              </a:rPr>
              <a:t>socialization</a:t>
            </a:r>
            <a:r>
              <a:rPr lang="en-US" dirty="0" smtClean="0"/>
              <a:t>) supporting </a:t>
            </a:r>
            <a:r>
              <a:rPr lang="en-US" dirty="0"/>
              <a:t>two KM processes (</a:t>
            </a:r>
            <a:r>
              <a:rPr lang="en-US" dirty="0">
                <a:solidFill>
                  <a:srgbClr val="0070C0"/>
                </a:solidFill>
              </a:rPr>
              <a:t>discovery</a:t>
            </a:r>
            <a:r>
              <a:rPr lang="en-US" dirty="0"/>
              <a:t> and </a:t>
            </a:r>
            <a:r>
              <a:rPr lang="en-US" dirty="0" smtClean="0">
                <a:solidFill>
                  <a:srgbClr val="0070C0"/>
                </a:solidFill>
              </a:rPr>
              <a:t>sharing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our </a:t>
            </a:r>
            <a:r>
              <a:rPr lang="en-US" dirty="0" err="1" smtClean="0"/>
              <a:t>subprocesses</a:t>
            </a:r>
            <a:r>
              <a:rPr lang="en-US" dirty="0" smtClean="0"/>
              <a:t> focusing </a:t>
            </a:r>
            <a:r>
              <a:rPr lang="en-US" dirty="0"/>
              <a:t>on </a:t>
            </a:r>
            <a:r>
              <a:rPr lang="en-US" dirty="0" smtClean="0"/>
              <a:t>the ways </a:t>
            </a:r>
            <a:r>
              <a:rPr lang="en-US" dirty="0"/>
              <a:t>in which knowledge is converted through the interaction between </a:t>
            </a:r>
            <a:r>
              <a:rPr lang="en-US" dirty="0" smtClean="0"/>
              <a:t>tacit and </a:t>
            </a:r>
            <a:r>
              <a:rPr lang="en-US" dirty="0"/>
              <a:t>explicit </a:t>
            </a:r>
            <a:r>
              <a:rPr lang="en-US" dirty="0" smtClean="0"/>
              <a:t>knowledge (</a:t>
            </a:r>
            <a:r>
              <a:rPr lang="en-US" dirty="0" smtClean="0">
                <a:solidFill>
                  <a:srgbClr val="0070C0"/>
                </a:solidFill>
              </a:rPr>
              <a:t>socialization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externalization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internalization</a:t>
            </a:r>
            <a:r>
              <a:rPr lang="en-US" dirty="0"/>
              <a:t>, and </a:t>
            </a:r>
            <a:r>
              <a:rPr lang="en-US" dirty="0" smtClean="0">
                <a:solidFill>
                  <a:srgbClr val="0070C0"/>
                </a:solidFill>
              </a:rPr>
              <a:t>combination</a:t>
            </a:r>
            <a:r>
              <a:rPr lang="en-US" dirty="0" smtClean="0"/>
              <a:t>) </a:t>
            </a:r>
            <a:r>
              <a:rPr lang="en-US" sz="1800" i="1" dirty="0" smtClean="0"/>
              <a:t>(Nonaka, 1994) </a:t>
            </a:r>
          </a:p>
          <a:p>
            <a:pPr lvl="1"/>
            <a:r>
              <a:rPr lang="en-US" dirty="0" smtClean="0"/>
              <a:t>Three KM </a:t>
            </a:r>
            <a:r>
              <a:rPr lang="en-US" dirty="0" err="1" smtClean="0"/>
              <a:t>subprocesses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0070C0"/>
                </a:solidFill>
              </a:rPr>
              <a:t>exchange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direction</a:t>
            </a:r>
            <a:r>
              <a:rPr lang="en-US" dirty="0"/>
              <a:t>, and </a:t>
            </a:r>
            <a:r>
              <a:rPr lang="en-US" dirty="0" smtClean="0">
                <a:solidFill>
                  <a:srgbClr val="0070C0"/>
                </a:solidFill>
              </a:rPr>
              <a:t>routines</a:t>
            </a:r>
            <a:r>
              <a:rPr lang="en-US" dirty="0" smtClean="0"/>
              <a:t>) based on </a:t>
            </a:r>
            <a:r>
              <a:rPr lang="en-US" sz="1800" dirty="0" smtClean="0"/>
              <a:t>(Grant, 1996</a:t>
            </a:r>
            <a:r>
              <a:rPr lang="en-US" sz="1800" dirty="0"/>
              <a:t>) </a:t>
            </a:r>
            <a:r>
              <a:rPr lang="en-US" dirty="0"/>
              <a:t>and </a:t>
            </a:r>
            <a:r>
              <a:rPr lang="en-US" sz="1800" i="1" dirty="0" smtClean="0"/>
              <a:t>(</a:t>
            </a:r>
            <a:r>
              <a:rPr lang="en-US" sz="1800" i="1" dirty="0" err="1" smtClean="0"/>
              <a:t>Nahapiet</a:t>
            </a:r>
            <a:r>
              <a:rPr lang="en-US" sz="1800" i="1" dirty="0" smtClean="0"/>
              <a:t> &amp; </a:t>
            </a:r>
            <a:r>
              <a:rPr lang="en-US" sz="1800" i="1" dirty="0" err="1" smtClean="0"/>
              <a:t>Ghoshal</a:t>
            </a:r>
            <a:r>
              <a:rPr lang="en-US" sz="1800" i="1" dirty="0" smtClean="0"/>
              <a:t>, 1998</a:t>
            </a:r>
            <a:r>
              <a:rPr lang="en-US" sz="1800" i="1" dirty="0"/>
              <a:t>)</a:t>
            </a:r>
            <a:endParaRPr lang="id-ID" sz="18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Discovery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Knowledge discovery may be </a:t>
            </a:r>
            <a:r>
              <a:rPr lang="en-US" dirty="0" smtClean="0"/>
              <a:t>defined </a:t>
            </a:r>
            <a:r>
              <a:rPr lang="en-US" dirty="0"/>
              <a:t>as the </a:t>
            </a:r>
            <a:r>
              <a:rPr lang="en-US" dirty="0">
                <a:solidFill>
                  <a:srgbClr val="C00000"/>
                </a:solidFill>
              </a:rPr>
              <a:t>development of new tacit or </a:t>
            </a:r>
            <a:r>
              <a:rPr lang="en-US" dirty="0" smtClean="0">
                <a:solidFill>
                  <a:srgbClr val="C00000"/>
                </a:solidFill>
              </a:rPr>
              <a:t>explicit knowledge </a:t>
            </a:r>
            <a:r>
              <a:rPr lang="en-US" dirty="0"/>
              <a:t>from data and information or from the synthesis of prior </a:t>
            </a:r>
            <a:r>
              <a:rPr lang="en-US" dirty="0" smtClean="0"/>
              <a:t>knowledge</a:t>
            </a:r>
          </a:p>
          <a:p>
            <a:r>
              <a:rPr lang="en-US" dirty="0" smtClean="0"/>
              <a:t>The discovery </a:t>
            </a:r>
            <a:r>
              <a:rPr lang="en-US" dirty="0"/>
              <a:t>of </a:t>
            </a:r>
            <a:r>
              <a:rPr lang="en-US" dirty="0">
                <a:solidFill>
                  <a:srgbClr val="C00000"/>
                </a:solidFill>
              </a:rPr>
              <a:t>new explicit knowledge </a:t>
            </a:r>
            <a:r>
              <a:rPr lang="en-US" dirty="0"/>
              <a:t>relies most directly on </a:t>
            </a:r>
            <a:r>
              <a:rPr lang="en-US" dirty="0" smtClean="0">
                <a:solidFill>
                  <a:srgbClr val="C00000"/>
                </a:solidFill>
              </a:rPr>
              <a:t>combination</a:t>
            </a:r>
            <a:endParaRPr lang="en-US" dirty="0" smtClean="0"/>
          </a:p>
          <a:p>
            <a:r>
              <a:rPr lang="en-US" dirty="0" smtClean="0"/>
              <a:t>The discovery </a:t>
            </a:r>
            <a:r>
              <a:rPr lang="en-US" dirty="0"/>
              <a:t>of </a:t>
            </a:r>
            <a:r>
              <a:rPr lang="en-US" dirty="0">
                <a:solidFill>
                  <a:srgbClr val="0070C0"/>
                </a:solidFill>
              </a:rPr>
              <a:t>new tacit knowledge </a:t>
            </a:r>
            <a:r>
              <a:rPr lang="en-US" dirty="0"/>
              <a:t>relies most directly on </a:t>
            </a:r>
            <a:r>
              <a:rPr lang="en-US" dirty="0" smtClean="0">
                <a:solidFill>
                  <a:srgbClr val="0070C0"/>
                </a:solidFill>
              </a:rPr>
              <a:t>socialization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3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4863" y="341313"/>
            <a:ext cx="75438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Knowledge Spiral</a:t>
            </a:r>
          </a:p>
        </p:txBody>
      </p:sp>
      <p:grpSp>
        <p:nvGrpSpPr>
          <p:cNvPr id="36867" name="Group 12"/>
          <p:cNvGrpSpPr>
            <a:grpSpLocks/>
          </p:cNvGrpSpPr>
          <p:nvPr/>
        </p:nvGrpSpPr>
        <p:grpSpPr bwMode="auto">
          <a:xfrm>
            <a:off x="776288" y="1371600"/>
            <a:ext cx="7815262" cy="5638800"/>
            <a:chOff x="3073" y="10850"/>
            <a:chExt cx="6090" cy="4960"/>
          </a:xfrm>
        </p:grpSpPr>
        <p:sp>
          <p:nvSpPr>
            <p:cNvPr id="36869" name="Text Box 13"/>
            <p:cNvSpPr txBox="1">
              <a:spLocks noChangeArrowheads="1"/>
            </p:cNvSpPr>
            <p:nvPr/>
          </p:nvSpPr>
          <p:spPr bwMode="auto">
            <a:xfrm>
              <a:off x="3189" y="15354"/>
              <a:ext cx="5576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295" tIns="8890" rIns="74295" bIns="889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id-ID" sz="1800">
                <a:latin typeface="Arial" panose="020B0604020202020204" pitchFamily="34" charset="0"/>
              </a:endParaRPr>
            </a:p>
          </p:txBody>
        </p:sp>
        <p:graphicFrame>
          <p:nvGraphicFramePr>
            <p:cNvPr id="36870" name="Object 14"/>
            <p:cNvGraphicFramePr>
              <a:graphicFrameLocks noChangeAspect="1"/>
            </p:cNvGraphicFramePr>
            <p:nvPr/>
          </p:nvGraphicFramePr>
          <p:xfrm>
            <a:off x="3073" y="10850"/>
            <a:ext cx="6090" cy="43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02" name="Visio" r:id="rId3" imgW="5299231" imgH="3799927" progId="Visio.Drawing.11">
                    <p:embed/>
                  </p:oleObj>
                </mc:Choice>
                <mc:Fallback>
                  <p:oleObj name="Visio" r:id="rId3" imgW="5299231" imgH="3799927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3" y="10850"/>
                          <a:ext cx="6090" cy="43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39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13363" r="10702" b="45355"/>
          <a:stretch/>
        </p:blipFill>
        <p:spPr>
          <a:xfrm>
            <a:off x="0" y="2959"/>
            <a:ext cx="8991600" cy="655024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85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Latihan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Deskripsikan </a:t>
            </a:r>
            <a:r>
              <a:rPr lang="en-US" sz="3200" dirty="0" smtClean="0">
                <a:solidFill>
                  <a:srgbClr val="C00000"/>
                </a:solidFill>
              </a:rPr>
              <a:t>knowledge discovery </a:t>
            </a:r>
            <a:r>
              <a:rPr lang="en-US" sz="3200" dirty="0" smtClean="0"/>
              <a:t>yang </a:t>
            </a:r>
            <a:r>
              <a:rPr lang="en-US" sz="3200" dirty="0" err="1" smtClean="0"/>
              <a:t>anda</a:t>
            </a:r>
            <a:r>
              <a:rPr lang="en-US" sz="3200" dirty="0" smtClean="0"/>
              <a:t> </a:t>
            </a:r>
            <a:r>
              <a:rPr lang="en-US" sz="3200" dirty="0" err="1" smtClean="0"/>
              <a:t>pernah</a:t>
            </a:r>
            <a:r>
              <a:rPr lang="en-US" sz="3200" dirty="0" smtClean="0"/>
              <a:t> </a:t>
            </a:r>
            <a:r>
              <a:rPr lang="en-US" sz="3200" dirty="0" err="1" smtClean="0"/>
              <a:t>lakukan</a:t>
            </a:r>
            <a:r>
              <a:rPr lang="en-US" sz="3200" dirty="0" smtClean="0"/>
              <a:t> di </a:t>
            </a:r>
            <a:r>
              <a:rPr lang="en-US" sz="3200" dirty="0" err="1" smtClean="0"/>
              <a:t>perusahaan</a:t>
            </a:r>
            <a:r>
              <a:rPr lang="en-US" sz="3200" dirty="0" smtClean="0"/>
              <a:t> </a:t>
            </a:r>
            <a:r>
              <a:rPr lang="en-US" sz="3200" dirty="0" err="1" smtClean="0"/>
              <a:t>tempat</a:t>
            </a:r>
            <a:r>
              <a:rPr lang="en-US" sz="3200" dirty="0" smtClean="0"/>
              <a:t> </a:t>
            </a:r>
            <a:r>
              <a:rPr lang="en-US" sz="3200" dirty="0" err="1" smtClean="0"/>
              <a:t>anda</a:t>
            </a:r>
            <a:r>
              <a:rPr lang="en-US" sz="3200" dirty="0" smtClean="0"/>
              <a:t> </a:t>
            </a:r>
            <a:r>
              <a:rPr lang="en-US" sz="3200" dirty="0" err="1" smtClean="0"/>
              <a:t>bekerja</a:t>
            </a:r>
            <a:r>
              <a:rPr lang="en-US" sz="3200" dirty="0" smtClean="0"/>
              <a:t> </a:t>
            </a:r>
            <a:r>
              <a:rPr lang="en-US" sz="3200" dirty="0" err="1" smtClean="0"/>
              <a:t>saat</a:t>
            </a:r>
            <a:r>
              <a:rPr lang="en-US" sz="3200" dirty="0" smtClean="0"/>
              <a:t> </a:t>
            </a:r>
            <a:r>
              <a:rPr lang="en-US" sz="3200" dirty="0" err="1" smtClean="0"/>
              <a:t>ini</a:t>
            </a:r>
            <a:r>
              <a:rPr lang="en-US" sz="3200" dirty="0" smtClean="0"/>
              <a:t>, </a:t>
            </a:r>
            <a:r>
              <a:rPr lang="en-US" sz="3200" dirty="0" err="1" smtClean="0"/>
              <a:t>baik</a:t>
            </a:r>
            <a:r>
              <a:rPr lang="en-US" sz="3200" dirty="0" smtClean="0"/>
              <a:t> </a:t>
            </a:r>
            <a:r>
              <a:rPr lang="en-US" sz="3200" dirty="0" err="1" smtClean="0"/>
              <a:t>itu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combination </a:t>
            </a:r>
            <a:r>
              <a:rPr lang="en-US" sz="3200" dirty="0" err="1" smtClean="0"/>
              <a:t>maupun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socialization</a:t>
            </a:r>
          </a:p>
          <a:p>
            <a:r>
              <a:rPr lang="en-US" sz="3200" dirty="0" err="1" smtClean="0"/>
              <a:t>Tambahkan</a:t>
            </a:r>
            <a:r>
              <a:rPr lang="en-US" sz="3200" dirty="0" smtClean="0"/>
              <a:t> </a:t>
            </a:r>
            <a:r>
              <a:rPr lang="en-US" sz="3200" dirty="0" err="1" smtClean="0"/>
              <a:t>pada</a:t>
            </a:r>
            <a:r>
              <a:rPr lang="en-US" sz="3200" dirty="0" smtClean="0"/>
              <a:t> </a:t>
            </a:r>
            <a:r>
              <a:rPr lang="en-US" sz="3200" dirty="0" err="1" smtClean="0"/>
              <a:t>Mindmap</a:t>
            </a:r>
            <a:r>
              <a:rPr lang="en-US" sz="3200" dirty="0" smtClean="0"/>
              <a:t> yang </a:t>
            </a:r>
            <a:r>
              <a:rPr lang="en-US" sz="3200" dirty="0" err="1" smtClean="0"/>
              <a:t>sebelumnya</a:t>
            </a:r>
            <a:r>
              <a:rPr lang="en-US" sz="3200" dirty="0" smtClean="0"/>
              <a:t> </a:t>
            </a:r>
            <a:r>
              <a:rPr lang="en-US" sz="3200" dirty="0" err="1" smtClean="0"/>
              <a:t>sudah</a:t>
            </a:r>
            <a:r>
              <a:rPr lang="en-US" sz="3200" dirty="0" smtClean="0"/>
              <a:t> </a:t>
            </a:r>
            <a:r>
              <a:rPr lang="en-US" sz="3200" dirty="0" err="1" smtClean="0"/>
              <a:t>dibuat</a:t>
            </a:r>
            <a:endParaRPr lang="en-US" sz="3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4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Capture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2550"/>
            <a:ext cx="8286750" cy="5124450"/>
          </a:xfrm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</a:rPr>
              <a:t>Knowledge </a:t>
            </a:r>
            <a:r>
              <a:rPr lang="en-US" sz="2400" dirty="0">
                <a:solidFill>
                  <a:srgbClr val="C00000"/>
                </a:solidFill>
              </a:rPr>
              <a:t>can exist within people </a:t>
            </a:r>
            <a:r>
              <a:rPr lang="en-US" sz="2400" dirty="0"/>
              <a:t>(individuals </a:t>
            </a:r>
            <a:r>
              <a:rPr lang="en-US" sz="2400" dirty="0" smtClean="0"/>
              <a:t>or groups</a:t>
            </a:r>
            <a:r>
              <a:rPr lang="en-US" sz="2400" dirty="0"/>
              <a:t>), </a:t>
            </a:r>
            <a:r>
              <a:rPr lang="en-US" sz="2400" dirty="0">
                <a:solidFill>
                  <a:srgbClr val="C00000"/>
                </a:solidFill>
              </a:rPr>
              <a:t>artifacts</a:t>
            </a:r>
            <a:r>
              <a:rPr lang="en-US" sz="2400" dirty="0"/>
              <a:t> (practices, technologies, or repositories) and </a:t>
            </a:r>
            <a:r>
              <a:rPr lang="en-US" sz="2400" dirty="0">
                <a:solidFill>
                  <a:srgbClr val="C00000"/>
                </a:solidFill>
              </a:rPr>
              <a:t>organizational </a:t>
            </a:r>
            <a:r>
              <a:rPr lang="en-US" sz="2400" dirty="0" smtClean="0">
                <a:solidFill>
                  <a:srgbClr val="C00000"/>
                </a:solidFill>
              </a:rPr>
              <a:t>entities </a:t>
            </a:r>
            <a:r>
              <a:rPr lang="en-US" sz="2400" dirty="0" smtClean="0"/>
              <a:t>(organizational </a:t>
            </a:r>
            <a:r>
              <a:rPr lang="en-US" sz="2400" dirty="0"/>
              <a:t>units, organizations, </a:t>
            </a:r>
            <a:r>
              <a:rPr lang="en-US" sz="2400" dirty="0" err="1"/>
              <a:t>interorganizational</a:t>
            </a:r>
            <a:r>
              <a:rPr lang="en-US" sz="2400" dirty="0"/>
              <a:t> </a:t>
            </a:r>
            <a:r>
              <a:rPr lang="en-US" sz="2400" dirty="0" smtClean="0"/>
              <a:t>networks)</a:t>
            </a:r>
          </a:p>
          <a:p>
            <a:r>
              <a:rPr lang="en-US" sz="2400" dirty="0" smtClean="0"/>
              <a:t>Moreover</a:t>
            </a:r>
            <a:r>
              <a:rPr lang="en-US" sz="2400" dirty="0"/>
              <a:t>, knowledge could be either explicit or tacit. It might sometimes </a:t>
            </a:r>
            <a:r>
              <a:rPr lang="en-US" sz="2400" dirty="0">
                <a:solidFill>
                  <a:srgbClr val="C00000"/>
                </a:solidFill>
              </a:rPr>
              <a:t>reside within </a:t>
            </a:r>
            <a:r>
              <a:rPr lang="en-US" sz="2400" dirty="0" smtClean="0">
                <a:solidFill>
                  <a:srgbClr val="C00000"/>
                </a:solidFill>
              </a:rPr>
              <a:t>an individual’s mind </a:t>
            </a:r>
            <a:r>
              <a:rPr lang="en-US" sz="2400" dirty="0"/>
              <a:t>without that individual being able to recognize it and share it with </a:t>
            </a:r>
            <a:r>
              <a:rPr lang="en-US" sz="2400" dirty="0" smtClean="0"/>
              <a:t>others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Knowledge capture </a:t>
            </a:r>
            <a:r>
              <a:rPr lang="en-US" sz="2400" dirty="0" smtClean="0"/>
              <a:t>is the </a:t>
            </a:r>
            <a:r>
              <a:rPr lang="en-US" sz="2400" dirty="0"/>
              <a:t>process of retrieving either explicit or tacit knowledge that resides within </a:t>
            </a:r>
            <a:r>
              <a:rPr lang="en-US" sz="2400" dirty="0" smtClean="0"/>
              <a:t>people, artifacts</a:t>
            </a:r>
            <a:r>
              <a:rPr lang="en-US" sz="2400" dirty="0"/>
              <a:t>, </a:t>
            </a:r>
            <a:r>
              <a:rPr lang="en-US" sz="2400" dirty="0" smtClean="0"/>
              <a:t>organizational entities or outside </a:t>
            </a:r>
            <a:r>
              <a:rPr lang="en-US" sz="2400" dirty="0"/>
              <a:t>the organizational boundaries </a:t>
            </a:r>
            <a:r>
              <a:rPr lang="en-US" sz="2400" dirty="0" smtClean="0"/>
              <a:t>(consultants</a:t>
            </a:r>
            <a:r>
              <a:rPr lang="en-US" sz="2400" dirty="0"/>
              <a:t>, competitors, </a:t>
            </a:r>
            <a:r>
              <a:rPr lang="en-US" sz="2400" dirty="0" smtClean="0"/>
              <a:t>customers, suppliers</a:t>
            </a:r>
            <a:r>
              <a:rPr lang="en-US" sz="2400" dirty="0"/>
              <a:t>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The knowledge capture process </a:t>
            </a:r>
            <a:r>
              <a:rPr lang="en-US" sz="2400" dirty="0" smtClean="0"/>
              <a:t>benefits </a:t>
            </a:r>
            <a:r>
              <a:rPr lang="en-US" sz="2400" dirty="0"/>
              <a:t>most directly from two KM </a:t>
            </a:r>
            <a:r>
              <a:rPr lang="en-US" sz="2400" dirty="0" err="1" smtClean="0"/>
              <a:t>subprocesses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C00000"/>
                </a:solidFill>
              </a:rPr>
              <a:t>externalization</a:t>
            </a:r>
            <a:r>
              <a:rPr lang="en-US" sz="2400" dirty="0" smtClean="0"/>
              <a:t> </a:t>
            </a:r>
            <a:r>
              <a:rPr lang="en-US" sz="2400" dirty="0"/>
              <a:t>and </a:t>
            </a:r>
            <a:r>
              <a:rPr lang="en-US" sz="2400" dirty="0" smtClean="0">
                <a:solidFill>
                  <a:srgbClr val="C00000"/>
                </a:solidFill>
              </a:rPr>
              <a:t>internalization</a:t>
            </a: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5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0" t="13360" r="10226" b="63307"/>
          <a:stretch/>
        </p:blipFill>
        <p:spPr>
          <a:xfrm>
            <a:off x="0" y="181992"/>
            <a:ext cx="9252851" cy="381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3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Latihan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Deskripsikan </a:t>
            </a:r>
            <a:r>
              <a:rPr lang="en-US" sz="3200" dirty="0">
                <a:solidFill>
                  <a:srgbClr val="C00000"/>
                </a:solidFill>
              </a:rPr>
              <a:t>knowledge </a:t>
            </a:r>
            <a:r>
              <a:rPr lang="en-US" sz="3200" dirty="0" smtClean="0">
                <a:solidFill>
                  <a:srgbClr val="C00000"/>
                </a:solidFill>
              </a:rPr>
              <a:t>capture </a:t>
            </a:r>
            <a:r>
              <a:rPr lang="en-US" sz="3200" dirty="0" smtClean="0"/>
              <a:t>yang </a:t>
            </a:r>
            <a:r>
              <a:rPr lang="en-US" sz="3200" dirty="0" err="1"/>
              <a:t>anda</a:t>
            </a:r>
            <a:r>
              <a:rPr lang="en-US" sz="3200" dirty="0"/>
              <a:t> </a:t>
            </a:r>
            <a:r>
              <a:rPr lang="en-US" sz="3200" dirty="0" err="1"/>
              <a:t>pernah</a:t>
            </a:r>
            <a:r>
              <a:rPr lang="en-US" sz="3200" dirty="0"/>
              <a:t> </a:t>
            </a:r>
            <a:r>
              <a:rPr lang="en-US" sz="3200" dirty="0" err="1"/>
              <a:t>lakukan</a:t>
            </a:r>
            <a:r>
              <a:rPr lang="en-US" sz="3200" dirty="0"/>
              <a:t> di </a:t>
            </a:r>
            <a:r>
              <a:rPr lang="en-US" sz="3200" dirty="0" err="1"/>
              <a:t>perusahaan</a:t>
            </a:r>
            <a:r>
              <a:rPr lang="en-US" sz="3200" dirty="0"/>
              <a:t> </a:t>
            </a:r>
            <a:r>
              <a:rPr lang="en-US" sz="3200" dirty="0" err="1"/>
              <a:t>tempat</a:t>
            </a:r>
            <a:r>
              <a:rPr lang="en-US" sz="3200" dirty="0"/>
              <a:t> </a:t>
            </a:r>
            <a:r>
              <a:rPr lang="en-US" sz="3200" dirty="0" err="1"/>
              <a:t>anda</a:t>
            </a:r>
            <a:r>
              <a:rPr lang="en-US" sz="3200" dirty="0"/>
              <a:t> </a:t>
            </a:r>
            <a:r>
              <a:rPr lang="en-US" sz="3200" dirty="0" err="1"/>
              <a:t>bekerja</a:t>
            </a:r>
            <a:r>
              <a:rPr lang="en-US" sz="3200" dirty="0"/>
              <a:t> </a:t>
            </a:r>
            <a:r>
              <a:rPr lang="en-US" sz="3200" dirty="0" err="1"/>
              <a:t>saat</a:t>
            </a:r>
            <a:r>
              <a:rPr lang="en-US" sz="3200" dirty="0"/>
              <a:t> </a:t>
            </a:r>
            <a:r>
              <a:rPr lang="en-US" sz="3200" dirty="0" err="1"/>
              <a:t>ini</a:t>
            </a:r>
            <a:r>
              <a:rPr lang="en-US" sz="3200" dirty="0"/>
              <a:t>, </a:t>
            </a:r>
            <a:r>
              <a:rPr lang="en-US" sz="3200" dirty="0" err="1"/>
              <a:t>baik</a:t>
            </a:r>
            <a:r>
              <a:rPr lang="en-US" sz="3200" dirty="0"/>
              <a:t> </a:t>
            </a:r>
            <a:r>
              <a:rPr lang="en-US" sz="3200" dirty="0" err="1"/>
              <a:t>itu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externalization </a:t>
            </a:r>
            <a:r>
              <a:rPr lang="en-US" sz="3200" dirty="0" err="1" smtClean="0"/>
              <a:t>maupun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internalization</a:t>
            </a:r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 err="1"/>
              <a:t>Tambahkan</a:t>
            </a:r>
            <a:r>
              <a:rPr lang="en-US" sz="3200" dirty="0"/>
              <a:t> </a:t>
            </a:r>
            <a:r>
              <a:rPr lang="en-US" sz="3200" dirty="0" err="1"/>
              <a:t>pada</a:t>
            </a:r>
            <a:r>
              <a:rPr lang="en-US" sz="3200" dirty="0"/>
              <a:t> </a:t>
            </a:r>
            <a:r>
              <a:rPr lang="en-US" sz="3200" dirty="0" err="1"/>
              <a:t>Mindmap</a:t>
            </a:r>
            <a:r>
              <a:rPr lang="en-US" sz="3200" dirty="0"/>
              <a:t> yang </a:t>
            </a:r>
            <a:r>
              <a:rPr lang="en-US" sz="3200" dirty="0" err="1"/>
              <a:t>sebelumnya</a:t>
            </a:r>
            <a:r>
              <a:rPr lang="en-US" sz="3200" dirty="0"/>
              <a:t> </a:t>
            </a:r>
            <a:r>
              <a:rPr lang="en-US" sz="3200" dirty="0" err="1"/>
              <a:t>sudah</a:t>
            </a:r>
            <a:r>
              <a:rPr lang="en-US" sz="3200" dirty="0"/>
              <a:t> </a:t>
            </a:r>
            <a:r>
              <a:rPr lang="en-US" sz="3200" dirty="0" err="1"/>
              <a:t>dibuat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80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Sharing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8763"/>
            <a:ext cx="8134350" cy="4643437"/>
          </a:xfrm>
        </p:spPr>
        <p:txBody>
          <a:bodyPr/>
          <a:lstStyle/>
          <a:p>
            <a:r>
              <a:rPr lang="en-US" sz="2600" dirty="0">
                <a:solidFill>
                  <a:srgbClr val="C00000"/>
                </a:solidFill>
              </a:rPr>
              <a:t>Knowledge sharing </a:t>
            </a:r>
            <a:r>
              <a:rPr lang="en-US" sz="2600" dirty="0"/>
              <a:t>is the process through which explicit or tacit knowledge </a:t>
            </a:r>
            <a:r>
              <a:rPr lang="en-US" sz="2600" dirty="0" smtClean="0"/>
              <a:t>is </a:t>
            </a:r>
            <a:r>
              <a:rPr lang="en-US" sz="2600" dirty="0" smtClean="0">
                <a:solidFill>
                  <a:srgbClr val="0070C0"/>
                </a:solidFill>
              </a:rPr>
              <a:t>communicated </a:t>
            </a:r>
            <a:r>
              <a:rPr lang="en-US" sz="2600" dirty="0">
                <a:solidFill>
                  <a:srgbClr val="0070C0"/>
                </a:solidFill>
              </a:rPr>
              <a:t>to other </a:t>
            </a:r>
            <a:r>
              <a:rPr lang="en-US" sz="2600" dirty="0" smtClean="0">
                <a:solidFill>
                  <a:srgbClr val="0070C0"/>
                </a:solidFill>
              </a:rPr>
              <a:t>individuals</a:t>
            </a:r>
          </a:p>
          <a:p>
            <a:r>
              <a:rPr lang="en-US" sz="2600" dirty="0"/>
              <a:t>Depending on whether explicit or tacit knowledge is being shared, </a:t>
            </a:r>
            <a:r>
              <a:rPr lang="en-US" sz="2600" dirty="0">
                <a:solidFill>
                  <a:srgbClr val="C00000"/>
                </a:solidFill>
              </a:rPr>
              <a:t>exchange </a:t>
            </a:r>
            <a:r>
              <a:rPr lang="en-US" sz="2600" dirty="0" smtClean="0"/>
              <a:t>or </a:t>
            </a:r>
            <a:r>
              <a:rPr lang="en-US" sz="2600" dirty="0" smtClean="0">
                <a:solidFill>
                  <a:srgbClr val="C00000"/>
                </a:solidFill>
              </a:rPr>
              <a:t>socialization </a:t>
            </a:r>
            <a:r>
              <a:rPr lang="en-US" sz="2600" dirty="0"/>
              <a:t>processes are </a:t>
            </a:r>
            <a:r>
              <a:rPr lang="en-US" sz="2600" dirty="0" smtClean="0"/>
              <a:t>used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Socialization</a:t>
            </a:r>
            <a:r>
              <a:rPr lang="en-US" dirty="0" smtClean="0"/>
              <a:t> facilitates </a:t>
            </a:r>
            <a:r>
              <a:rPr lang="en-US" dirty="0"/>
              <a:t>the </a:t>
            </a:r>
            <a:r>
              <a:rPr lang="en-US" dirty="0">
                <a:solidFill>
                  <a:srgbClr val="0070C0"/>
                </a:solidFill>
              </a:rPr>
              <a:t>sharing of tacit knowledge </a:t>
            </a:r>
            <a:r>
              <a:rPr lang="en-US" dirty="0"/>
              <a:t>in cases in which new tacit knowledge </a:t>
            </a:r>
            <a:r>
              <a:rPr lang="en-US" dirty="0" smtClean="0"/>
              <a:t>is being </a:t>
            </a:r>
            <a:r>
              <a:rPr lang="en-US" dirty="0"/>
              <a:t>created as well as when new tacit knowledge is not being </a:t>
            </a:r>
            <a:r>
              <a:rPr lang="en-US" dirty="0" smtClean="0"/>
              <a:t>created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Exchange</a:t>
            </a:r>
            <a:r>
              <a:rPr lang="en-US" dirty="0"/>
              <a:t>, in contrast to socialization, focuses on the </a:t>
            </a:r>
            <a:r>
              <a:rPr lang="en-US" dirty="0">
                <a:solidFill>
                  <a:srgbClr val="0070C0"/>
                </a:solidFill>
              </a:rPr>
              <a:t>sharing of explicit knowledge</a:t>
            </a:r>
            <a:r>
              <a:rPr lang="en-US" dirty="0"/>
              <a:t>. It is used to communicate or transfer explicit knowledge among </a:t>
            </a:r>
            <a:r>
              <a:rPr lang="en-US" dirty="0" smtClean="0"/>
              <a:t>individuals, groups</a:t>
            </a:r>
            <a:r>
              <a:rPr lang="en-US" dirty="0"/>
              <a:t>, and organizations </a:t>
            </a:r>
            <a:r>
              <a:rPr lang="en-US" i="1" dirty="0"/>
              <a:t>(Grant 1996</a:t>
            </a:r>
            <a:r>
              <a:rPr lang="en-US" i="1" dirty="0" smtClean="0"/>
              <a:t>)</a:t>
            </a:r>
            <a:endParaRPr lang="id-ID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6" t="13438" r="10029" b="61007"/>
          <a:stretch/>
        </p:blipFill>
        <p:spPr>
          <a:xfrm>
            <a:off x="-4536" y="152400"/>
            <a:ext cx="9124122" cy="4114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Romi Satria Wahono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3448" r="8186" b="6897"/>
          <a:stretch>
            <a:fillRect/>
          </a:stretch>
        </p:blipFill>
        <p:spPr bwMode="auto">
          <a:xfrm>
            <a:off x="5935663" y="22225"/>
            <a:ext cx="3208337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8763"/>
            <a:ext cx="7886700" cy="487203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>
                <a:solidFill>
                  <a:srgbClr val="C00000"/>
                </a:solidFill>
              </a:rPr>
              <a:t>SD Sompok </a:t>
            </a:r>
            <a:r>
              <a:rPr lang="id-ID" dirty="0"/>
              <a:t>Semarang (1987)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>
                <a:solidFill>
                  <a:srgbClr val="C00000"/>
                </a:solidFill>
              </a:rPr>
              <a:t>SMPN 8</a:t>
            </a:r>
            <a:r>
              <a:rPr lang="id-ID" dirty="0"/>
              <a:t> Semarang (1990)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>
                <a:solidFill>
                  <a:srgbClr val="C00000"/>
                </a:solidFill>
              </a:rPr>
              <a:t>SMA Taruna </a:t>
            </a:r>
            <a:r>
              <a:rPr lang="id-ID" dirty="0" smtClean="0">
                <a:solidFill>
                  <a:srgbClr val="C00000"/>
                </a:solidFill>
              </a:rPr>
              <a:t>Nusantara</a:t>
            </a:r>
            <a:r>
              <a:rPr lang="en-US" dirty="0"/>
              <a:t> </a:t>
            </a:r>
            <a:r>
              <a:rPr lang="id-ID" dirty="0" smtClean="0"/>
              <a:t>Magelang </a:t>
            </a:r>
            <a:r>
              <a:rPr lang="id-ID" dirty="0"/>
              <a:t>(1993)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>
                <a:solidFill>
                  <a:srgbClr val="C00000"/>
                </a:solidFill>
              </a:rPr>
              <a:t>B.Eng</a:t>
            </a:r>
            <a:r>
              <a:rPr lang="id-ID" dirty="0"/>
              <a:t>, </a:t>
            </a:r>
            <a:r>
              <a:rPr lang="id-ID" dirty="0">
                <a:solidFill>
                  <a:srgbClr val="C00000"/>
                </a:solidFill>
              </a:rPr>
              <a:t>M.Eng</a:t>
            </a:r>
            <a:r>
              <a:rPr lang="id-ID" dirty="0"/>
              <a:t> and </a:t>
            </a:r>
            <a:r>
              <a:rPr lang="id-ID" dirty="0">
                <a:solidFill>
                  <a:srgbClr val="C00000"/>
                </a:solidFill>
              </a:rPr>
              <a:t>Ph.D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id-ID" dirty="0"/>
              <a:t>in Software Engineering from</a:t>
            </a:r>
            <a:br>
              <a:rPr lang="id-ID" dirty="0"/>
            </a:br>
            <a:r>
              <a:rPr lang="id-ID" dirty="0"/>
              <a:t>Saitama University Japan (1994-2004)</a:t>
            </a:r>
            <a:br>
              <a:rPr lang="id-ID" dirty="0"/>
            </a:br>
            <a:r>
              <a:rPr lang="id-ID" dirty="0"/>
              <a:t>Universiti Teknikal Malaysia Melaka (2014)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/>
              <a:t>Research Interests: </a:t>
            </a:r>
            <a:r>
              <a:rPr lang="en-US" dirty="0">
                <a:solidFill>
                  <a:srgbClr val="C00000"/>
                </a:solidFill>
              </a:rPr>
              <a:t>Software </a:t>
            </a:r>
            <a:r>
              <a:rPr lang="en-US" dirty="0" smtClean="0">
                <a:solidFill>
                  <a:srgbClr val="C00000"/>
                </a:solidFill>
              </a:rPr>
              <a:t>Engineering</a:t>
            </a:r>
            <a:r>
              <a:rPr lang="en-US" dirty="0" smtClean="0"/>
              <a:t> and </a:t>
            </a:r>
            <a:r>
              <a:rPr lang="id-ID" dirty="0"/>
              <a:t/>
            </a:r>
            <a:br>
              <a:rPr lang="id-ID" dirty="0"/>
            </a:br>
            <a:r>
              <a:rPr lang="en-US" dirty="0" smtClean="0"/>
              <a:t>Machine Learning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Founder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Koordinator</a:t>
            </a:r>
            <a:r>
              <a:rPr lang="en-US" dirty="0"/>
              <a:t> </a:t>
            </a:r>
            <a:r>
              <a:rPr lang="en-US" dirty="0" err="1">
                <a:solidFill>
                  <a:srgbClr val="CC0000"/>
                </a:solidFill>
              </a:rPr>
              <a:t>IlmuKomputer.Com</a:t>
            </a:r>
            <a:endParaRPr lang="id-ID" dirty="0">
              <a:solidFill>
                <a:srgbClr val="CC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/>
              <a:t>Peneliti LIPI (2004-2007)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/>
              <a:t>Founder dan CEO </a:t>
            </a:r>
            <a:r>
              <a:rPr lang="id-ID" dirty="0">
                <a:solidFill>
                  <a:srgbClr val="CC0000"/>
                </a:solidFill>
              </a:rPr>
              <a:t>PT Brainmatics Cipta Informatika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Latihan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Deskripsikan </a:t>
            </a:r>
            <a:r>
              <a:rPr lang="en-US" sz="3200" dirty="0">
                <a:solidFill>
                  <a:srgbClr val="C00000"/>
                </a:solidFill>
              </a:rPr>
              <a:t>knowledge </a:t>
            </a:r>
            <a:r>
              <a:rPr lang="en-US" sz="3200" dirty="0" smtClean="0">
                <a:solidFill>
                  <a:srgbClr val="C00000"/>
                </a:solidFill>
              </a:rPr>
              <a:t>sharing </a:t>
            </a:r>
            <a:r>
              <a:rPr lang="en-US" sz="3200" dirty="0" smtClean="0"/>
              <a:t>yang </a:t>
            </a:r>
            <a:r>
              <a:rPr lang="en-US" sz="3200" dirty="0" err="1"/>
              <a:t>anda</a:t>
            </a:r>
            <a:r>
              <a:rPr lang="en-US" sz="3200" dirty="0"/>
              <a:t> </a:t>
            </a:r>
            <a:r>
              <a:rPr lang="en-US" sz="3200" dirty="0" err="1"/>
              <a:t>pernah</a:t>
            </a:r>
            <a:r>
              <a:rPr lang="en-US" sz="3200" dirty="0"/>
              <a:t> </a:t>
            </a:r>
            <a:r>
              <a:rPr lang="en-US" sz="3200" dirty="0" err="1"/>
              <a:t>lakukan</a:t>
            </a:r>
            <a:r>
              <a:rPr lang="en-US" sz="3200" dirty="0"/>
              <a:t> di </a:t>
            </a:r>
            <a:r>
              <a:rPr lang="en-US" sz="3200" dirty="0" err="1"/>
              <a:t>perusahaan</a:t>
            </a:r>
            <a:r>
              <a:rPr lang="en-US" sz="3200" dirty="0"/>
              <a:t> </a:t>
            </a:r>
            <a:r>
              <a:rPr lang="en-US" sz="3200" dirty="0" err="1"/>
              <a:t>tempat</a:t>
            </a:r>
            <a:r>
              <a:rPr lang="en-US" sz="3200" dirty="0"/>
              <a:t> </a:t>
            </a:r>
            <a:r>
              <a:rPr lang="en-US" sz="3200" dirty="0" err="1"/>
              <a:t>anda</a:t>
            </a:r>
            <a:r>
              <a:rPr lang="en-US" sz="3200" dirty="0"/>
              <a:t> </a:t>
            </a:r>
            <a:r>
              <a:rPr lang="en-US" sz="3200" dirty="0" err="1"/>
              <a:t>bekerja</a:t>
            </a:r>
            <a:r>
              <a:rPr lang="en-US" sz="3200" dirty="0"/>
              <a:t> </a:t>
            </a:r>
            <a:r>
              <a:rPr lang="en-US" sz="3200" dirty="0" err="1"/>
              <a:t>saat</a:t>
            </a:r>
            <a:r>
              <a:rPr lang="en-US" sz="3200" dirty="0"/>
              <a:t> </a:t>
            </a:r>
            <a:r>
              <a:rPr lang="en-US" sz="3200" dirty="0" err="1"/>
              <a:t>ini</a:t>
            </a:r>
            <a:r>
              <a:rPr lang="en-US" sz="3200" dirty="0"/>
              <a:t>, </a:t>
            </a:r>
            <a:r>
              <a:rPr lang="en-US" sz="3200" dirty="0" err="1"/>
              <a:t>baik</a:t>
            </a:r>
            <a:r>
              <a:rPr lang="en-US" sz="3200" dirty="0"/>
              <a:t> </a:t>
            </a:r>
            <a:r>
              <a:rPr lang="en-US" sz="3200" dirty="0" err="1"/>
              <a:t>itu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socialization </a:t>
            </a:r>
            <a:r>
              <a:rPr lang="en-US" sz="3200" dirty="0" err="1" smtClean="0"/>
              <a:t>maupun</a:t>
            </a:r>
            <a:r>
              <a:rPr lang="en-US" sz="3200" dirty="0" smtClean="0"/>
              <a:t> </a:t>
            </a:r>
            <a:r>
              <a:rPr lang="en-US" sz="3200" dirty="0">
                <a:solidFill>
                  <a:srgbClr val="C00000"/>
                </a:solidFill>
              </a:rPr>
              <a:t>internalization</a:t>
            </a:r>
          </a:p>
          <a:p>
            <a:r>
              <a:rPr lang="en-US" sz="3200" dirty="0" err="1"/>
              <a:t>Tambahkan</a:t>
            </a:r>
            <a:r>
              <a:rPr lang="en-US" sz="3200" dirty="0"/>
              <a:t> </a:t>
            </a:r>
            <a:r>
              <a:rPr lang="en-US" sz="3200" dirty="0" err="1"/>
              <a:t>pada</a:t>
            </a:r>
            <a:r>
              <a:rPr lang="en-US" sz="3200" dirty="0"/>
              <a:t> </a:t>
            </a:r>
            <a:r>
              <a:rPr lang="en-US" sz="3200" dirty="0" err="1"/>
              <a:t>Mindmap</a:t>
            </a:r>
            <a:r>
              <a:rPr lang="en-US" sz="3200" dirty="0"/>
              <a:t> yang </a:t>
            </a:r>
            <a:r>
              <a:rPr lang="en-US" sz="3200" dirty="0" err="1"/>
              <a:t>sebelumnya</a:t>
            </a:r>
            <a:r>
              <a:rPr lang="en-US" sz="3200" dirty="0"/>
              <a:t> </a:t>
            </a:r>
            <a:r>
              <a:rPr lang="en-US" sz="3200" dirty="0" err="1"/>
              <a:t>sudah</a:t>
            </a:r>
            <a:r>
              <a:rPr lang="en-US" sz="3200" dirty="0"/>
              <a:t> </a:t>
            </a:r>
            <a:r>
              <a:rPr lang="en-US" sz="3200" dirty="0" err="1"/>
              <a:t>dibuat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13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Application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7204"/>
            <a:ext cx="8286750" cy="5176837"/>
          </a:xfrm>
        </p:spPr>
        <p:txBody>
          <a:bodyPr/>
          <a:lstStyle/>
          <a:p>
            <a:r>
              <a:rPr lang="en-US" sz="2400" dirty="0"/>
              <a:t>Knowledge contributes most directly </a:t>
            </a:r>
            <a:r>
              <a:rPr lang="en-US" sz="2400" dirty="0" smtClean="0"/>
              <a:t>to organizational </a:t>
            </a:r>
            <a:r>
              <a:rPr lang="en-US" sz="2400" dirty="0"/>
              <a:t>performance </a:t>
            </a:r>
            <a:r>
              <a:rPr lang="en-US" sz="2400" dirty="0">
                <a:solidFill>
                  <a:srgbClr val="C00000"/>
                </a:solidFill>
              </a:rPr>
              <a:t>when it is used </a:t>
            </a:r>
            <a:r>
              <a:rPr lang="en-US" sz="2400" dirty="0" smtClean="0">
                <a:solidFill>
                  <a:srgbClr val="C00000"/>
                </a:solidFill>
              </a:rPr>
              <a:t>to make </a:t>
            </a:r>
            <a:r>
              <a:rPr lang="en-US" sz="2400" dirty="0">
                <a:solidFill>
                  <a:srgbClr val="C00000"/>
                </a:solidFill>
              </a:rPr>
              <a:t>decisions</a:t>
            </a:r>
            <a:r>
              <a:rPr lang="en-US" sz="2400" dirty="0"/>
              <a:t> and perform </a:t>
            </a:r>
            <a:r>
              <a:rPr lang="en-US" sz="2400" dirty="0" smtClean="0"/>
              <a:t>tasks</a:t>
            </a:r>
          </a:p>
          <a:p>
            <a:r>
              <a:rPr lang="en-US" sz="2400" dirty="0" smtClean="0"/>
              <a:t>Of </a:t>
            </a:r>
            <a:r>
              <a:rPr lang="en-US" sz="2400" dirty="0"/>
              <a:t>course, the process of knowledge </a:t>
            </a:r>
            <a:r>
              <a:rPr lang="en-US" sz="2400" dirty="0" smtClean="0"/>
              <a:t>application </a:t>
            </a:r>
            <a:r>
              <a:rPr lang="en-US" sz="2400" dirty="0" smtClean="0">
                <a:solidFill>
                  <a:srgbClr val="C00000"/>
                </a:solidFill>
              </a:rPr>
              <a:t>depends </a:t>
            </a:r>
            <a:r>
              <a:rPr lang="en-US" sz="2400" dirty="0">
                <a:solidFill>
                  <a:srgbClr val="C00000"/>
                </a:solidFill>
              </a:rPr>
              <a:t>on the available knowledge</a:t>
            </a:r>
            <a:r>
              <a:rPr lang="en-US" sz="2400" dirty="0"/>
              <a:t>, and knowledge itself depends on the </a:t>
            </a:r>
            <a:r>
              <a:rPr lang="en-US" sz="2400" dirty="0" smtClean="0"/>
              <a:t>processes of </a:t>
            </a:r>
            <a:r>
              <a:rPr lang="en-US" sz="2400" dirty="0"/>
              <a:t>knowledge discovery, capture, and </a:t>
            </a:r>
            <a:r>
              <a:rPr lang="en-US" sz="2400" dirty="0" smtClean="0"/>
              <a:t>sharing</a:t>
            </a:r>
          </a:p>
          <a:p>
            <a:r>
              <a:rPr lang="en-US" sz="2400" dirty="0"/>
              <a:t>Therefore, knowledge utilization </a:t>
            </a:r>
            <a:r>
              <a:rPr lang="en-US" sz="2400" dirty="0" smtClean="0"/>
              <a:t>benefits </a:t>
            </a:r>
            <a:r>
              <a:rPr lang="en-US" sz="2400" dirty="0"/>
              <a:t>from two </a:t>
            </a:r>
            <a:r>
              <a:rPr lang="en-US" sz="2400" dirty="0" smtClean="0"/>
              <a:t>processes: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C00000"/>
                </a:solidFill>
              </a:rPr>
              <a:t>routines</a:t>
            </a:r>
            <a:r>
              <a:rPr lang="en-US" sz="2400" dirty="0"/>
              <a:t> and </a:t>
            </a:r>
            <a:r>
              <a:rPr lang="en-US" sz="2400" dirty="0" smtClean="0">
                <a:solidFill>
                  <a:srgbClr val="C00000"/>
                </a:solidFill>
              </a:rPr>
              <a:t>direction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Direction</a:t>
            </a:r>
            <a:r>
              <a:rPr lang="en-US" sz="2000" dirty="0"/>
              <a:t> refers to the process through which the </a:t>
            </a:r>
            <a:r>
              <a:rPr lang="en-US" sz="2000" dirty="0">
                <a:solidFill>
                  <a:srgbClr val="00B050"/>
                </a:solidFill>
              </a:rPr>
              <a:t>individual possessing the knowledge directs the action of another individual </a:t>
            </a:r>
            <a:r>
              <a:rPr lang="en-US" sz="2000" dirty="0"/>
              <a:t>without transferring to that </a:t>
            </a:r>
            <a:r>
              <a:rPr lang="en-US" sz="2000" dirty="0" smtClean="0"/>
              <a:t>individual the knowledge </a:t>
            </a:r>
            <a:r>
              <a:rPr lang="en-US" sz="2000" dirty="0"/>
              <a:t>underlying the </a:t>
            </a:r>
            <a:r>
              <a:rPr lang="en-US" sz="2000" dirty="0" smtClean="0"/>
              <a:t>direction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Routines</a:t>
            </a:r>
            <a:r>
              <a:rPr lang="en-US" sz="2000" dirty="0"/>
              <a:t> involve the </a:t>
            </a:r>
            <a:r>
              <a:rPr lang="en-US" sz="2000" dirty="0">
                <a:solidFill>
                  <a:srgbClr val="00B050"/>
                </a:solidFill>
              </a:rPr>
              <a:t>utilization of knowledge embedded in procedures</a:t>
            </a:r>
            <a:r>
              <a:rPr lang="en-US" sz="2000" dirty="0"/>
              <a:t>, rules, </a:t>
            </a:r>
            <a:r>
              <a:rPr lang="en-US" sz="2000" dirty="0" smtClean="0"/>
              <a:t>and norms </a:t>
            </a:r>
            <a:r>
              <a:rPr lang="en-US" sz="2000" dirty="0"/>
              <a:t>that guide future behavior. Routines economize on communication more </a:t>
            </a:r>
            <a:r>
              <a:rPr lang="en-US" sz="2000" dirty="0" smtClean="0"/>
              <a:t>than directions </a:t>
            </a:r>
            <a:r>
              <a:rPr lang="en-US" sz="2000" dirty="0"/>
              <a:t>as they are embedded in procedures or technologies. However, they </a:t>
            </a:r>
            <a:r>
              <a:rPr lang="en-US" sz="2000" dirty="0" smtClean="0"/>
              <a:t>take time </a:t>
            </a:r>
            <a:r>
              <a:rPr lang="en-US" sz="2000" dirty="0"/>
              <a:t>to </a:t>
            </a:r>
            <a:r>
              <a:rPr lang="en-US" sz="2000" dirty="0" smtClean="0"/>
              <a:t>develop</a:t>
            </a:r>
            <a:r>
              <a:rPr lang="en-US" sz="2000" dirty="0"/>
              <a:t> </a:t>
            </a:r>
            <a:r>
              <a:rPr lang="en-US" sz="2000" i="1" dirty="0" smtClean="0"/>
              <a:t>(Grant, </a:t>
            </a:r>
            <a:r>
              <a:rPr lang="en-US" sz="2000" i="1" dirty="0"/>
              <a:t>1996</a:t>
            </a:r>
            <a:r>
              <a:rPr lang="en-US" sz="2000" i="1" dirty="0" smtClean="0"/>
              <a:t>)</a:t>
            </a:r>
            <a:endParaRPr lang="en-US" sz="20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6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8468"/>
            <a:ext cx="7886700" cy="4643437"/>
          </a:xfrm>
        </p:spPr>
        <p:txBody>
          <a:bodyPr/>
          <a:lstStyle/>
          <a:p>
            <a:r>
              <a:rPr lang="en-US" dirty="0" smtClean="0"/>
              <a:t>Direction </a:t>
            </a:r>
            <a:r>
              <a:rPr lang="en-US" dirty="0"/>
              <a:t>is the process used when a production </a:t>
            </a:r>
            <a:r>
              <a:rPr lang="en-US" dirty="0" smtClean="0"/>
              <a:t>worker calls </a:t>
            </a:r>
            <a:r>
              <a:rPr lang="en-US" dirty="0"/>
              <a:t>an expert to ask her how to solve a particular problem with a machine and </a:t>
            </a:r>
            <a:r>
              <a:rPr lang="en-US" dirty="0" smtClean="0"/>
              <a:t>then proceeds </a:t>
            </a:r>
            <a:r>
              <a:rPr lang="en-US" dirty="0"/>
              <a:t>to solve the problem based on the instructions given by the </a:t>
            </a:r>
            <a:r>
              <a:rPr lang="en-US" dirty="0" smtClean="0"/>
              <a:t>expert</a:t>
            </a:r>
          </a:p>
          <a:p>
            <a:r>
              <a:rPr lang="en-US" dirty="0" smtClean="0"/>
              <a:t>A student </a:t>
            </a:r>
            <a:r>
              <a:rPr lang="en-US" dirty="0"/>
              <a:t>taking a test who </a:t>
            </a:r>
            <a:r>
              <a:rPr lang="en-US" dirty="0">
                <a:solidFill>
                  <a:srgbClr val="C00000"/>
                </a:solidFill>
              </a:rPr>
              <a:t>asks </a:t>
            </a:r>
            <a:r>
              <a:rPr lang="en-US" dirty="0" smtClean="0">
                <a:solidFill>
                  <a:srgbClr val="C00000"/>
                </a:solidFill>
              </a:rPr>
              <a:t>his fellow </a:t>
            </a:r>
            <a:r>
              <a:rPr lang="en-US" dirty="0">
                <a:solidFill>
                  <a:srgbClr val="C00000"/>
                </a:solidFill>
              </a:rPr>
              <a:t>classmate for the answer to a question </a:t>
            </a:r>
            <a:r>
              <a:rPr lang="en-US" dirty="0"/>
              <a:t>gets a direction (which of course </a:t>
            </a:r>
            <a:r>
              <a:rPr lang="en-US" dirty="0" smtClean="0"/>
              <a:t>could be </a:t>
            </a:r>
            <a:r>
              <a:rPr lang="en-US" dirty="0"/>
              <a:t>wrong), and no knowledge is effectively shared between the two, which means </a:t>
            </a:r>
            <a:r>
              <a:rPr lang="en-US" dirty="0" smtClean="0"/>
              <a:t>the next </a:t>
            </a:r>
            <a:r>
              <a:rPr lang="en-US" dirty="0"/>
              <a:t>time the student faces that question, posed perhaps in a slightly different </a:t>
            </a:r>
            <a:r>
              <a:rPr lang="en-US" dirty="0" smtClean="0"/>
              <a:t>form, </a:t>
            </a:r>
            <a:r>
              <a:rPr lang="en-US" dirty="0" smtClean="0">
                <a:solidFill>
                  <a:srgbClr val="C00000"/>
                </a:solidFill>
              </a:rPr>
              <a:t>he </a:t>
            </a:r>
            <a:r>
              <a:rPr lang="en-US" dirty="0">
                <a:solidFill>
                  <a:srgbClr val="C00000"/>
                </a:solidFill>
              </a:rPr>
              <a:t>will not be able to discern the right </a:t>
            </a:r>
            <a:r>
              <a:rPr lang="en-US" dirty="0" smtClean="0">
                <a:solidFill>
                  <a:srgbClr val="C00000"/>
                </a:solidFill>
              </a:rPr>
              <a:t>answer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93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Routines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5400"/>
            <a:ext cx="7886700" cy="5105400"/>
          </a:xfrm>
        </p:spPr>
        <p:txBody>
          <a:bodyPr/>
          <a:lstStyle/>
          <a:p>
            <a:r>
              <a:rPr lang="en-US" dirty="0"/>
              <a:t>Routines could </a:t>
            </a:r>
            <a:r>
              <a:rPr lang="en-US" dirty="0" smtClean="0"/>
              <a:t>be </a:t>
            </a:r>
            <a:r>
              <a:rPr lang="en-US" dirty="0" smtClean="0">
                <a:solidFill>
                  <a:srgbClr val="C00000"/>
                </a:solidFill>
              </a:rPr>
              <a:t>automated </a:t>
            </a:r>
            <a:r>
              <a:rPr lang="en-US" dirty="0">
                <a:solidFill>
                  <a:srgbClr val="C00000"/>
                </a:solidFill>
              </a:rPr>
              <a:t>through the use of IT</a:t>
            </a:r>
            <a:r>
              <a:rPr lang="en-US" dirty="0"/>
              <a:t>, such as in systems that provide help desk agents, </a:t>
            </a:r>
            <a:r>
              <a:rPr lang="en-US" dirty="0" smtClean="0"/>
              <a:t>field engineers</a:t>
            </a:r>
            <a:r>
              <a:rPr lang="en-US" dirty="0"/>
              <a:t>, consultants, and customer </a:t>
            </a:r>
            <a:r>
              <a:rPr lang="en-US" dirty="0" smtClean="0"/>
              <a:t>end users </a:t>
            </a:r>
            <a:r>
              <a:rPr lang="en-US" dirty="0"/>
              <a:t>with </a:t>
            </a:r>
            <a:r>
              <a:rPr lang="en-US" dirty="0" smtClean="0"/>
              <a:t>specific </a:t>
            </a:r>
            <a:r>
              <a:rPr lang="en-US" dirty="0"/>
              <a:t>and automated </a:t>
            </a:r>
            <a:r>
              <a:rPr lang="en-US" dirty="0" smtClean="0"/>
              <a:t>answers from </a:t>
            </a:r>
            <a:r>
              <a:rPr lang="en-US" dirty="0"/>
              <a:t>a knowledge base </a:t>
            </a:r>
            <a:r>
              <a:rPr lang="en-US" sz="2000" i="1" dirty="0"/>
              <a:t>(</a:t>
            </a:r>
            <a:r>
              <a:rPr lang="en-US" sz="2000" i="1" dirty="0" err="1"/>
              <a:t>Sabherwal</a:t>
            </a:r>
            <a:r>
              <a:rPr lang="en-US" sz="2000" i="1" dirty="0"/>
              <a:t> and </a:t>
            </a:r>
            <a:r>
              <a:rPr lang="en-US" sz="2000" i="1" dirty="0" err="1"/>
              <a:t>Sabherwal</a:t>
            </a:r>
            <a:r>
              <a:rPr lang="en-US" sz="2000" i="1" dirty="0"/>
              <a:t>, 2007</a:t>
            </a:r>
            <a:r>
              <a:rPr lang="en-US" sz="2000" i="1" dirty="0" smtClean="0"/>
              <a:t>) </a:t>
            </a:r>
          </a:p>
          <a:p>
            <a:r>
              <a:rPr lang="en-US" dirty="0" smtClean="0"/>
              <a:t>An inventory management </a:t>
            </a:r>
            <a:r>
              <a:rPr lang="en-US" dirty="0"/>
              <a:t>system utilizes </a:t>
            </a:r>
            <a:r>
              <a:rPr lang="en-US" dirty="0">
                <a:solidFill>
                  <a:srgbClr val="C00000"/>
                </a:solidFill>
              </a:rPr>
              <a:t>considerable knowledge about the relationship </a:t>
            </a:r>
            <a:r>
              <a:rPr lang="en-US" dirty="0" smtClean="0">
                <a:solidFill>
                  <a:srgbClr val="C00000"/>
                </a:solidFill>
              </a:rPr>
              <a:t>between demand </a:t>
            </a:r>
            <a:r>
              <a:rPr lang="en-US" dirty="0">
                <a:solidFill>
                  <a:srgbClr val="C00000"/>
                </a:solidFill>
              </a:rPr>
              <a:t>and supply</a:t>
            </a:r>
            <a:r>
              <a:rPr lang="en-US" dirty="0"/>
              <a:t>, but neither the knowledge nor the directions are </a:t>
            </a:r>
            <a:r>
              <a:rPr lang="en-US" dirty="0" smtClean="0"/>
              <a:t>communicated through </a:t>
            </a:r>
            <a:r>
              <a:rPr lang="en-US" dirty="0"/>
              <a:t>individuals. Also, enterprise systems are </a:t>
            </a:r>
            <a:r>
              <a:rPr lang="en-US" dirty="0">
                <a:solidFill>
                  <a:srgbClr val="C00000"/>
                </a:solidFill>
              </a:rPr>
              <a:t>coded with routines that </a:t>
            </a:r>
            <a:r>
              <a:rPr lang="en-US" dirty="0" smtClean="0">
                <a:solidFill>
                  <a:srgbClr val="C00000"/>
                </a:solidFill>
              </a:rPr>
              <a:t>describe business </a:t>
            </a:r>
            <a:r>
              <a:rPr lang="en-US" dirty="0">
                <a:solidFill>
                  <a:srgbClr val="C00000"/>
                </a:solidFill>
              </a:rPr>
              <a:t>process </a:t>
            </a:r>
            <a:r>
              <a:rPr lang="en-US" dirty="0"/>
              <a:t>within industry </a:t>
            </a:r>
            <a:r>
              <a:rPr lang="en-US" dirty="0" smtClean="0"/>
              <a:t>segments</a:t>
            </a:r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5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Latihan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Deskripsikan </a:t>
            </a:r>
            <a:r>
              <a:rPr lang="en-US" sz="3200" dirty="0">
                <a:solidFill>
                  <a:srgbClr val="C00000"/>
                </a:solidFill>
              </a:rPr>
              <a:t>knowledge </a:t>
            </a:r>
            <a:r>
              <a:rPr lang="en-US" sz="3200" dirty="0" smtClean="0">
                <a:solidFill>
                  <a:srgbClr val="C00000"/>
                </a:solidFill>
              </a:rPr>
              <a:t>application </a:t>
            </a:r>
            <a:r>
              <a:rPr lang="en-US" sz="3200" dirty="0" smtClean="0"/>
              <a:t>yang </a:t>
            </a:r>
            <a:r>
              <a:rPr lang="en-US" sz="3200" dirty="0" err="1"/>
              <a:t>anda</a:t>
            </a:r>
            <a:r>
              <a:rPr lang="en-US" sz="3200" dirty="0"/>
              <a:t> </a:t>
            </a:r>
            <a:r>
              <a:rPr lang="en-US" sz="3200" dirty="0" err="1"/>
              <a:t>pernah</a:t>
            </a:r>
            <a:r>
              <a:rPr lang="en-US" sz="3200" dirty="0"/>
              <a:t> </a:t>
            </a:r>
            <a:r>
              <a:rPr lang="en-US" sz="3200" dirty="0" err="1"/>
              <a:t>lakukan</a:t>
            </a:r>
            <a:r>
              <a:rPr lang="en-US" sz="3200" dirty="0"/>
              <a:t> di </a:t>
            </a:r>
            <a:r>
              <a:rPr lang="en-US" sz="3200" dirty="0" err="1"/>
              <a:t>perusahaan</a:t>
            </a:r>
            <a:r>
              <a:rPr lang="en-US" sz="3200" dirty="0"/>
              <a:t> </a:t>
            </a:r>
            <a:r>
              <a:rPr lang="en-US" sz="3200" dirty="0" err="1"/>
              <a:t>tempat</a:t>
            </a:r>
            <a:r>
              <a:rPr lang="en-US" sz="3200" dirty="0"/>
              <a:t> </a:t>
            </a:r>
            <a:r>
              <a:rPr lang="en-US" sz="3200" dirty="0" err="1"/>
              <a:t>anda</a:t>
            </a:r>
            <a:r>
              <a:rPr lang="en-US" sz="3200" dirty="0"/>
              <a:t> </a:t>
            </a:r>
            <a:r>
              <a:rPr lang="en-US" sz="3200" dirty="0" err="1"/>
              <a:t>bekerja</a:t>
            </a:r>
            <a:r>
              <a:rPr lang="en-US" sz="3200" dirty="0"/>
              <a:t> </a:t>
            </a:r>
            <a:r>
              <a:rPr lang="en-US" sz="3200" dirty="0" err="1"/>
              <a:t>saat</a:t>
            </a:r>
            <a:r>
              <a:rPr lang="en-US" sz="3200" dirty="0"/>
              <a:t> </a:t>
            </a:r>
            <a:r>
              <a:rPr lang="en-US" sz="3200" dirty="0" err="1"/>
              <a:t>ini</a:t>
            </a:r>
            <a:r>
              <a:rPr lang="en-US" sz="3200" dirty="0"/>
              <a:t>, </a:t>
            </a:r>
            <a:r>
              <a:rPr lang="en-US" sz="3200" dirty="0" err="1"/>
              <a:t>baik</a:t>
            </a:r>
            <a:r>
              <a:rPr lang="en-US" sz="3200" dirty="0"/>
              <a:t> </a:t>
            </a:r>
            <a:r>
              <a:rPr lang="en-US" sz="3200" dirty="0" err="1"/>
              <a:t>itu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direction </a:t>
            </a:r>
            <a:r>
              <a:rPr lang="en-US" sz="3200" dirty="0" err="1" smtClean="0"/>
              <a:t>maupun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routines</a:t>
            </a:r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 err="1"/>
              <a:t>Tambahkan</a:t>
            </a:r>
            <a:r>
              <a:rPr lang="en-US" sz="3200" dirty="0"/>
              <a:t> </a:t>
            </a:r>
            <a:r>
              <a:rPr lang="en-US" sz="3200" dirty="0" err="1"/>
              <a:t>pada</a:t>
            </a:r>
            <a:r>
              <a:rPr lang="en-US" sz="3200" dirty="0"/>
              <a:t> </a:t>
            </a:r>
            <a:r>
              <a:rPr lang="en-US" sz="3200" dirty="0" err="1"/>
              <a:t>Mindmap</a:t>
            </a:r>
            <a:r>
              <a:rPr lang="en-US" sz="3200" dirty="0"/>
              <a:t> yang </a:t>
            </a:r>
            <a:r>
              <a:rPr lang="en-US" sz="3200" dirty="0" err="1"/>
              <a:t>sebelumnya</a:t>
            </a:r>
            <a:r>
              <a:rPr lang="en-US" sz="3200" dirty="0"/>
              <a:t> </a:t>
            </a:r>
            <a:r>
              <a:rPr lang="en-US" sz="3200" dirty="0" err="1"/>
              <a:t>sudah</a:t>
            </a:r>
            <a:r>
              <a:rPr lang="en-US" sz="3200" dirty="0"/>
              <a:t> </a:t>
            </a:r>
            <a:r>
              <a:rPr lang="en-US" sz="3200" dirty="0" err="1"/>
              <a:t>dibuat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78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0"/>
          </a:xfrm>
        </p:spPr>
        <p:txBody>
          <a:bodyPr/>
          <a:lstStyle/>
          <a:p>
            <a:pPr eaLnBrk="1" hangingPunct="1"/>
            <a:r>
              <a:rPr lang="en-US" sz="4000" dirty="0"/>
              <a:t>3</a:t>
            </a:r>
            <a:r>
              <a:rPr lang="en-US" sz="4000" dirty="0" smtClean="0"/>
              <a:t>.2 </a:t>
            </a:r>
            <a:r>
              <a:rPr lang="en-US" sz="4000" dirty="0"/>
              <a:t>Knowledge Management </a:t>
            </a:r>
            <a:r>
              <a:rPr lang="en-US" sz="4000" dirty="0" smtClean="0"/>
              <a:t>Systems</a:t>
            </a:r>
            <a:endParaRPr lang="en-US" sz="4000" dirty="0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8D09C1-4A0D-43E2-9590-F2525E5C347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/>
              <a:t>Knowledge</a:t>
            </a:r>
            <a:r>
              <a:rPr lang="id-ID" dirty="0"/>
              <a:t> Management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Knowledge management systems </a:t>
            </a:r>
            <a:r>
              <a:rPr lang="en-US" dirty="0"/>
              <a:t>are the </a:t>
            </a:r>
            <a:r>
              <a:rPr lang="en-US" dirty="0">
                <a:solidFill>
                  <a:srgbClr val="0070C0"/>
                </a:solidFill>
              </a:rPr>
              <a:t>integration of technologies and mechanisms </a:t>
            </a:r>
            <a:r>
              <a:rPr lang="en-US" dirty="0"/>
              <a:t>that are developed to </a:t>
            </a:r>
            <a:r>
              <a:rPr lang="en-US" dirty="0">
                <a:solidFill>
                  <a:srgbClr val="00B050"/>
                </a:solidFill>
              </a:rPr>
              <a:t>support the four KM </a:t>
            </a:r>
            <a:r>
              <a:rPr lang="en-US" dirty="0" smtClean="0">
                <a:solidFill>
                  <a:srgbClr val="00B050"/>
                </a:solidFill>
              </a:rPr>
              <a:t>processes </a:t>
            </a:r>
          </a:p>
          <a:p>
            <a:r>
              <a:rPr lang="en-US" dirty="0"/>
              <a:t>Depending on the KM process most directly supported, </a:t>
            </a:r>
            <a:r>
              <a:rPr lang="en-US" dirty="0">
                <a:solidFill>
                  <a:srgbClr val="C00000"/>
                </a:solidFill>
              </a:rPr>
              <a:t>KM systems can be </a:t>
            </a:r>
            <a:r>
              <a:rPr lang="en-US" dirty="0" smtClean="0">
                <a:solidFill>
                  <a:srgbClr val="C00000"/>
                </a:solidFill>
              </a:rPr>
              <a:t>classified</a:t>
            </a:r>
            <a:r>
              <a:rPr lang="en-US" dirty="0" smtClean="0"/>
              <a:t> </a:t>
            </a:r>
            <a:r>
              <a:rPr lang="en-US" dirty="0"/>
              <a:t>into four </a:t>
            </a:r>
            <a:r>
              <a:rPr lang="en-US" dirty="0" smtClean="0"/>
              <a:t>kinds: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K</a:t>
            </a:r>
            <a:r>
              <a:rPr lang="en-US" dirty="0" smtClean="0"/>
              <a:t>nowledge </a:t>
            </a:r>
            <a:r>
              <a:rPr lang="en-US" dirty="0" smtClean="0">
                <a:solidFill>
                  <a:srgbClr val="0070C0"/>
                </a:solidFill>
              </a:rPr>
              <a:t>capture </a:t>
            </a:r>
            <a:r>
              <a:rPr lang="en-US" dirty="0" smtClean="0"/>
              <a:t>systems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K</a:t>
            </a:r>
            <a:r>
              <a:rPr lang="en-US" dirty="0" smtClean="0"/>
              <a:t>nowledge </a:t>
            </a:r>
            <a:r>
              <a:rPr lang="en-US" dirty="0" smtClean="0">
                <a:solidFill>
                  <a:srgbClr val="0070C0"/>
                </a:solidFill>
              </a:rPr>
              <a:t>discovery</a:t>
            </a:r>
            <a:r>
              <a:rPr lang="en-US" dirty="0" smtClean="0"/>
              <a:t> systems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K</a:t>
            </a:r>
            <a:r>
              <a:rPr lang="en-US" dirty="0" smtClean="0"/>
              <a:t>nowledge </a:t>
            </a:r>
            <a:r>
              <a:rPr lang="en-US" dirty="0" smtClean="0">
                <a:solidFill>
                  <a:srgbClr val="0070C0"/>
                </a:solidFill>
              </a:rPr>
              <a:t>sharing</a:t>
            </a:r>
            <a:r>
              <a:rPr lang="en-US" dirty="0" smtClean="0"/>
              <a:t> systems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K</a:t>
            </a:r>
            <a:r>
              <a:rPr lang="en-US" dirty="0" smtClean="0"/>
              <a:t>nowledge </a:t>
            </a:r>
            <a:r>
              <a:rPr lang="en-US" dirty="0" smtClean="0">
                <a:solidFill>
                  <a:srgbClr val="0070C0"/>
                </a:solidFill>
              </a:rPr>
              <a:t>application</a:t>
            </a:r>
            <a:r>
              <a:rPr lang="en-US" dirty="0" smtClean="0"/>
              <a:t> systems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7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9" t="12899" r="9987" b="46526"/>
          <a:stretch/>
        </p:blipFill>
        <p:spPr>
          <a:xfrm>
            <a:off x="0" y="-1"/>
            <a:ext cx="9144000" cy="64917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KM Processes and Systems and</a:t>
            </a:r>
            <a:br>
              <a:rPr lang="en-US" sz="3600" dirty="0" smtClean="0"/>
            </a:br>
            <a:r>
              <a:rPr lang="en-US" sz="3600" dirty="0" smtClean="0"/>
              <a:t>Associated Mechanism and Technologies</a:t>
            </a:r>
            <a:endParaRPr lang="id-ID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29526" r="8099" b="13206"/>
          <a:stretch/>
        </p:blipFill>
        <p:spPr>
          <a:xfrm>
            <a:off x="76200" y="1433888"/>
            <a:ext cx="9067800" cy="484037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4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Combination of Four Types of KM Processes and Systems</a:t>
            </a:r>
            <a:endParaRPr lang="id-ID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1600"/>
            <a:ext cx="8210550" cy="4643437"/>
          </a:xfrm>
        </p:spPr>
        <p:txBody>
          <a:bodyPr/>
          <a:lstStyle/>
          <a:p>
            <a:r>
              <a:rPr lang="en-US" sz="2400" dirty="0">
                <a:solidFill>
                  <a:srgbClr val="C00000"/>
                </a:solidFill>
              </a:rPr>
              <a:t>Knowledge application enables </a:t>
            </a:r>
            <a:r>
              <a:rPr lang="en-US" sz="2400" dirty="0" smtClean="0">
                <a:solidFill>
                  <a:srgbClr val="C00000"/>
                </a:solidFill>
              </a:rPr>
              <a:t>efficiency</a:t>
            </a:r>
            <a:endParaRPr lang="en-US" sz="2400" dirty="0"/>
          </a:p>
          <a:p>
            <a:pPr lvl="1"/>
            <a:r>
              <a:rPr lang="en-US" sz="1600" dirty="0" smtClean="0"/>
              <a:t>However</a:t>
            </a:r>
            <a:r>
              <a:rPr lang="en-US" sz="1600" dirty="0"/>
              <a:t>, too much emphasis </a:t>
            </a:r>
            <a:r>
              <a:rPr lang="en-US" sz="1600" dirty="0" smtClean="0"/>
              <a:t>on knowledge </a:t>
            </a:r>
            <a:r>
              <a:rPr lang="en-US" sz="1600" dirty="0"/>
              <a:t>application could reduce knowledge creation, which often </a:t>
            </a:r>
            <a:r>
              <a:rPr lang="en-US" sz="1600" dirty="0" smtClean="0"/>
              <a:t>benefits from </a:t>
            </a:r>
            <a:r>
              <a:rPr lang="en-US" sz="1600" dirty="0"/>
              <a:t>individuals viewing the same problem from multiple different </a:t>
            </a:r>
            <a:r>
              <a:rPr lang="en-US" sz="1600" dirty="0" smtClean="0"/>
              <a:t>perspectives and </a:t>
            </a:r>
            <a:r>
              <a:rPr lang="en-US" sz="1600" dirty="0"/>
              <a:t>thereby leads to reduced effectiveness and </a:t>
            </a:r>
            <a:r>
              <a:rPr lang="en-US" sz="1600" dirty="0" smtClean="0"/>
              <a:t>innovation</a:t>
            </a:r>
            <a:endParaRPr lang="en-US" sz="1600" dirty="0"/>
          </a:p>
          <a:p>
            <a:r>
              <a:rPr lang="en-US" sz="2400" dirty="0" smtClean="0">
                <a:solidFill>
                  <a:srgbClr val="C00000"/>
                </a:solidFill>
              </a:rPr>
              <a:t>Knowledge </a:t>
            </a:r>
            <a:r>
              <a:rPr lang="en-US" sz="2400" dirty="0">
                <a:solidFill>
                  <a:srgbClr val="C00000"/>
                </a:solidFill>
              </a:rPr>
              <a:t>capture enables knowledge to be converted </a:t>
            </a:r>
            <a:r>
              <a:rPr lang="en-US" sz="2400" dirty="0"/>
              <a:t>from tacit form to explicit, or from explicit form to tacit, and thereby facilitates knowledge </a:t>
            </a:r>
            <a:r>
              <a:rPr lang="en-US" sz="2400" dirty="0" smtClean="0"/>
              <a:t>sharing</a:t>
            </a:r>
          </a:p>
          <a:p>
            <a:pPr lvl="1"/>
            <a:r>
              <a:rPr lang="en-US" sz="1600" dirty="0" smtClean="0"/>
              <a:t>However</a:t>
            </a:r>
            <a:r>
              <a:rPr lang="en-US" sz="1600" dirty="0"/>
              <a:t>, it might lead to reduced attention to knowledge creation. </a:t>
            </a:r>
            <a:r>
              <a:rPr lang="en-US" sz="1600" dirty="0" smtClean="0"/>
              <a:t>Knowledge </a:t>
            </a:r>
            <a:r>
              <a:rPr lang="en-US" sz="1600" dirty="0"/>
              <a:t>capture could lead to some knowledge being lost in the </a:t>
            </a:r>
            <a:r>
              <a:rPr lang="en-US" sz="1600" dirty="0" smtClean="0"/>
              <a:t>conversion process</a:t>
            </a:r>
            <a:endParaRPr lang="en-US" sz="1600" dirty="0"/>
          </a:p>
          <a:p>
            <a:r>
              <a:rPr lang="en-US" sz="2400" dirty="0" smtClean="0">
                <a:solidFill>
                  <a:srgbClr val="C00000"/>
                </a:solidFill>
              </a:rPr>
              <a:t>Knowledge </a:t>
            </a:r>
            <a:r>
              <a:rPr lang="en-US" sz="2400" dirty="0">
                <a:solidFill>
                  <a:srgbClr val="C00000"/>
                </a:solidFill>
              </a:rPr>
              <a:t>sharing enables </a:t>
            </a:r>
            <a:r>
              <a:rPr lang="en-US" sz="2400" dirty="0" smtClean="0">
                <a:solidFill>
                  <a:srgbClr val="C00000"/>
                </a:solidFill>
              </a:rPr>
              <a:t>efficiency </a:t>
            </a:r>
            <a:r>
              <a:rPr lang="en-US" sz="2400" dirty="0">
                <a:solidFill>
                  <a:srgbClr val="C00000"/>
                </a:solidFill>
              </a:rPr>
              <a:t>by reducing </a:t>
            </a:r>
            <a:r>
              <a:rPr lang="en-US" sz="2400" dirty="0" smtClean="0">
                <a:solidFill>
                  <a:srgbClr val="C00000"/>
                </a:solidFill>
              </a:rPr>
              <a:t>redundancy</a:t>
            </a:r>
          </a:p>
          <a:p>
            <a:pPr lvl="1"/>
            <a:r>
              <a:rPr lang="en-US" sz="1600" dirty="0" smtClean="0"/>
              <a:t>However</a:t>
            </a:r>
            <a:r>
              <a:rPr lang="en-US" sz="1600" dirty="0"/>
              <a:t>, </a:t>
            </a:r>
            <a:r>
              <a:rPr lang="en-US" sz="1600" dirty="0" smtClean="0"/>
              <a:t>too much </a:t>
            </a:r>
            <a:r>
              <a:rPr lang="en-US" sz="1600" dirty="0"/>
              <a:t>knowledge sharing could lead to knowledge leaking from the </a:t>
            </a:r>
            <a:r>
              <a:rPr lang="en-US" sz="1600" dirty="0" smtClean="0"/>
              <a:t>organization and </a:t>
            </a:r>
            <a:r>
              <a:rPr lang="en-US" sz="1600" dirty="0"/>
              <a:t>becoming available to competitors, and consequently reduce the </a:t>
            </a:r>
            <a:r>
              <a:rPr lang="en-US" sz="1600" dirty="0" smtClean="0"/>
              <a:t>benefits to the </a:t>
            </a:r>
            <a:r>
              <a:rPr lang="en-US" sz="1600" dirty="0"/>
              <a:t>focal organization.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Knowledge </a:t>
            </a:r>
            <a:r>
              <a:rPr lang="en-US" sz="2400" dirty="0">
                <a:solidFill>
                  <a:srgbClr val="C00000"/>
                </a:solidFill>
              </a:rPr>
              <a:t>discovery enables </a:t>
            </a:r>
            <a:r>
              <a:rPr lang="en-US" sz="2400" dirty="0" smtClean="0">
                <a:solidFill>
                  <a:srgbClr val="C00000"/>
                </a:solidFill>
              </a:rPr>
              <a:t>innovation</a:t>
            </a:r>
            <a:endParaRPr lang="en-US" sz="2400" dirty="0"/>
          </a:p>
          <a:p>
            <a:pPr lvl="1"/>
            <a:r>
              <a:rPr lang="en-US" sz="1600" dirty="0" smtClean="0"/>
              <a:t>However</a:t>
            </a:r>
            <a:r>
              <a:rPr lang="en-US" sz="1600" dirty="0"/>
              <a:t>, too much emphasis </a:t>
            </a:r>
            <a:r>
              <a:rPr lang="en-US" sz="1600" dirty="0" smtClean="0"/>
              <a:t>on knowledge </a:t>
            </a:r>
            <a:r>
              <a:rPr lang="en-US" sz="1600" dirty="0"/>
              <a:t>discovery could lead to reduced </a:t>
            </a:r>
            <a:r>
              <a:rPr lang="en-US" sz="1600" dirty="0" smtClean="0"/>
              <a:t>efficiency</a:t>
            </a:r>
            <a:r>
              <a:rPr lang="en-US" sz="1600" dirty="0"/>
              <a:t>. It is not always suitable </a:t>
            </a:r>
            <a:r>
              <a:rPr lang="en-US" sz="1600" dirty="0" smtClean="0"/>
              <a:t>to create </a:t>
            </a:r>
            <a:r>
              <a:rPr lang="en-US" sz="1600" dirty="0"/>
              <a:t>new knowledge, just as it may not always be appropriate to reuse </a:t>
            </a:r>
            <a:r>
              <a:rPr lang="en-US" sz="1600" dirty="0" smtClean="0"/>
              <a:t>existing knowledge</a:t>
            </a:r>
            <a:r>
              <a:rPr lang="en-US" sz="1600" dirty="0"/>
              <a:t>.</a:t>
            </a:r>
            <a:endParaRPr lang="id-ID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5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28650" y="1219200"/>
          <a:ext cx="8138049" cy="4724400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2194449"/>
                <a:gridCol w="5943600"/>
              </a:tblGrid>
              <a:tr h="91312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 Introduction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1.1 What and Why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Knowledge Management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1.2 Types of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Knowledge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1.3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Knowledge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 Transformation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312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 Foundations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2.1 Knowledge Management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Infrastructure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2.2 Knowledge Management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Mechanism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2.3 Knowledge Management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Technologies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0874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 Solutions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3.1 </a:t>
                      </a:r>
                      <a:r>
                        <a:rPr lang="id-ID" sz="2000" dirty="0" err="1" smtClean="0"/>
                        <a:t>Knowledge</a:t>
                      </a:r>
                      <a:r>
                        <a:rPr lang="id-ID" sz="2000" dirty="0" smtClean="0"/>
                        <a:t> Management </a:t>
                      </a:r>
                      <a:r>
                        <a:rPr lang="id-ID" sz="2000" dirty="0" err="1" smtClean="0">
                          <a:solidFill>
                            <a:srgbClr val="C00000"/>
                          </a:solidFill>
                        </a:rPr>
                        <a:t>Processes</a:t>
                      </a:r>
                      <a:endParaRPr lang="en-US" sz="200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3.2 </a:t>
                      </a:r>
                      <a:r>
                        <a:rPr lang="id-ID" sz="2000" dirty="0" err="1" smtClean="0"/>
                        <a:t>Knowledge</a:t>
                      </a:r>
                      <a:r>
                        <a:rPr lang="id-ID" sz="2000" dirty="0" smtClean="0"/>
                        <a:t> Management </a:t>
                      </a:r>
                      <a:r>
                        <a:rPr lang="id-ID" sz="2000" dirty="0" smtClean="0">
                          <a:solidFill>
                            <a:srgbClr val="C00000"/>
                          </a:solidFill>
                        </a:rPr>
                        <a:t>Systems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1749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4. Systems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4.1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Knowledge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Application</a:t>
                      </a:r>
                      <a:r>
                        <a:rPr lang="en-US" sz="2000" dirty="0" smtClean="0"/>
                        <a:t> Systems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4.2 Knowledge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Capture</a:t>
                      </a:r>
                      <a:r>
                        <a:rPr lang="en-US" sz="2000" dirty="0" smtClean="0"/>
                        <a:t> Systems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4.3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Knowledge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Sharing</a:t>
                      </a:r>
                      <a:r>
                        <a:rPr lang="en-US" sz="2000" dirty="0" smtClean="0"/>
                        <a:t> Systems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4.4 Knowledge </a:t>
                      </a:r>
                      <a:r>
                        <a:rPr lang="en-US" sz="2000" smtClean="0">
                          <a:solidFill>
                            <a:srgbClr val="C00000"/>
                          </a:solidFill>
                        </a:rPr>
                        <a:t>Discovery</a:t>
                      </a:r>
                      <a:r>
                        <a:rPr lang="en-US" sz="2000" smtClean="0"/>
                        <a:t> Systems</a:t>
                      </a:r>
                      <a:endParaRPr lang="en-US" sz="2000" dirty="0" smtClean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3850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5. Assessment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5.1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Organizational Impacts </a:t>
                      </a:r>
                      <a:r>
                        <a:rPr lang="en-US" sz="2000" dirty="0" smtClean="0"/>
                        <a:t>of Knowledge Management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5.2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Type</a:t>
                      </a:r>
                      <a:r>
                        <a:rPr lang="en-US" sz="2000" dirty="0" smtClean="0"/>
                        <a:t> of</a:t>
                      </a:r>
                      <a:r>
                        <a:rPr lang="en-US" sz="2000" baseline="0" dirty="0" smtClean="0"/>
                        <a:t> Knowledge Management Assessment</a:t>
                      </a:r>
                      <a:endParaRPr lang="en-US" sz="2000" dirty="0" smtClean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65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KM Foundations and Solutions </a:t>
            </a:r>
            <a:endParaRPr lang="id-ID" dirty="0"/>
          </a:p>
        </p:txBody>
      </p:sp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4841875" y="3962400"/>
            <a:ext cx="2057400" cy="1524000"/>
          </a:xfrm>
          <a:prstGeom prst="rect">
            <a:avLst/>
          </a:prstGeom>
          <a:solidFill>
            <a:srgbClr val="CCCC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2695575" y="3962400"/>
            <a:ext cx="2057400" cy="1524000"/>
          </a:xfrm>
          <a:prstGeom prst="rect">
            <a:avLst/>
          </a:prstGeom>
          <a:solidFill>
            <a:srgbClr val="CCCC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279400" y="179070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Processes</a:t>
            </a:r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1041400" y="3962400"/>
            <a:ext cx="157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Mechanisms</a:t>
            </a:r>
          </a:p>
        </p:txBody>
      </p:sp>
      <p:sp>
        <p:nvSpPr>
          <p:cNvPr id="56" name="Rectangle 6"/>
          <p:cNvSpPr>
            <a:spLocks noChangeArrowheads="1"/>
          </p:cNvSpPr>
          <p:nvPr/>
        </p:nvSpPr>
        <p:spPr bwMode="auto">
          <a:xfrm>
            <a:off x="279400" y="5943600"/>
            <a:ext cx="166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Infrastructure</a:t>
            </a:r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6886575" y="3962400"/>
            <a:ext cx="1698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Technologies </a:t>
            </a:r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2085975" y="5864225"/>
            <a:ext cx="9906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Organization Culture</a:t>
            </a:r>
          </a:p>
        </p:txBody>
      </p:sp>
      <p:sp>
        <p:nvSpPr>
          <p:cNvPr id="59" name="Rectangle 9"/>
          <p:cNvSpPr>
            <a:spLocks noChangeArrowheads="1"/>
          </p:cNvSpPr>
          <p:nvPr/>
        </p:nvSpPr>
        <p:spPr bwMode="auto">
          <a:xfrm>
            <a:off x="2771775" y="3990975"/>
            <a:ext cx="18288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Analogies and metaphors </a:t>
            </a:r>
          </a:p>
          <a:p>
            <a:pPr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Brainstorming retreats 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On-the-job training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Face-to-face meetings</a:t>
            </a:r>
          </a:p>
          <a:p>
            <a:pPr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Apprenticeships  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Employee rotation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Learning by observation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</a:rPr>
              <a:t>…. </a:t>
            </a:r>
          </a:p>
        </p:txBody>
      </p:sp>
      <p:sp>
        <p:nvSpPr>
          <p:cNvPr id="60" name="Rectangle 10"/>
          <p:cNvSpPr>
            <a:spLocks noChangeArrowheads="1"/>
          </p:cNvSpPr>
          <p:nvPr/>
        </p:nvSpPr>
        <p:spPr bwMode="auto">
          <a:xfrm>
            <a:off x="4232275" y="5864225"/>
            <a:ext cx="11430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IT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Infrastructure</a:t>
            </a:r>
          </a:p>
        </p:txBody>
      </p:sp>
      <p:sp>
        <p:nvSpPr>
          <p:cNvPr id="61" name="Rectangle 11"/>
          <p:cNvSpPr>
            <a:spLocks noChangeArrowheads="1"/>
          </p:cNvSpPr>
          <p:nvPr/>
        </p:nvSpPr>
        <p:spPr bwMode="auto">
          <a:xfrm>
            <a:off x="5413375" y="5864225"/>
            <a:ext cx="10668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Common Knowledge</a:t>
            </a:r>
          </a:p>
        </p:txBody>
      </p:sp>
      <p:sp>
        <p:nvSpPr>
          <p:cNvPr id="62" name="Rectangle 12"/>
          <p:cNvSpPr>
            <a:spLocks noChangeArrowheads="1"/>
          </p:cNvSpPr>
          <p:nvPr/>
        </p:nvSpPr>
        <p:spPr bwMode="auto">
          <a:xfrm>
            <a:off x="4356100" y="2254250"/>
            <a:ext cx="1143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Externalization</a:t>
            </a:r>
          </a:p>
        </p:txBody>
      </p:sp>
      <p:sp>
        <p:nvSpPr>
          <p:cNvPr id="63" name="Rectangle 13"/>
          <p:cNvSpPr>
            <a:spLocks noChangeArrowheads="1"/>
          </p:cNvSpPr>
          <p:nvPr/>
        </p:nvSpPr>
        <p:spPr bwMode="auto">
          <a:xfrm>
            <a:off x="16510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Combination</a:t>
            </a:r>
          </a:p>
        </p:txBody>
      </p:sp>
      <p:sp>
        <p:nvSpPr>
          <p:cNvPr id="64" name="Rectangle 14"/>
          <p:cNvSpPr>
            <a:spLocks noChangeArrowheads="1"/>
          </p:cNvSpPr>
          <p:nvPr/>
        </p:nvSpPr>
        <p:spPr bwMode="auto">
          <a:xfrm>
            <a:off x="7175500" y="2254250"/>
            <a:ext cx="762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Routines</a:t>
            </a:r>
          </a:p>
        </p:txBody>
      </p:sp>
      <p:sp>
        <p:nvSpPr>
          <p:cNvPr id="65" name="Rectangle 15"/>
          <p:cNvSpPr>
            <a:spLocks noChangeArrowheads="1"/>
          </p:cNvSpPr>
          <p:nvPr/>
        </p:nvSpPr>
        <p:spPr bwMode="auto">
          <a:xfrm>
            <a:off x="24892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Socialization</a:t>
            </a:r>
          </a:p>
        </p:txBody>
      </p:sp>
      <p:sp>
        <p:nvSpPr>
          <p:cNvPr id="66" name="Rectangle 16"/>
          <p:cNvSpPr>
            <a:spLocks noChangeArrowheads="1"/>
          </p:cNvSpPr>
          <p:nvPr/>
        </p:nvSpPr>
        <p:spPr bwMode="auto">
          <a:xfrm>
            <a:off x="5499100" y="225425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Exchange</a:t>
            </a:r>
          </a:p>
        </p:txBody>
      </p:sp>
      <p:sp>
        <p:nvSpPr>
          <p:cNvPr id="67" name="Rectangle 17"/>
          <p:cNvSpPr>
            <a:spLocks noChangeArrowheads="1"/>
          </p:cNvSpPr>
          <p:nvPr/>
        </p:nvSpPr>
        <p:spPr bwMode="auto">
          <a:xfrm>
            <a:off x="6337300" y="2254250"/>
            <a:ext cx="762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Direction</a:t>
            </a:r>
          </a:p>
        </p:txBody>
      </p:sp>
      <p:sp>
        <p:nvSpPr>
          <p:cNvPr id="68" name="Rectangle 18"/>
          <p:cNvSpPr>
            <a:spLocks noChangeArrowheads="1"/>
          </p:cNvSpPr>
          <p:nvPr/>
        </p:nvSpPr>
        <p:spPr bwMode="auto">
          <a:xfrm>
            <a:off x="3441700" y="225425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Internalization</a:t>
            </a:r>
          </a:p>
        </p:txBody>
      </p:sp>
      <p:sp>
        <p:nvSpPr>
          <p:cNvPr id="69" name="Rectangle 19"/>
          <p:cNvSpPr>
            <a:spLocks noChangeArrowheads="1"/>
          </p:cNvSpPr>
          <p:nvPr/>
        </p:nvSpPr>
        <p:spPr bwMode="auto">
          <a:xfrm>
            <a:off x="39624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Capture</a:t>
            </a:r>
          </a:p>
        </p:txBody>
      </p:sp>
      <p:sp>
        <p:nvSpPr>
          <p:cNvPr id="70" name="Rectangle 20"/>
          <p:cNvSpPr>
            <a:spLocks noChangeArrowheads="1"/>
          </p:cNvSpPr>
          <p:nvPr/>
        </p:nvSpPr>
        <p:spPr bwMode="auto">
          <a:xfrm>
            <a:off x="54610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Sharing</a:t>
            </a:r>
          </a:p>
        </p:txBody>
      </p:sp>
      <p:sp>
        <p:nvSpPr>
          <p:cNvPr id="71" name="Rectangle 21"/>
          <p:cNvSpPr>
            <a:spLocks noChangeArrowheads="1"/>
          </p:cNvSpPr>
          <p:nvPr/>
        </p:nvSpPr>
        <p:spPr bwMode="auto">
          <a:xfrm>
            <a:off x="66421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Application</a:t>
            </a:r>
          </a:p>
        </p:txBody>
      </p:sp>
      <p:sp>
        <p:nvSpPr>
          <p:cNvPr id="72" name="Rectangle 22"/>
          <p:cNvSpPr>
            <a:spLocks noChangeArrowheads="1"/>
          </p:cNvSpPr>
          <p:nvPr/>
        </p:nvSpPr>
        <p:spPr bwMode="auto">
          <a:xfrm>
            <a:off x="45466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3" name="Rectangle 23"/>
          <p:cNvSpPr>
            <a:spLocks noChangeArrowheads="1"/>
          </p:cNvSpPr>
          <p:nvPr/>
        </p:nvSpPr>
        <p:spPr bwMode="auto">
          <a:xfrm>
            <a:off x="44450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4" name="Rectangle 24"/>
          <p:cNvSpPr>
            <a:spLocks noChangeArrowheads="1"/>
          </p:cNvSpPr>
          <p:nvPr/>
        </p:nvSpPr>
        <p:spPr bwMode="auto">
          <a:xfrm>
            <a:off x="4689475" y="3962400"/>
            <a:ext cx="220980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r>
              <a:rPr lang="en-US" altLang="id-ID" sz="1100" b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Decision support systems </a:t>
            </a:r>
          </a:p>
          <a:p>
            <a:pPr algn="r"/>
            <a:r>
              <a:rPr lang="en-US" altLang="id-ID" sz="1100" b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Web-based discussion groups </a:t>
            </a:r>
          </a:p>
          <a:p>
            <a:pPr algn="r"/>
            <a:r>
              <a:rPr lang="en-US" altLang="id-ID" sz="1100" b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Repositories of best practices </a:t>
            </a:r>
          </a:p>
          <a:p>
            <a:pPr algn="r"/>
            <a:r>
              <a:rPr lang="en-US" altLang="id-ID" sz="1100" b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Artificial intelligence systems</a:t>
            </a:r>
          </a:p>
          <a:p>
            <a:pPr algn="r" eaLnBrk="1" hangingPunct="1"/>
            <a:r>
              <a:rPr lang="en-US" altLang="id-ID" sz="1100" b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Case-based reasoning </a:t>
            </a:r>
          </a:p>
          <a:p>
            <a:pPr algn="r"/>
            <a:r>
              <a:rPr lang="en-US" altLang="id-ID" sz="1100" b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Groupware  </a:t>
            </a:r>
          </a:p>
          <a:p>
            <a:pPr algn="r"/>
            <a:r>
              <a:rPr lang="en-US" altLang="id-ID" sz="1100" b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Web pages</a:t>
            </a:r>
          </a:p>
          <a:p>
            <a:pPr algn="r"/>
            <a:r>
              <a:rPr lang="en-US" altLang="id-ID" sz="1100" b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…</a:t>
            </a:r>
          </a:p>
          <a:p>
            <a:pPr algn="r"/>
            <a:endParaRPr lang="en-US" altLang="id-ID" sz="1100" b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AutoShape 25"/>
          <p:cNvSpPr>
            <a:spLocks/>
          </p:cNvSpPr>
          <p:nvPr/>
        </p:nvSpPr>
        <p:spPr bwMode="auto">
          <a:xfrm rot="5400000">
            <a:off x="4651375" y="2984500"/>
            <a:ext cx="304800" cy="5435600"/>
          </a:xfrm>
          <a:prstGeom prst="leftBrace">
            <a:avLst>
              <a:gd name="adj1" fmla="val 148611"/>
              <a:gd name="adj2" fmla="val 50000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76" name="Rectangle 26"/>
          <p:cNvSpPr>
            <a:spLocks noChangeArrowheads="1"/>
          </p:cNvSpPr>
          <p:nvPr/>
        </p:nvSpPr>
        <p:spPr bwMode="auto">
          <a:xfrm>
            <a:off x="6530975" y="5864225"/>
            <a:ext cx="9906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Physical Environment</a:t>
            </a:r>
          </a:p>
        </p:txBody>
      </p:sp>
      <p:sp>
        <p:nvSpPr>
          <p:cNvPr id="77" name="Rectangle 27"/>
          <p:cNvSpPr>
            <a:spLocks noChangeArrowheads="1"/>
          </p:cNvSpPr>
          <p:nvPr/>
        </p:nvSpPr>
        <p:spPr bwMode="auto">
          <a:xfrm>
            <a:off x="3140075" y="5864225"/>
            <a:ext cx="10414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Organization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Structure</a:t>
            </a:r>
          </a:p>
        </p:txBody>
      </p:sp>
      <p:sp>
        <p:nvSpPr>
          <p:cNvPr id="78" name="Rectangle 28"/>
          <p:cNvSpPr>
            <a:spLocks noChangeArrowheads="1"/>
          </p:cNvSpPr>
          <p:nvPr/>
        </p:nvSpPr>
        <p:spPr bwMode="auto">
          <a:xfrm>
            <a:off x="21336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Discovery</a:t>
            </a:r>
          </a:p>
        </p:txBody>
      </p:sp>
      <p:cxnSp>
        <p:nvCxnSpPr>
          <p:cNvPr id="79" name="AutoShape 29"/>
          <p:cNvCxnSpPr>
            <a:cxnSpLocks noChangeShapeType="1"/>
            <a:stCxn id="68" idx="0"/>
            <a:endCxn id="69" idx="2"/>
          </p:cNvCxnSpPr>
          <p:nvPr/>
        </p:nvCxnSpPr>
        <p:spPr bwMode="auto">
          <a:xfrm rot="16200000">
            <a:off x="3932237" y="1766888"/>
            <a:ext cx="530225" cy="444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AutoShape 30"/>
          <p:cNvCxnSpPr>
            <a:cxnSpLocks noChangeShapeType="1"/>
            <a:stCxn id="62" idx="0"/>
            <a:endCxn id="69" idx="2"/>
          </p:cNvCxnSpPr>
          <p:nvPr/>
        </p:nvCxnSpPr>
        <p:spPr bwMode="auto">
          <a:xfrm rot="5400000" flipH="1">
            <a:off x="4408487" y="1735138"/>
            <a:ext cx="530225" cy="5080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AutoShape 31"/>
          <p:cNvCxnSpPr>
            <a:cxnSpLocks noChangeShapeType="1"/>
            <a:stCxn id="63" idx="0"/>
            <a:endCxn id="78" idx="2"/>
          </p:cNvCxnSpPr>
          <p:nvPr/>
        </p:nvCxnSpPr>
        <p:spPr bwMode="auto">
          <a:xfrm rot="16200000">
            <a:off x="2103437" y="1766888"/>
            <a:ext cx="530225" cy="444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AutoShape 32"/>
          <p:cNvCxnSpPr>
            <a:cxnSpLocks noChangeShapeType="1"/>
            <a:stCxn id="65" idx="0"/>
            <a:endCxn id="78" idx="2"/>
          </p:cNvCxnSpPr>
          <p:nvPr/>
        </p:nvCxnSpPr>
        <p:spPr bwMode="auto">
          <a:xfrm rot="5400000" flipH="1">
            <a:off x="2522537" y="1792288"/>
            <a:ext cx="530225" cy="3937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AutoShape 33"/>
          <p:cNvCxnSpPr>
            <a:cxnSpLocks noChangeShapeType="1"/>
            <a:stCxn id="65" idx="0"/>
            <a:endCxn id="70" idx="2"/>
          </p:cNvCxnSpPr>
          <p:nvPr/>
        </p:nvCxnSpPr>
        <p:spPr bwMode="auto">
          <a:xfrm rot="16200000">
            <a:off x="4186237" y="522288"/>
            <a:ext cx="530225" cy="2933700"/>
          </a:xfrm>
          <a:prstGeom prst="curvedConnector3">
            <a:avLst>
              <a:gd name="adj1" fmla="val 69759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AutoShape 34"/>
          <p:cNvCxnSpPr>
            <a:cxnSpLocks noChangeShapeType="1"/>
            <a:stCxn id="66" idx="0"/>
            <a:endCxn id="70" idx="2"/>
          </p:cNvCxnSpPr>
          <p:nvPr/>
        </p:nvCxnSpPr>
        <p:spPr bwMode="auto">
          <a:xfrm flipV="1">
            <a:off x="5918200" y="1724025"/>
            <a:ext cx="0" cy="5302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AutoShape 35"/>
          <p:cNvCxnSpPr>
            <a:cxnSpLocks noChangeShapeType="1"/>
            <a:stCxn id="67" idx="0"/>
            <a:endCxn id="71" idx="2"/>
          </p:cNvCxnSpPr>
          <p:nvPr/>
        </p:nvCxnSpPr>
        <p:spPr bwMode="auto">
          <a:xfrm rot="16200000">
            <a:off x="6643687" y="1798638"/>
            <a:ext cx="530225" cy="3810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AutoShape 36"/>
          <p:cNvCxnSpPr>
            <a:cxnSpLocks noChangeShapeType="1"/>
            <a:stCxn id="64" idx="0"/>
            <a:endCxn id="71" idx="2"/>
          </p:cNvCxnSpPr>
          <p:nvPr/>
        </p:nvCxnSpPr>
        <p:spPr bwMode="auto">
          <a:xfrm rot="5400000" flipH="1">
            <a:off x="7062787" y="1760538"/>
            <a:ext cx="530225" cy="4572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7" name="Rectangle 38"/>
          <p:cNvSpPr>
            <a:spLocks noChangeArrowheads="1"/>
          </p:cNvSpPr>
          <p:nvPr/>
        </p:nvSpPr>
        <p:spPr bwMode="auto">
          <a:xfrm>
            <a:off x="279400" y="313055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Systems</a:t>
            </a:r>
          </a:p>
        </p:txBody>
      </p:sp>
      <p:sp>
        <p:nvSpPr>
          <p:cNvPr id="88" name="Rectangle 39"/>
          <p:cNvSpPr>
            <a:spLocks noChangeArrowheads="1"/>
          </p:cNvSpPr>
          <p:nvPr/>
        </p:nvSpPr>
        <p:spPr bwMode="auto">
          <a:xfrm>
            <a:off x="40386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Capture Systems</a:t>
            </a:r>
          </a:p>
        </p:txBody>
      </p:sp>
      <p:sp>
        <p:nvSpPr>
          <p:cNvPr id="89" name="Rectangle 40"/>
          <p:cNvSpPr>
            <a:spLocks noChangeArrowheads="1"/>
          </p:cNvSpPr>
          <p:nvPr/>
        </p:nvSpPr>
        <p:spPr bwMode="auto">
          <a:xfrm>
            <a:off x="55372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Sharing Systems</a:t>
            </a:r>
          </a:p>
        </p:txBody>
      </p:sp>
      <p:sp>
        <p:nvSpPr>
          <p:cNvPr id="90" name="Rectangle 41"/>
          <p:cNvSpPr>
            <a:spLocks noChangeArrowheads="1"/>
          </p:cNvSpPr>
          <p:nvPr/>
        </p:nvSpPr>
        <p:spPr bwMode="auto">
          <a:xfrm>
            <a:off x="67183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Application Systems</a:t>
            </a:r>
          </a:p>
        </p:txBody>
      </p:sp>
      <p:sp>
        <p:nvSpPr>
          <p:cNvPr id="91" name="Rectangle 42"/>
          <p:cNvSpPr>
            <a:spLocks noChangeArrowheads="1"/>
          </p:cNvSpPr>
          <p:nvPr/>
        </p:nvSpPr>
        <p:spPr bwMode="auto">
          <a:xfrm>
            <a:off x="22098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Discovery Systems</a:t>
            </a:r>
          </a:p>
        </p:txBody>
      </p:sp>
      <p:sp>
        <p:nvSpPr>
          <p:cNvPr id="92" name="Line 43"/>
          <p:cNvSpPr>
            <a:spLocks noChangeShapeType="1"/>
          </p:cNvSpPr>
          <p:nvPr/>
        </p:nvSpPr>
        <p:spPr bwMode="auto">
          <a:xfrm flipV="1">
            <a:off x="26416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3" name="Line 44"/>
          <p:cNvSpPr>
            <a:spLocks noChangeShapeType="1"/>
          </p:cNvSpPr>
          <p:nvPr/>
        </p:nvSpPr>
        <p:spPr bwMode="auto">
          <a:xfrm flipV="1">
            <a:off x="44704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4" name="Line 45"/>
          <p:cNvSpPr>
            <a:spLocks noChangeShapeType="1"/>
          </p:cNvSpPr>
          <p:nvPr/>
        </p:nvSpPr>
        <p:spPr bwMode="auto">
          <a:xfrm flipV="1">
            <a:off x="59182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5" name="Line 46"/>
          <p:cNvSpPr>
            <a:spLocks noChangeShapeType="1"/>
          </p:cNvSpPr>
          <p:nvPr/>
        </p:nvSpPr>
        <p:spPr bwMode="auto">
          <a:xfrm flipV="1">
            <a:off x="71374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6" name="AutoShape 47"/>
          <p:cNvSpPr>
            <a:spLocks/>
          </p:cNvSpPr>
          <p:nvPr/>
        </p:nvSpPr>
        <p:spPr bwMode="auto">
          <a:xfrm rot="5400000">
            <a:off x="4613275" y="1676400"/>
            <a:ext cx="381000" cy="4191000"/>
          </a:xfrm>
          <a:prstGeom prst="leftBrace">
            <a:avLst>
              <a:gd name="adj1" fmla="val 91667"/>
              <a:gd name="adj2" fmla="val 50000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7" name="AutoShape 48"/>
          <p:cNvSpPr>
            <a:spLocks/>
          </p:cNvSpPr>
          <p:nvPr/>
        </p:nvSpPr>
        <p:spPr bwMode="auto">
          <a:xfrm rot="5400000" flipV="1">
            <a:off x="4737100" y="495300"/>
            <a:ext cx="152400" cy="6019800"/>
          </a:xfrm>
          <a:prstGeom prst="rightBracket">
            <a:avLst>
              <a:gd name="adj" fmla="val 3291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8" name="AutoShape 49"/>
          <p:cNvSpPr>
            <a:spLocks/>
          </p:cNvSpPr>
          <p:nvPr/>
        </p:nvSpPr>
        <p:spPr bwMode="auto">
          <a:xfrm>
            <a:off x="1651000" y="1295400"/>
            <a:ext cx="76200" cy="1295400"/>
          </a:xfrm>
          <a:prstGeom prst="leftBrace">
            <a:avLst>
              <a:gd name="adj1" fmla="val 141667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Referensi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 smtClean="0"/>
              <a:t>Peter Drucker</a:t>
            </a:r>
            <a:r>
              <a:rPr lang="en-US" sz="2400" dirty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The </a:t>
            </a:r>
            <a:r>
              <a:rPr lang="en-US" sz="2400" dirty="0">
                <a:solidFill>
                  <a:srgbClr val="C00000"/>
                </a:solidFill>
              </a:rPr>
              <a:t>age of social </a:t>
            </a:r>
            <a:r>
              <a:rPr lang="en-US" sz="2400" dirty="0" smtClean="0">
                <a:solidFill>
                  <a:srgbClr val="C00000"/>
                </a:solidFill>
              </a:rPr>
              <a:t>transformation</a:t>
            </a:r>
            <a:r>
              <a:rPr lang="en-US" sz="2400" dirty="0" smtClean="0"/>
              <a:t>, </a:t>
            </a:r>
            <a:r>
              <a:rPr lang="en-US" sz="2400" i="1" dirty="0" smtClean="0"/>
              <a:t>The </a:t>
            </a:r>
            <a:r>
              <a:rPr lang="en-US" sz="2400" i="1" dirty="0"/>
              <a:t>Atlantic Monthly</a:t>
            </a:r>
            <a:r>
              <a:rPr lang="en-US" sz="2400" dirty="0"/>
              <a:t>, 274(5</a:t>
            </a:r>
            <a:r>
              <a:rPr lang="en-US" sz="2400" dirty="0" smtClean="0"/>
              <a:t>), 1994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id-ID" sz="2400" dirty="0" err="1" smtClean="0"/>
              <a:t>Ikujiro</a:t>
            </a:r>
            <a:r>
              <a:rPr lang="id-ID" sz="2400" dirty="0" smtClean="0"/>
              <a:t> </a:t>
            </a:r>
            <a:r>
              <a:rPr lang="id-ID" sz="2400" dirty="0" err="1" smtClean="0"/>
              <a:t>Nonaka</a:t>
            </a:r>
            <a:r>
              <a:rPr lang="en-US" sz="2400" dirty="0" smtClean="0"/>
              <a:t> and </a:t>
            </a:r>
            <a:r>
              <a:rPr lang="en-US" sz="2400" dirty="0" err="1" smtClean="0"/>
              <a:t>Hirotaka</a:t>
            </a:r>
            <a:r>
              <a:rPr lang="en-US" sz="2400" dirty="0" smtClean="0"/>
              <a:t> Takeuchi</a:t>
            </a:r>
            <a:r>
              <a:rPr lang="id-ID" sz="2400" dirty="0" smtClean="0"/>
              <a:t>, </a:t>
            </a:r>
            <a:r>
              <a:rPr lang="id-ID" sz="2400" dirty="0" smtClean="0">
                <a:solidFill>
                  <a:srgbClr val="C00000"/>
                </a:solidFill>
              </a:rPr>
              <a:t>The </a:t>
            </a:r>
            <a:r>
              <a:rPr lang="id-ID" sz="2400" dirty="0" err="1" smtClean="0">
                <a:solidFill>
                  <a:srgbClr val="C00000"/>
                </a:solidFill>
              </a:rPr>
              <a:t>Knowledge</a:t>
            </a:r>
            <a:r>
              <a:rPr lang="id-ID" sz="2400" dirty="0" smtClean="0">
                <a:solidFill>
                  <a:srgbClr val="C00000"/>
                </a:solidFill>
              </a:rPr>
              <a:t> </a:t>
            </a:r>
            <a:r>
              <a:rPr lang="id-ID" sz="2400" dirty="0" err="1" smtClean="0">
                <a:solidFill>
                  <a:srgbClr val="C00000"/>
                </a:solidFill>
              </a:rPr>
              <a:t>Creating</a:t>
            </a:r>
            <a:r>
              <a:rPr lang="id-ID" sz="2400" dirty="0" smtClean="0">
                <a:solidFill>
                  <a:srgbClr val="C00000"/>
                </a:solidFill>
              </a:rPr>
              <a:t> Company</a:t>
            </a:r>
            <a:r>
              <a:rPr lang="id-ID" sz="2400" dirty="0" smtClean="0"/>
              <a:t>, </a:t>
            </a:r>
            <a:r>
              <a:rPr lang="en-US" sz="2400" i="1" dirty="0"/>
              <a:t>Oxford University </a:t>
            </a:r>
            <a:r>
              <a:rPr lang="en-US" sz="2400" i="1" dirty="0" smtClean="0"/>
              <a:t>Press</a:t>
            </a:r>
            <a:r>
              <a:rPr lang="en-US" sz="2400" dirty="0" smtClean="0"/>
              <a:t>, 1995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 err="1"/>
              <a:t>Kimiz</a:t>
            </a:r>
            <a:r>
              <a:rPr lang="en-US" sz="2400" dirty="0"/>
              <a:t> </a:t>
            </a:r>
            <a:r>
              <a:rPr lang="en-US" sz="2400" dirty="0" err="1"/>
              <a:t>Dalkir</a:t>
            </a:r>
            <a:r>
              <a:rPr lang="en-US" sz="2400" dirty="0"/>
              <a:t> and Jay </a:t>
            </a:r>
            <a:r>
              <a:rPr lang="en-US" sz="2400" dirty="0" err="1" smtClean="0"/>
              <a:t>Liebowitz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Knowledge </a:t>
            </a:r>
            <a:r>
              <a:rPr lang="en-US" sz="2400" dirty="0">
                <a:solidFill>
                  <a:srgbClr val="C00000"/>
                </a:solidFill>
              </a:rPr>
              <a:t>Management in Theory and Practice</a:t>
            </a:r>
            <a:r>
              <a:rPr lang="en-US" sz="2400" dirty="0"/>
              <a:t>, </a:t>
            </a:r>
            <a:r>
              <a:rPr lang="en-US" sz="2400" i="1" dirty="0"/>
              <a:t>The MIT </a:t>
            </a:r>
            <a:r>
              <a:rPr lang="en-US" sz="2400" i="1" dirty="0" smtClean="0"/>
              <a:t>Press</a:t>
            </a:r>
            <a:r>
              <a:rPr lang="en-US" sz="2400" dirty="0" smtClean="0"/>
              <a:t>, 2011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/>
              <a:t>Irma </a:t>
            </a:r>
            <a:r>
              <a:rPr lang="en-US" sz="2400" dirty="0" smtClean="0"/>
              <a:t>Becerra-Fernandez and Rajiv </a:t>
            </a:r>
            <a:r>
              <a:rPr lang="en-US" sz="2400" dirty="0" err="1" smtClean="0"/>
              <a:t>Sabherwal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Knowledge Management: </a:t>
            </a:r>
            <a:r>
              <a:rPr lang="en-US" sz="2400" dirty="0">
                <a:solidFill>
                  <a:srgbClr val="C00000"/>
                </a:solidFill>
              </a:rPr>
              <a:t>Systems and </a:t>
            </a:r>
            <a:r>
              <a:rPr lang="en-US" sz="2400" dirty="0" smtClean="0">
                <a:solidFill>
                  <a:srgbClr val="C00000"/>
                </a:solidFill>
              </a:rPr>
              <a:t>Processes</a:t>
            </a:r>
            <a:r>
              <a:rPr lang="en-US" sz="2400" dirty="0" smtClean="0"/>
              <a:t>, </a:t>
            </a:r>
            <a:r>
              <a:rPr lang="en-US" sz="2400" i="1" dirty="0" smtClean="0"/>
              <a:t>M.E. Sharpe, Inc.</a:t>
            </a:r>
            <a:r>
              <a:rPr lang="en-US" sz="2400" dirty="0" smtClean="0"/>
              <a:t>, 2010</a:t>
            </a:r>
            <a:endParaRPr lang="en-US" sz="2400" dirty="0"/>
          </a:p>
          <a:p>
            <a:pPr marL="457200" indent="-457200" eaLnBrk="1" hangingPunct="1">
              <a:buFont typeface="+mj-lt"/>
              <a:buAutoNum type="arabicPeriod"/>
            </a:pPr>
            <a:r>
              <a:rPr lang="id-ID" sz="2400" dirty="0" smtClean="0"/>
              <a:t>Romi Satria Wahono, </a:t>
            </a:r>
            <a:r>
              <a:rPr lang="id-ID" sz="2400" dirty="0" smtClean="0">
                <a:solidFill>
                  <a:srgbClr val="C00000"/>
                </a:solidFill>
              </a:rPr>
              <a:t>Menghidupkan Pengetahuan Sudahkah Kita Lakukan?</a:t>
            </a:r>
            <a:r>
              <a:rPr lang="id-ID" sz="2400" dirty="0" smtClean="0"/>
              <a:t>, </a:t>
            </a:r>
            <a:r>
              <a:rPr lang="id-ID" sz="2400" i="1" dirty="0" smtClean="0"/>
              <a:t>Jurnal Dokumentasi dan Informasi - Baca</a:t>
            </a:r>
            <a:r>
              <a:rPr lang="id-ID" sz="2400" dirty="0" smtClean="0"/>
              <a:t>, LIPI, 2005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40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0"/>
          </a:xfrm>
        </p:spPr>
        <p:txBody>
          <a:bodyPr/>
          <a:lstStyle/>
          <a:p>
            <a:pPr eaLnBrk="1" hangingPunct="1"/>
            <a:r>
              <a:rPr lang="en-US" sz="6600" dirty="0"/>
              <a:t>3</a:t>
            </a:r>
            <a:r>
              <a:rPr lang="en-US" sz="6600" dirty="0" smtClean="0"/>
              <a:t>. Solutions</a:t>
            </a:r>
            <a:endParaRPr lang="id-ID" sz="6600" dirty="0" smtClean="0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pPr eaLnBrk="1" hangingPunct="1"/>
            <a:r>
              <a:rPr lang="en-US" dirty="0" smtClean="0"/>
              <a:t>3.1 Knowledge Management Processes</a:t>
            </a:r>
          </a:p>
          <a:p>
            <a:pPr eaLnBrk="1" hangingPunct="1"/>
            <a:r>
              <a:rPr lang="en-US" dirty="0" smtClean="0"/>
              <a:t>3.2 Knowledge Management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8D09C1-4A0D-43E2-9590-F2525E5C347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KM Foundations and </a:t>
            </a:r>
            <a:r>
              <a:rPr lang="en-US" dirty="0"/>
              <a:t>Solutions </a:t>
            </a:r>
            <a:endParaRPr lang="id-ID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8" t="11385" r="7390" b="52512"/>
          <a:stretch/>
        </p:blipFill>
        <p:spPr>
          <a:xfrm>
            <a:off x="228600" y="1219200"/>
            <a:ext cx="8915400" cy="516154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8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KM Foundations and Solutions </a:t>
            </a:r>
            <a:endParaRPr lang="id-ID" dirty="0"/>
          </a:p>
        </p:txBody>
      </p:sp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4841875" y="3962400"/>
            <a:ext cx="2057400" cy="1524000"/>
          </a:xfrm>
          <a:prstGeom prst="rect">
            <a:avLst/>
          </a:prstGeom>
          <a:solidFill>
            <a:srgbClr val="CCCC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2695575" y="3962400"/>
            <a:ext cx="2057400" cy="1524000"/>
          </a:xfrm>
          <a:prstGeom prst="rect">
            <a:avLst/>
          </a:prstGeom>
          <a:solidFill>
            <a:srgbClr val="CCCC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279400" y="179070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Processes</a:t>
            </a:r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1041400" y="3962400"/>
            <a:ext cx="157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Mechanisms</a:t>
            </a:r>
          </a:p>
        </p:txBody>
      </p:sp>
      <p:sp>
        <p:nvSpPr>
          <p:cNvPr id="56" name="Rectangle 6"/>
          <p:cNvSpPr>
            <a:spLocks noChangeArrowheads="1"/>
          </p:cNvSpPr>
          <p:nvPr/>
        </p:nvSpPr>
        <p:spPr bwMode="auto">
          <a:xfrm>
            <a:off x="279400" y="5943600"/>
            <a:ext cx="166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Infrastructure</a:t>
            </a:r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6886575" y="3962400"/>
            <a:ext cx="1698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Technologies </a:t>
            </a:r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2085975" y="5864225"/>
            <a:ext cx="9906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Organization Culture</a:t>
            </a:r>
          </a:p>
        </p:txBody>
      </p:sp>
      <p:sp>
        <p:nvSpPr>
          <p:cNvPr id="59" name="Rectangle 9"/>
          <p:cNvSpPr>
            <a:spLocks noChangeArrowheads="1"/>
          </p:cNvSpPr>
          <p:nvPr/>
        </p:nvSpPr>
        <p:spPr bwMode="auto">
          <a:xfrm>
            <a:off x="2771775" y="3990975"/>
            <a:ext cx="18288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Analogies and metaphors </a:t>
            </a:r>
          </a:p>
          <a:p>
            <a:pPr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Brainstorming retreats 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On-the-job training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Face-to-face meetings</a:t>
            </a:r>
          </a:p>
          <a:p>
            <a:pPr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Apprenticeships  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Employee rotation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Learning by observation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</a:rPr>
              <a:t>…. </a:t>
            </a:r>
          </a:p>
        </p:txBody>
      </p:sp>
      <p:sp>
        <p:nvSpPr>
          <p:cNvPr id="60" name="Rectangle 10"/>
          <p:cNvSpPr>
            <a:spLocks noChangeArrowheads="1"/>
          </p:cNvSpPr>
          <p:nvPr/>
        </p:nvSpPr>
        <p:spPr bwMode="auto">
          <a:xfrm>
            <a:off x="4232275" y="5864225"/>
            <a:ext cx="11430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IT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Infrastructure</a:t>
            </a:r>
          </a:p>
        </p:txBody>
      </p:sp>
      <p:sp>
        <p:nvSpPr>
          <p:cNvPr id="61" name="Rectangle 11"/>
          <p:cNvSpPr>
            <a:spLocks noChangeArrowheads="1"/>
          </p:cNvSpPr>
          <p:nvPr/>
        </p:nvSpPr>
        <p:spPr bwMode="auto">
          <a:xfrm>
            <a:off x="5413375" y="5864225"/>
            <a:ext cx="10668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Common Knowledge</a:t>
            </a:r>
          </a:p>
        </p:txBody>
      </p:sp>
      <p:sp>
        <p:nvSpPr>
          <p:cNvPr id="62" name="Rectangle 12"/>
          <p:cNvSpPr>
            <a:spLocks noChangeArrowheads="1"/>
          </p:cNvSpPr>
          <p:nvPr/>
        </p:nvSpPr>
        <p:spPr bwMode="auto">
          <a:xfrm>
            <a:off x="4356100" y="2254250"/>
            <a:ext cx="1143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Externalization</a:t>
            </a:r>
          </a:p>
        </p:txBody>
      </p:sp>
      <p:sp>
        <p:nvSpPr>
          <p:cNvPr id="63" name="Rectangle 13"/>
          <p:cNvSpPr>
            <a:spLocks noChangeArrowheads="1"/>
          </p:cNvSpPr>
          <p:nvPr/>
        </p:nvSpPr>
        <p:spPr bwMode="auto">
          <a:xfrm>
            <a:off x="16510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Combination</a:t>
            </a:r>
          </a:p>
        </p:txBody>
      </p:sp>
      <p:sp>
        <p:nvSpPr>
          <p:cNvPr id="64" name="Rectangle 14"/>
          <p:cNvSpPr>
            <a:spLocks noChangeArrowheads="1"/>
          </p:cNvSpPr>
          <p:nvPr/>
        </p:nvSpPr>
        <p:spPr bwMode="auto">
          <a:xfrm>
            <a:off x="7175500" y="2254250"/>
            <a:ext cx="762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Routines</a:t>
            </a:r>
          </a:p>
        </p:txBody>
      </p:sp>
      <p:sp>
        <p:nvSpPr>
          <p:cNvPr id="65" name="Rectangle 15"/>
          <p:cNvSpPr>
            <a:spLocks noChangeArrowheads="1"/>
          </p:cNvSpPr>
          <p:nvPr/>
        </p:nvSpPr>
        <p:spPr bwMode="auto">
          <a:xfrm>
            <a:off x="24892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Socialization</a:t>
            </a:r>
          </a:p>
        </p:txBody>
      </p:sp>
      <p:sp>
        <p:nvSpPr>
          <p:cNvPr id="66" name="Rectangle 16"/>
          <p:cNvSpPr>
            <a:spLocks noChangeArrowheads="1"/>
          </p:cNvSpPr>
          <p:nvPr/>
        </p:nvSpPr>
        <p:spPr bwMode="auto">
          <a:xfrm>
            <a:off x="5499100" y="225425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Exchange</a:t>
            </a:r>
          </a:p>
        </p:txBody>
      </p:sp>
      <p:sp>
        <p:nvSpPr>
          <p:cNvPr id="67" name="Rectangle 17"/>
          <p:cNvSpPr>
            <a:spLocks noChangeArrowheads="1"/>
          </p:cNvSpPr>
          <p:nvPr/>
        </p:nvSpPr>
        <p:spPr bwMode="auto">
          <a:xfrm>
            <a:off x="6337300" y="2254250"/>
            <a:ext cx="762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Direction</a:t>
            </a:r>
          </a:p>
        </p:txBody>
      </p:sp>
      <p:sp>
        <p:nvSpPr>
          <p:cNvPr id="68" name="Rectangle 18"/>
          <p:cNvSpPr>
            <a:spLocks noChangeArrowheads="1"/>
          </p:cNvSpPr>
          <p:nvPr/>
        </p:nvSpPr>
        <p:spPr bwMode="auto">
          <a:xfrm>
            <a:off x="3441700" y="225425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Internalization</a:t>
            </a:r>
          </a:p>
        </p:txBody>
      </p:sp>
      <p:sp>
        <p:nvSpPr>
          <p:cNvPr id="69" name="Rectangle 19"/>
          <p:cNvSpPr>
            <a:spLocks noChangeArrowheads="1"/>
          </p:cNvSpPr>
          <p:nvPr/>
        </p:nvSpPr>
        <p:spPr bwMode="auto">
          <a:xfrm>
            <a:off x="39624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Capture</a:t>
            </a:r>
          </a:p>
        </p:txBody>
      </p:sp>
      <p:sp>
        <p:nvSpPr>
          <p:cNvPr id="70" name="Rectangle 20"/>
          <p:cNvSpPr>
            <a:spLocks noChangeArrowheads="1"/>
          </p:cNvSpPr>
          <p:nvPr/>
        </p:nvSpPr>
        <p:spPr bwMode="auto">
          <a:xfrm>
            <a:off x="54610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Sharing</a:t>
            </a:r>
          </a:p>
        </p:txBody>
      </p:sp>
      <p:sp>
        <p:nvSpPr>
          <p:cNvPr id="71" name="Rectangle 21"/>
          <p:cNvSpPr>
            <a:spLocks noChangeArrowheads="1"/>
          </p:cNvSpPr>
          <p:nvPr/>
        </p:nvSpPr>
        <p:spPr bwMode="auto">
          <a:xfrm>
            <a:off x="66421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Application</a:t>
            </a:r>
          </a:p>
        </p:txBody>
      </p:sp>
      <p:sp>
        <p:nvSpPr>
          <p:cNvPr id="72" name="Rectangle 22"/>
          <p:cNvSpPr>
            <a:spLocks noChangeArrowheads="1"/>
          </p:cNvSpPr>
          <p:nvPr/>
        </p:nvSpPr>
        <p:spPr bwMode="auto">
          <a:xfrm>
            <a:off x="45466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3" name="Rectangle 23"/>
          <p:cNvSpPr>
            <a:spLocks noChangeArrowheads="1"/>
          </p:cNvSpPr>
          <p:nvPr/>
        </p:nvSpPr>
        <p:spPr bwMode="auto">
          <a:xfrm>
            <a:off x="44450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4" name="Rectangle 24"/>
          <p:cNvSpPr>
            <a:spLocks noChangeArrowheads="1"/>
          </p:cNvSpPr>
          <p:nvPr/>
        </p:nvSpPr>
        <p:spPr bwMode="auto">
          <a:xfrm>
            <a:off x="4689475" y="3962400"/>
            <a:ext cx="220980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r>
              <a:rPr lang="en-US" altLang="id-ID" sz="1100" b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Decision support systems </a:t>
            </a:r>
          </a:p>
          <a:p>
            <a:pPr algn="r"/>
            <a:r>
              <a:rPr lang="en-US" altLang="id-ID" sz="1100" b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Web-based discussion groups </a:t>
            </a:r>
          </a:p>
          <a:p>
            <a:pPr algn="r"/>
            <a:r>
              <a:rPr lang="en-US" altLang="id-ID" sz="1100" b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Repositories of best practices </a:t>
            </a:r>
          </a:p>
          <a:p>
            <a:pPr algn="r"/>
            <a:r>
              <a:rPr lang="en-US" altLang="id-ID" sz="1100" b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Artificial intelligence systems</a:t>
            </a:r>
          </a:p>
          <a:p>
            <a:pPr algn="r" eaLnBrk="1" hangingPunct="1"/>
            <a:r>
              <a:rPr lang="en-US" altLang="id-ID" sz="1100" b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Case-based reasoning </a:t>
            </a:r>
          </a:p>
          <a:p>
            <a:pPr algn="r"/>
            <a:r>
              <a:rPr lang="en-US" altLang="id-ID" sz="1100" b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Groupware  </a:t>
            </a:r>
          </a:p>
          <a:p>
            <a:pPr algn="r"/>
            <a:r>
              <a:rPr lang="en-US" altLang="id-ID" sz="1100" b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Web pages</a:t>
            </a:r>
          </a:p>
          <a:p>
            <a:pPr algn="r"/>
            <a:r>
              <a:rPr lang="en-US" altLang="id-ID" sz="1100" b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…</a:t>
            </a:r>
          </a:p>
          <a:p>
            <a:pPr algn="r"/>
            <a:endParaRPr lang="en-US" altLang="id-ID" sz="1100" b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AutoShape 25"/>
          <p:cNvSpPr>
            <a:spLocks/>
          </p:cNvSpPr>
          <p:nvPr/>
        </p:nvSpPr>
        <p:spPr bwMode="auto">
          <a:xfrm rot="5400000">
            <a:off x="4651375" y="2984500"/>
            <a:ext cx="304800" cy="5435600"/>
          </a:xfrm>
          <a:prstGeom prst="leftBrace">
            <a:avLst>
              <a:gd name="adj1" fmla="val 148611"/>
              <a:gd name="adj2" fmla="val 50000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76" name="Rectangle 26"/>
          <p:cNvSpPr>
            <a:spLocks noChangeArrowheads="1"/>
          </p:cNvSpPr>
          <p:nvPr/>
        </p:nvSpPr>
        <p:spPr bwMode="auto">
          <a:xfrm>
            <a:off x="6530975" y="5864225"/>
            <a:ext cx="9906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Physical Environment</a:t>
            </a:r>
          </a:p>
        </p:txBody>
      </p:sp>
      <p:sp>
        <p:nvSpPr>
          <p:cNvPr id="77" name="Rectangle 27"/>
          <p:cNvSpPr>
            <a:spLocks noChangeArrowheads="1"/>
          </p:cNvSpPr>
          <p:nvPr/>
        </p:nvSpPr>
        <p:spPr bwMode="auto">
          <a:xfrm>
            <a:off x="3140075" y="5864225"/>
            <a:ext cx="10414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Organization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Structure</a:t>
            </a:r>
          </a:p>
        </p:txBody>
      </p:sp>
      <p:sp>
        <p:nvSpPr>
          <p:cNvPr id="78" name="Rectangle 28"/>
          <p:cNvSpPr>
            <a:spLocks noChangeArrowheads="1"/>
          </p:cNvSpPr>
          <p:nvPr/>
        </p:nvSpPr>
        <p:spPr bwMode="auto">
          <a:xfrm>
            <a:off x="21336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Discovery</a:t>
            </a:r>
          </a:p>
        </p:txBody>
      </p:sp>
      <p:cxnSp>
        <p:nvCxnSpPr>
          <p:cNvPr id="79" name="AutoShape 29"/>
          <p:cNvCxnSpPr>
            <a:cxnSpLocks noChangeShapeType="1"/>
            <a:stCxn id="68" idx="0"/>
            <a:endCxn id="69" idx="2"/>
          </p:cNvCxnSpPr>
          <p:nvPr/>
        </p:nvCxnSpPr>
        <p:spPr bwMode="auto">
          <a:xfrm rot="16200000">
            <a:off x="3932237" y="1766888"/>
            <a:ext cx="530225" cy="444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AutoShape 30"/>
          <p:cNvCxnSpPr>
            <a:cxnSpLocks noChangeShapeType="1"/>
            <a:stCxn id="62" idx="0"/>
            <a:endCxn id="69" idx="2"/>
          </p:cNvCxnSpPr>
          <p:nvPr/>
        </p:nvCxnSpPr>
        <p:spPr bwMode="auto">
          <a:xfrm rot="5400000" flipH="1">
            <a:off x="4408487" y="1735138"/>
            <a:ext cx="530225" cy="5080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AutoShape 31"/>
          <p:cNvCxnSpPr>
            <a:cxnSpLocks noChangeShapeType="1"/>
            <a:stCxn id="63" idx="0"/>
            <a:endCxn id="78" idx="2"/>
          </p:cNvCxnSpPr>
          <p:nvPr/>
        </p:nvCxnSpPr>
        <p:spPr bwMode="auto">
          <a:xfrm rot="16200000">
            <a:off x="2103437" y="1766888"/>
            <a:ext cx="530225" cy="444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AutoShape 32"/>
          <p:cNvCxnSpPr>
            <a:cxnSpLocks noChangeShapeType="1"/>
            <a:stCxn id="65" idx="0"/>
            <a:endCxn id="78" idx="2"/>
          </p:cNvCxnSpPr>
          <p:nvPr/>
        </p:nvCxnSpPr>
        <p:spPr bwMode="auto">
          <a:xfrm rot="5400000" flipH="1">
            <a:off x="2522537" y="1792288"/>
            <a:ext cx="530225" cy="3937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AutoShape 33"/>
          <p:cNvCxnSpPr>
            <a:cxnSpLocks noChangeShapeType="1"/>
            <a:stCxn id="65" idx="0"/>
            <a:endCxn id="70" idx="2"/>
          </p:cNvCxnSpPr>
          <p:nvPr/>
        </p:nvCxnSpPr>
        <p:spPr bwMode="auto">
          <a:xfrm rot="16200000">
            <a:off x="4186237" y="522288"/>
            <a:ext cx="530225" cy="2933700"/>
          </a:xfrm>
          <a:prstGeom prst="curvedConnector3">
            <a:avLst>
              <a:gd name="adj1" fmla="val 69759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AutoShape 34"/>
          <p:cNvCxnSpPr>
            <a:cxnSpLocks noChangeShapeType="1"/>
            <a:stCxn id="66" idx="0"/>
            <a:endCxn id="70" idx="2"/>
          </p:cNvCxnSpPr>
          <p:nvPr/>
        </p:nvCxnSpPr>
        <p:spPr bwMode="auto">
          <a:xfrm flipV="1">
            <a:off x="5918200" y="1724025"/>
            <a:ext cx="0" cy="5302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AutoShape 35"/>
          <p:cNvCxnSpPr>
            <a:cxnSpLocks noChangeShapeType="1"/>
            <a:stCxn id="67" idx="0"/>
            <a:endCxn id="71" idx="2"/>
          </p:cNvCxnSpPr>
          <p:nvPr/>
        </p:nvCxnSpPr>
        <p:spPr bwMode="auto">
          <a:xfrm rot="16200000">
            <a:off x="6643687" y="1798638"/>
            <a:ext cx="530225" cy="3810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AutoShape 36"/>
          <p:cNvCxnSpPr>
            <a:cxnSpLocks noChangeShapeType="1"/>
            <a:stCxn id="64" idx="0"/>
            <a:endCxn id="71" idx="2"/>
          </p:cNvCxnSpPr>
          <p:nvPr/>
        </p:nvCxnSpPr>
        <p:spPr bwMode="auto">
          <a:xfrm rot="5400000" flipH="1">
            <a:off x="7062787" y="1760538"/>
            <a:ext cx="530225" cy="4572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7" name="Rectangle 38"/>
          <p:cNvSpPr>
            <a:spLocks noChangeArrowheads="1"/>
          </p:cNvSpPr>
          <p:nvPr/>
        </p:nvSpPr>
        <p:spPr bwMode="auto">
          <a:xfrm>
            <a:off x="279400" y="313055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Systems</a:t>
            </a:r>
          </a:p>
        </p:txBody>
      </p:sp>
      <p:sp>
        <p:nvSpPr>
          <p:cNvPr id="88" name="Rectangle 39"/>
          <p:cNvSpPr>
            <a:spLocks noChangeArrowheads="1"/>
          </p:cNvSpPr>
          <p:nvPr/>
        </p:nvSpPr>
        <p:spPr bwMode="auto">
          <a:xfrm>
            <a:off x="40386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Capture Systems</a:t>
            </a:r>
          </a:p>
        </p:txBody>
      </p:sp>
      <p:sp>
        <p:nvSpPr>
          <p:cNvPr id="89" name="Rectangle 40"/>
          <p:cNvSpPr>
            <a:spLocks noChangeArrowheads="1"/>
          </p:cNvSpPr>
          <p:nvPr/>
        </p:nvSpPr>
        <p:spPr bwMode="auto">
          <a:xfrm>
            <a:off x="55372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Sharing Systems</a:t>
            </a:r>
          </a:p>
        </p:txBody>
      </p:sp>
      <p:sp>
        <p:nvSpPr>
          <p:cNvPr id="90" name="Rectangle 41"/>
          <p:cNvSpPr>
            <a:spLocks noChangeArrowheads="1"/>
          </p:cNvSpPr>
          <p:nvPr/>
        </p:nvSpPr>
        <p:spPr bwMode="auto">
          <a:xfrm>
            <a:off x="67183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Application Systems</a:t>
            </a:r>
          </a:p>
        </p:txBody>
      </p:sp>
      <p:sp>
        <p:nvSpPr>
          <p:cNvPr id="91" name="Rectangle 42"/>
          <p:cNvSpPr>
            <a:spLocks noChangeArrowheads="1"/>
          </p:cNvSpPr>
          <p:nvPr/>
        </p:nvSpPr>
        <p:spPr bwMode="auto">
          <a:xfrm>
            <a:off x="22098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Discovery Systems</a:t>
            </a:r>
          </a:p>
        </p:txBody>
      </p:sp>
      <p:sp>
        <p:nvSpPr>
          <p:cNvPr id="92" name="Line 43"/>
          <p:cNvSpPr>
            <a:spLocks noChangeShapeType="1"/>
          </p:cNvSpPr>
          <p:nvPr/>
        </p:nvSpPr>
        <p:spPr bwMode="auto">
          <a:xfrm flipV="1">
            <a:off x="26416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3" name="Line 44"/>
          <p:cNvSpPr>
            <a:spLocks noChangeShapeType="1"/>
          </p:cNvSpPr>
          <p:nvPr/>
        </p:nvSpPr>
        <p:spPr bwMode="auto">
          <a:xfrm flipV="1">
            <a:off x="44704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4" name="Line 45"/>
          <p:cNvSpPr>
            <a:spLocks noChangeShapeType="1"/>
          </p:cNvSpPr>
          <p:nvPr/>
        </p:nvSpPr>
        <p:spPr bwMode="auto">
          <a:xfrm flipV="1">
            <a:off x="59182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5" name="Line 46"/>
          <p:cNvSpPr>
            <a:spLocks noChangeShapeType="1"/>
          </p:cNvSpPr>
          <p:nvPr/>
        </p:nvSpPr>
        <p:spPr bwMode="auto">
          <a:xfrm flipV="1">
            <a:off x="71374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6" name="AutoShape 47"/>
          <p:cNvSpPr>
            <a:spLocks/>
          </p:cNvSpPr>
          <p:nvPr/>
        </p:nvSpPr>
        <p:spPr bwMode="auto">
          <a:xfrm rot="5400000">
            <a:off x="4613275" y="1676400"/>
            <a:ext cx="381000" cy="4191000"/>
          </a:xfrm>
          <a:prstGeom prst="leftBrace">
            <a:avLst>
              <a:gd name="adj1" fmla="val 91667"/>
              <a:gd name="adj2" fmla="val 50000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7" name="AutoShape 48"/>
          <p:cNvSpPr>
            <a:spLocks/>
          </p:cNvSpPr>
          <p:nvPr/>
        </p:nvSpPr>
        <p:spPr bwMode="auto">
          <a:xfrm rot="5400000" flipV="1">
            <a:off x="4737100" y="495300"/>
            <a:ext cx="152400" cy="6019800"/>
          </a:xfrm>
          <a:prstGeom prst="rightBracket">
            <a:avLst>
              <a:gd name="adj" fmla="val 3291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8" name="AutoShape 49"/>
          <p:cNvSpPr>
            <a:spLocks/>
          </p:cNvSpPr>
          <p:nvPr/>
        </p:nvSpPr>
        <p:spPr bwMode="auto">
          <a:xfrm>
            <a:off x="1651000" y="1295400"/>
            <a:ext cx="76200" cy="1295400"/>
          </a:xfrm>
          <a:prstGeom prst="leftBrace">
            <a:avLst>
              <a:gd name="adj1" fmla="val 141667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74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0"/>
          </a:xfrm>
        </p:spPr>
        <p:txBody>
          <a:bodyPr/>
          <a:lstStyle/>
          <a:p>
            <a:pPr eaLnBrk="1" hangingPunct="1"/>
            <a:r>
              <a:rPr lang="en-US" sz="4000" dirty="0"/>
              <a:t>3</a:t>
            </a:r>
            <a:r>
              <a:rPr lang="en-US" sz="4000" dirty="0" smtClean="0"/>
              <a:t>.1 </a:t>
            </a:r>
            <a:r>
              <a:rPr lang="en-US" sz="4000" dirty="0"/>
              <a:t>Knowledge </a:t>
            </a:r>
            <a:r>
              <a:rPr lang="en-US" sz="4000" dirty="0" smtClean="0"/>
              <a:t>Management Processes</a:t>
            </a:r>
            <a:endParaRPr lang="en-US" sz="4000" dirty="0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8D09C1-4A0D-43E2-9590-F2525E5C347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153400" cy="838200"/>
          </a:xfrm>
        </p:spPr>
        <p:txBody>
          <a:bodyPr/>
          <a:lstStyle/>
          <a:p>
            <a:pPr eaLnBrk="1" hangingPunct="1"/>
            <a:r>
              <a:rPr lang="en-US" smtClean="0"/>
              <a:t>Knowledge Management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8077200" cy="41148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3400" dirty="0"/>
              <a:t>Knowledge management can be defined as performing the activities involved in </a:t>
            </a:r>
            <a:r>
              <a:rPr lang="en-US" sz="3400" dirty="0">
                <a:solidFill>
                  <a:srgbClr val="C00000"/>
                </a:solidFill>
              </a:rPr>
              <a:t>discovering</a:t>
            </a:r>
            <a:r>
              <a:rPr lang="en-US" sz="3400" dirty="0"/>
              <a:t>, </a:t>
            </a:r>
            <a:r>
              <a:rPr lang="en-US" sz="3400" dirty="0">
                <a:solidFill>
                  <a:srgbClr val="C00000"/>
                </a:solidFill>
              </a:rPr>
              <a:t>capturing</a:t>
            </a:r>
            <a:r>
              <a:rPr lang="en-US" sz="3400" dirty="0"/>
              <a:t>, </a:t>
            </a:r>
            <a:r>
              <a:rPr lang="en-US" sz="3400" dirty="0">
                <a:solidFill>
                  <a:srgbClr val="C00000"/>
                </a:solidFill>
              </a:rPr>
              <a:t>sharing</a:t>
            </a:r>
            <a:r>
              <a:rPr lang="en-US" sz="3400" dirty="0"/>
              <a:t>, and </a:t>
            </a:r>
            <a:r>
              <a:rPr lang="en-US" sz="3400" dirty="0">
                <a:solidFill>
                  <a:srgbClr val="C00000"/>
                </a:solidFill>
              </a:rPr>
              <a:t>applying</a:t>
            </a:r>
            <a:r>
              <a:rPr lang="en-US" sz="3400" dirty="0"/>
              <a:t> knowledge so as to enhance, in a cost-effective fashion, the impact of knowledge on the unit’s goal </a:t>
            </a:r>
            <a:r>
              <a:rPr lang="en-US" sz="3400" dirty="0" smtClean="0"/>
              <a:t>achievement</a:t>
            </a:r>
            <a:endParaRPr lang="en-US" sz="3400" dirty="0"/>
          </a:p>
          <a:p>
            <a:pPr algn="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sz="2500" i="1" dirty="0" smtClean="0"/>
          </a:p>
          <a:p>
            <a:pPr algn="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sz="2500" i="1" dirty="0" smtClean="0"/>
          </a:p>
          <a:p>
            <a:pPr algn="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500" i="1" dirty="0"/>
              <a:t>(</a:t>
            </a:r>
            <a:r>
              <a:rPr lang="en-US" sz="2500" i="1" dirty="0" smtClean="0"/>
              <a:t>Becerra-Fernandez, 2010)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3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KM Processes</a:t>
            </a:r>
            <a:endParaRPr lang="id-ID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11385" r="9420" b="62359"/>
          <a:stretch/>
        </p:blipFill>
        <p:spPr>
          <a:xfrm>
            <a:off x="228600" y="1352550"/>
            <a:ext cx="8763001" cy="400594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romi-mediamayalearningorganizaton-eramuslim-3mei2007</Template>
  <TotalTime>3756</TotalTime>
  <Words>1471</Words>
  <Application>Microsoft Office PowerPoint</Application>
  <PresentationFormat>On-screen Show (4:3)</PresentationFormat>
  <Paragraphs>242</Paragraphs>
  <Slides>31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ＭＳ Ｐゴシック</vt:lpstr>
      <vt:lpstr>Arial</vt:lpstr>
      <vt:lpstr>Calibri</vt:lpstr>
      <vt:lpstr>Calibri Light</vt:lpstr>
      <vt:lpstr>Constantia</vt:lpstr>
      <vt:lpstr>Times</vt:lpstr>
      <vt:lpstr>Times New Roman</vt:lpstr>
      <vt:lpstr>Wingdings</vt:lpstr>
      <vt:lpstr>Office Theme</vt:lpstr>
      <vt:lpstr>Visio</vt:lpstr>
      <vt:lpstr>Knowledge Management: 3. Solutions</vt:lpstr>
      <vt:lpstr>Romi Satria Wahono</vt:lpstr>
      <vt:lpstr>Contents</vt:lpstr>
      <vt:lpstr>3. Solutions</vt:lpstr>
      <vt:lpstr>KM Foundations and Solutions </vt:lpstr>
      <vt:lpstr>KM Foundations and Solutions </vt:lpstr>
      <vt:lpstr>3.1 Knowledge Management Processes</vt:lpstr>
      <vt:lpstr>Knowledge Management</vt:lpstr>
      <vt:lpstr>KM Processes</vt:lpstr>
      <vt:lpstr>KM Processes</vt:lpstr>
      <vt:lpstr>Knowledge Discovery</vt:lpstr>
      <vt:lpstr>Knowledge Spiral</vt:lpstr>
      <vt:lpstr>PowerPoint Presentation</vt:lpstr>
      <vt:lpstr>Latihan</vt:lpstr>
      <vt:lpstr>Knowledge Capture</vt:lpstr>
      <vt:lpstr>PowerPoint Presentation</vt:lpstr>
      <vt:lpstr>Latihan</vt:lpstr>
      <vt:lpstr>Knowledge Sharing</vt:lpstr>
      <vt:lpstr>PowerPoint Presentation</vt:lpstr>
      <vt:lpstr>Latihan</vt:lpstr>
      <vt:lpstr>Knowledge Application</vt:lpstr>
      <vt:lpstr>Direction</vt:lpstr>
      <vt:lpstr>Routines</vt:lpstr>
      <vt:lpstr>Latihan</vt:lpstr>
      <vt:lpstr>3.2 Knowledge Management Systems</vt:lpstr>
      <vt:lpstr>Knowledge Management Systems</vt:lpstr>
      <vt:lpstr>PowerPoint Presentation</vt:lpstr>
      <vt:lpstr>KM Processes and Systems and Associated Mechanism and Technologies</vt:lpstr>
      <vt:lpstr>Combination of Four Types of KM Processes and Systems</vt:lpstr>
      <vt:lpstr>KM Foundations and Solutions </vt:lpstr>
      <vt:lpstr>Referensi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Romi Satria Wahono</dc:creator>
  <cp:lastModifiedBy>Romi Satria Wahono</cp:lastModifiedBy>
  <cp:revision>872</cp:revision>
  <cp:lastPrinted>2015-06-09T09:46:05Z</cp:lastPrinted>
  <dcterms:created xsi:type="dcterms:W3CDTF">1601-01-01T00:00:00Z</dcterms:created>
  <dcterms:modified xsi:type="dcterms:W3CDTF">2015-09-18T13:20:20Z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