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27"/>
  </p:notesMasterIdLst>
  <p:handoutMasterIdLst>
    <p:handoutMasterId r:id="rId28"/>
  </p:handoutMasterIdLst>
  <p:sldIdLst>
    <p:sldId id="669" r:id="rId2"/>
    <p:sldId id="670" r:id="rId3"/>
    <p:sldId id="763" r:id="rId4"/>
    <p:sldId id="673" r:id="rId5"/>
    <p:sldId id="743" r:id="rId6"/>
    <p:sldId id="744" r:id="rId7"/>
    <p:sldId id="733" r:id="rId8"/>
    <p:sldId id="756" r:id="rId9"/>
    <p:sldId id="746" r:id="rId10"/>
    <p:sldId id="747" r:id="rId11"/>
    <p:sldId id="748" r:id="rId12"/>
    <p:sldId id="758" r:id="rId13"/>
    <p:sldId id="739" r:id="rId14"/>
    <p:sldId id="749" r:id="rId15"/>
    <p:sldId id="761" r:id="rId16"/>
    <p:sldId id="750" r:id="rId17"/>
    <p:sldId id="751" r:id="rId18"/>
    <p:sldId id="759" r:id="rId19"/>
    <p:sldId id="740" r:id="rId20"/>
    <p:sldId id="752" r:id="rId21"/>
    <p:sldId id="753" r:id="rId22"/>
    <p:sldId id="754" r:id="rId23"/>
    <p:sldId id="755" r:id="rId24"/>
    <p:sldId id="760" r:id="rId25"/>
    <p:sldId id="741" r:id="rId26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84" autoAdjust="0"/>
  </p:normalViewPr>
  <p:slideViewPr>
    <p:cSldViewPr>
      <p:cViewPr varScale="1">
        <p:scale>
          <a:sx n="68" d="100"/>
          <a:sy n="68" d="100"/>
        </p:scale>
        <p:origin x="2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918" y="7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2439" y="11168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http://romisatriawahono.net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191" y="111688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sz="900" i="1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2439" y="9613565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romi@romisatriawahono.net</a:t>
            </a: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191" y="9613565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/>
            </a:lvl1pPr>
          </a:lstStyle>
          <a:p>
            <a:pPr>
              <a:defRPr/>
            </a:pPr>
            <a:fld id="{D4142BAE-C926-480C-B9AF-69633CB12009}" type="slidenum">
              <a:rPr lang="en-US" sz="900" i="1"/>
              <a:pPr>
                <a:defRPr/>
              </a:pPr>
              <a:t>‹#›</a:t>
            </a:fld>
            <a:endParaRPr lang="en-US" sz="900" i="1"/>
          </a:p>
        </p:txBody>
      </p:sp>
    </p:spTree>
    <p:extLst>
      <p:ext uri="{BB962C8B-B14F-4D97-AF65-F5344CB8AC3E}">
        <p14:creationId xmlns:p14="http://schemas.microsoft.com/office/powerpoint/2010/main" val="1268525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http://romisatriawahono.net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0088"/>
            <a:ext cx="5678824" cy="46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romi@romisatriawahono.net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04A8CEA8-62CB-4DF9-9B73-C8EE28853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759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romi@romisatriawahono.net</a:t>
            </a:r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http://romisatriawahono.net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172ED-933D-402D-B391-C7CAD167D875}" type="slidenum">
              <a:rPr lang="en-US" altLang="ja-JP" b="0" smtClean="0">
                <a:solidFill>
                  <a:srgbClr val="000000"/>
                </a:solidFill>
              </a:rPr>
              <a:pPr/>
              <a:t>1</a:t>
            </a:fld>
            <a:endParaRPr lang="en-US" altLang="ja-JP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1217613"/>
            <a:ext cx="4386262" cy="3290887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7A2A1D-FAEE-4767-978A-2455FE90F407}" type="slidenum">
              <a:rPr lang="en-US" b="0" smtClean="0">
                <a:solidFill>
                  <a:srgbClr val="000000"/>
                </a:solidFill>
              </a:rPr>
              <a:pPr/>
              <a:t>2</a:t>
            </a:fld>
            <a:endParaRPr lang="en-US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205422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8" name="squares"/>
          <p:cNvGrpSpPr>
            <a:grpSpLocks/>
          </p:cNvGrpSpPr>
          <p:nvPr userDrawn="1"/>
        </p:nvGrpSpPr>
        <p:grpSpPr bwMode="auto">
          <a:xfrm rot="10800000">
            <a:off x="8516938" y="2054225"/>
            <a:ext cx="628650" cy="523875"/>
            <a:chOff x="0" y="452558"/>
            <a:chExt cx="914400" cy="52418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91127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14746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>
              <a:off x="-181273" y="637008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ffectLst/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D9323BAE-B24B-422A-A677-CF8266E78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46DD46B-AA70-4F39-896C-8B49BA70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5FAF035-7CA2-4BBB-BE4A-A74A3EF0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3815423-CFB1-4EE6-8ACA-C975DA6C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6592888"/>
            <a:ext cx="84931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92888"/>
            <a:ext cx="1019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524000"/>
            <a:ext cx="8305800" cy="1484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>Knowledge Management:</a:t>
            </a: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 smtClean="0"/>
              <a:t>2. Foundations</a:t>
            </a:r>
            <a:endParaRPr lang="en-US" sz="8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4572000"/>
            <a:ext cx="5486400" cy="1600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3600" dirty="0" smtClean="0"/>
              <a:t>Romi Satria Wahon</a:t>
            </a:r>
            <a:r>
              <a:rPr lang="en-US" sz="3600" dirty="0" smtClean="0"/>
              <a:t>o</a:t>
            </a:r>
            <a:br>
              <a:rPr lang="en-US" sz="3600" dirty="0" smtClean="0"/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romi@romisatriawahono.net</a:t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</a:t>
            </a:r>
            <a:r>
              <a:rPr lang="en-US" sz="25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://romisatriawahono.net/km</a:t>
            </a: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WA/SMS</a:t>
            </a:r>
            <a:r>
              <a:rPr lang="id-ID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+6281586220090</a:t>
            </a:r>
            <a: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1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1C052-8729-4049-A97A-C6C407D3E1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3026" r="11449" b="53974"/>
          <a:stretch/>
        </p:blipFill>
        <p:spPr>
          <a:xfrm>
            <a:off x="-1" y="0"/>
            <a:ext cx="9147157" cy="54102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13128" r="10724" b="50769"/>
          <a:stretch/>
        </p:blipFill>
        <p:spPr>
          <a:xfrm>
            <a:off x="0" y="18495"/>
            <a:ext cx="9144000" cy="591670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Lakukan</a:t>
            </a:r>
            <a:r>
              <a:rPr lang="en-US" sz="3200" dirty="0" smtClean="0"/>
              <a:t> </a:t>
            </a:r>
            <a:r>
              <a:rPr lang="en-US" sz="3200" dirty="0" err="1" smtClean="0"/>
              <a:t>pendataan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KM infrastructure yang </a:t>
            </a:r>
            <a:r>
              <a:rPr lang="en-US" sz="3200" dirty="0" err="1" smtClean="0">
                <a:solidFill>
                  <a:srgbClr val="C00000"/>
                </a:solidFill>
              </a:rPr>
              <a:t>kita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miliki</a:t>
            </a:r>
            <a:r>
              <a:rPr lang="en-US" sz="3200" dirty="0" smtClean="0">
                <a:solidFill>
                  <a:srgbClr val="C00000"/>
                </a:solidFill>
              </a:rPr>
              <a:t> di </a:t>
            </a:r>
            <a:r>
              <a:rPr lang="en-US" sz="3200" dirty="0" err="1" smtClean="0">
                <a:solidFill>
                  <a:srgbClr val="C00000"/>
                </a:solidFill>
              </a:rPr>
              <a:t>perusahaan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/>
              <a:t>tempat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endParaRPr lang="en-US" sz="3200" dirty="0" smtClean="0"/>
          </a:p>
          <a:p>
            <a:r>
              <a:rPr lang="en-US" sz="3200" dirty="0" err="1" smtClean="0"/>
              <a:t>Gambarkan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menggunakan</a:t>
            </a:r>
            <a:r>
              <a:rPr lang="en-US" sz="3200" dirty="0" smtClean="0"/>
              <a:t> </a:t>
            </a:r>
            <a:r>
              <a:rPr lang="en-US" sz="3200" dirty="0" err="1" smtClean="0"/>
              <a:t>mindmap</a:t>
            </a:r>
            <a:endParaRPr lang="id-ID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2.2 </a:t>
            </a:r>
            <a:r>
              <a:rPr lang="en-US" sz="4000" dirty="0"/>
              <a:t>Knowledge Management </a:t>
            </a:r>
            <a:r>
              <a:rPr lang="en-US" sz="4000" dirty="0" smtClean="0"/>
              <a:t>Mechanism</a:t>
            </a:r>
            <a:endParaRPr lang="en-US" sz="4000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Management Mechanism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8229600" cy="5105400"/>
          </a:xfrm>
        </p:spPr>
        <p:txBody>
          <a:bodyPr/>
          <a:lstStyle/>
          <a:p>
            <a:r>
              <a:rPr lang="en-US" sz="2400" dirty="0"/>
              <a:t>Knowledge management mechanisms </a:t>
            </a:r>
            <a:r>
              <a:rPr lang="en-US" sz="2400" dirty="0" smtClean="0"/>
              <a:t>are organizational </a:t>
            </a:r>
            <a:r>
              <a:rPr lang="en-US" sz="2400" dirty="0"/>
              <a:t>or structural means </a:t>
            </a:r>
            <a:r>
              <a:rPr lang="en-US" sz="2400" dirty="0" smtClean="0"/>
              <a:t>used to </a:t>
            </a:r>
            <a:r>
              <a:rPr lang="en-US" sz="2400" dirty="0">
                <a:solidFill>
                  <a:srgbClr val="C00000"/>
                </a:solidFill>
              </a:rPr>
              <a:t>promote knowledge </a:t>
            </a:r>
            <a:r>
              <a:rPr lang="en-US" sz="2400" dirty="0" smtClean="0">
                <a:solidFill>
                  <a:srgbClr val="C00000"/>
                </a:solidFill>
              </a:rPr>
              <a:t>management</a:t>
            </a:r>
          </a:p>
          <a:p>
            <a:r>
              <a:rPr lang="en-US" sz="2400" dirty="0" smtClean="0"/>
              <a:t>They </a:t>
            </a:r>
            <a:r>
              <a:rPr lang="en-US" sz="2400" dirty="0"/>
              <a:t>enable KM systems, and they are themselves </a:t>
            </a:r>
            <a:r>
              <a:rPr lang="en-US" sz="2400" dirty="0">
                <a:solidFill>
                  <a:srgbClr val="C00000"/>
                </a:solidFill>
              </a:rPr>
              <a:t>supported by the KM </a:t>
            </a:r>
            <a:r>
              <a:rPr lang="en-US" sz="2400" dirty="0" smtClean="0">
                <a:solidFill>
                  <a:srgbClr val="C00000"/>
                </a:solidFill>
              </a:rPr>
              <a:t>infrastructure</a:t>
            </a:r>
          </a:p>
          <a:p>
            <a:r>
              <a:rPr lang="en-US" sz="2400" dirty="0" smtClean="0"/>
              <a:t>KM </a:t>
            </a:r>
            <a:r>
              <a:rPr lang="en-US" sz="2400" dirty="0"/>
              <a:t>mechanisms may (or may not) </a:t>
            </a:r>
            <a:r>
              <a:rPr lang="en-US" sz="2400" dirty="0" smtClean="0">
                <a:solidFill>
                  <a:srgbClr val="C00000"/>
                </a:solidFill>
              </a:rPr>
              <a:t>utilize technology</a:t>
            </a:r>
            <a:r>
              <a:rPr lang="en-US" sz="2400" dirty="0"/>
              <a:t>, but they do involve some kind of </a:t>
            </a:r>
            <a:r>
              <a:rPr lang="en-US" sz="2400" dirty="0">
                <a:solidFill>
                  <a:srgbClr val="C00000"/>
                </a:solidFill>
              </a:rPr>
              <a:t>organizational arrangement </a:t>
            </a:r>
            <a:r>
              <a:rPr lang="en-US" sz="2400" dirty="0"/>
              <a:t>or </a:t>
            </a:r>
            <a:r>
              <a:rPr lang="en-US" sz="2400" dirty="0" smtClean="0"/>
              <a:t>social or </a:t>
            </a:r>
            <a:r>
              <a:rPr lang="en-US" sz="2400" dirty="0"/>
              <a:t>structural means of facilitating </a:t>
            </a:r>
            <a:r>
              <a:rPr lang="en-US" sz="2400" dirty="0" smtClean="0"/>
              <a:t>KM</a:t>
            </a:r>
            <a:endParaRPr lang="en-US" sz="2400" dirty="0"/>
          </a:p>
          <a:p>
            <a:pPr lvl="1"/>
            <a:r>
              <a:rPr lang="en-US" sz="2100" dirty="0"/>
              <a:t>Examples of KM mechanisms include </a:t>
            </a:r>
            <a:r>
              <a:rPr lang="en-US" sz="2100" dirty="0">
                <a:solidFill>
                  <a:srgbClr val="0070C0"/>
                </a:solidFill>
              </a:rPr>
              <a:t>learning by doing</a:t>
            </a:r>
            <a:r>
              <a:rPr lang="en-US" sz="2100" dirty="0"/>
              <a:t>, on-the-job </a:t>
            </a:r>
            <a:r>
              <a:rPr lang="en-US" sz="2100" dirty="0" smtClean="0"/>
              <a:t>training, </a:t>
            </a:r>
            <a:r>
              <a:rPr lang="en-US" sz="2100" dirty="0" smtClean="0">
                <a:solidFill>
                  <a:srgbClr val="0070C0"/>
                </a:solidFill>
              </a:rPr>
              <a:t>learning </a:t>
            </a:r>
            <a:r>
              <a:rPr lang="en-US" sz="2100" dirty="0">
                <a:solidFill>
                  <a:srgbClr val="0070C0"/>
                </a:solidFill>
              </a:rPr>
              <a:t>by observation</a:t>
            </a:r>
            <a:r>
              <a:rPr lang="en-US" sz="2100" dirty="0"/>
              <a:t>, and face-to-face </a:t>
            </a:r>
            <a:r>
              <a:rPr lang="en-US" sz="2100" dirty="0" smtClean="0"/>
              <a:t>meetings</a:t>
            </a:r>
          </a:p>
          <a:p>
            <a:pPr lvl="1"/>
            <a:r>
              <a:rPr lang="en-US" sz="2100" dirty="0" smtClean="0"/>
              <a:t>More </a:t>
            </a:r>
            <a:r>
              <a:rPr lang="en-US" sz="2100" dirty="0"/>
              <a:t>long-term KM mechanisms include the </a:t>
            </a:r>
            <a:r>
              <a:rPr lang="en-US" sz="2100" dirty="0">
                <a:solidFill>
                  <a:srgbClr val="0070C0"/>
                </a:solidFill>
              </a:rPr>
              <a:t>hiring of a Chief Knowledge </a:t>
            </a:r>
            <a:r>
              <a:rPr lang="en-US" sz="2100" dirty="0" smtClean="0">
                <a:solidFill>
                  <a:srgbClr val="0070C0"/>
                </a:solidFill>
              </a:rPr>
              <a:t>Officer</a:t>
            </a:r>
            <a:r>
              <a:rPr lang="en-US" sz="2100" dirty="0"/>
              <a:t>, cooperative projects </a:t>
            </a:r>
            <a:r>
              <a:rPr lang="en-US" sz="2100" dirty="0" smtClean="0"/>
              <a:t>across departments</a:t>
            </a:r>
            <a:r>
              <a:rPr lang="en-US" sz="2100" dirty="0"/>
              <a:t>, traditional hierarchical relationships, </a:t>
            </a:r>
            <a:r>
              <a:rPr lang="en-US" sz="2100" dirty="0">
                <a:solidFill>
                  <a:srgbClr val="0070C0"/>
                </a:solidFill>
              </a:rPr>
              <a:t>organizational policies</a:t>
            </a:r>
            <a:r>
              <a:rPr lang="en-US" sz="2100" dirty="0"/>
              <a:t>, </a:t>
            </a:r>
            <a:r>
              <a:rPr lang="en-US" sz="2100" dirty="0" smtClean="0">
                <a:solidFill>
                  <a:srgbClr val="0070C0"/>
                </a:solidFill>
              </a:rPr>
              <a:t>standards</a:t>
            </a:r>
            <a:r>
              <a:rPr lang="en-US" sz="2100" dirty="0" smtClean="0"/>
              <a:t>, initiation </a:t>
            </a:r>
            <a:r>
              <a:rPr lang="en-US" sz="2100" dirty="0"/>
              <a:t>process for new employees, and </a:t>
            </a:r>
            <a:r>
              <a:rPr lang="en-US" sz="2100" dirty="0">
                <a:solidFill>
                  <a:srgbClr val="0070C0"/>
                </a:solidFill>
              </a:rPr>
              <a:t>employee rotation across </a:t>
            </a:r>
            <a:r>
              <a:rPr lang="en-US" sz="2100" dirty="0" smtClean="0">
                <a:solidFill>
                  <a:srgbClr val="0070C0"/>
                </a:solidFill>
              </a:rPr>
              <a:t>departments</a:t>
            </a:r>
            <a:endParaRPr lang="id-ID" sz="21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Foundations and Solutions </a:t>
            </a:r>
            <a:endParaRPr lang="id-ID" dirty="0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48418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6955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279400" y="17907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Processes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041400" y="3962400"/>
            <a:ext cx="157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Mechanisms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79400" y="5943600"/>
            <a:ext cx="166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Infrastructure</a:t>
            </a: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6886575" y="3962400"/>
            <a:ext cx="169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Technologies 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2085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 Culture</a:t>
            </a: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2771775" y="3990975"/>
            <a:ext cx="1828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Analogies and metaphors 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Brainstorming retreats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On-the-job training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Face-to-face meetings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Apprenticeships 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Employee rotation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Learning by observation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</a:rPr>
              <a:t>…. 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232275" y="5864225"/>
            <a:ext cx="11430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Infrastructure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413375" y="5864225"/>
            <a:ext cx="10668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Common Knowledge</a:t>
            </a:r>
          </a:p>
        </p:txBody>
      </p:sp>
      <p:sp>
        <p:nvSpPr>
          <p:cNvPr id="62" name="Rectangle 12"/>
          <p:cNvSpPr>
            <a:spLocks noChangeArrowheads="1"/>
          </p:cNvSpPr>
          <p:nvPr/>
        </p:nvSpPr>
        <p:spPr bwMode="auto">
          <a:xfrm>
            <a:off x="4356100" y="2254250"/>
            <a:ext cx="1143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Externalization</a:t>
            </a: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1651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Combination</a:t>
            </a: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1755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Routines</a:t>
            </a: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24892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Socialization</a:t>
            </a: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499100" y="225425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Exchange</a:t>
            </a:r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3373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Direction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3441700" y="225425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Internalization</a:t>
            </a:r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39624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</a:t>
            </a:r>
          </a:p>
        </p:txBody>
      </p:sp>
      <p:sp>
        <p:nvSpPr>
          <p:cNvPr id="70" name="Rectangle 20"/>
          <p:cNvSpPr>
            <a:spLocks noChangeArrowheads="1"/>
          </p:cNvSpPr>
          <p:nvPr/>
        </p:nvSpPr>
        <p:spPr bwMode="auto">
          <a:xfrm>
            <a:off x="54610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</a:t>
            </a: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66421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</a:t>
            </a: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45466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Rectangle 23"/>
          <p:cNvSpPr>
            <a:spLocks noChangeArrowheads="1"/>
          </p:cNvSpPr>
          <p:nvPr/>
        </p:nvSpPr>
        <p:spPr bwMode="auto">
          <a:xfrm>
            <a:off x="4445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4689475" y="3962400"/>
            <a:ext cx="22098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Decision support systems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Web-based discussion groups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Repositories of best practices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Artificial intelligence systems</a:t>
            </a:r>
          </a:p>
          <a:p>
            <a:pPr algn="r"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Case-based reasoning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Groupware 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 pages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r"/>
            <a:endParaRPr lang="en-US" altLang="id-ID" sz="11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AutoShape 25"/>
          <p:cNvSpPr>
            <a:spLocks/>
          </p:cNvSpPr>
          <p:nvPr/>
        </p:nvSpPr>
        <p:spPr bwMode="auto">
          <a:xfrm rot="5400000">
            <a:off x="4651375" y="2984500"/>
            <a:ext cx="304800" cy="5435600"/>
          </a:xfrm>
          <a:prstGeom prst="leftBrace">
            <a:avLst>
              <a:gd name="adj1" fmla="val 148611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6530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Physical Environment</a:t>
            </a: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3140075" y="5864225"/>
            <a:ext cx="10414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Structure</a:t>
            </a: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21336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</a:t>
            </a:r>
          </a:p>
        </p:txBody>
      </p:sp>
      <p:cxnSp>
        <p:nvCxnSpPr>
          <p:cNvPr id="79" name="AutoShape 29"/>
          <p:cNvCxnSpPr>
            <a:cxnSpLocks noChangeShapeType="1"/>
            <a:stCxn id="68" idx="0"/>
            <a:endCxn id="69" idx="2"/>
          </p:cNvCxnSpPr>
          <p:nvPr/>
        </p:nvCxnSpPr>
        <p:spPr bwMode="auto">
          <a:xfrm rot="16200000">
            <a:off x="39322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AutoShape 30"/>
          <p:cNvCxnSpPr>
            <a:cxnSpLocks noChangeShapeType="1"/>
            <a:stCxn id="62" idx="0"/>
            <a:endCxn id="69" idx="2"/>
          </p:cNvCxnSpPr>
          <p:nvPr/>
        </p:nvCxnSpPr>
        <p:spPr bwMode="auto">
          <a:xfrm rot="5400000" flipH="1">
            <a:off x="4408487" y="1735138"/>
            <a:ext cx="530225" cy="508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AutoShape 31"/>
          <p:cNvCxnSpPr>
            <a:cxnSpLocks noChangeShapeType="1"/>
            <a:stCxn id="63" idx="0"/>
            <a:endCxn id="78" idx="2"/>
          </p:cNvCxnSpPr>
          <p:nvPr/>
        </p:nvCxnSpPr>
        <p:spPr bwMode="auto">
          <a:xfrm rot="16200000">
            <a:off x="21034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AutoShape 32"/>
          <p:cNvCxnSpPr>
            <a:cxnSpLocks noChangeShapeType="1"/>
            <a:stCxn id="65" idx="0"/>
            <a:endCxn id="78" idx="2"/>
          </p:cNvCxnSpPr>
          <p:nvPr/>
        </p:nvCxnSpPr>
        <p:spPr bwMode="auto">
          <a:xfrm rot="5400000" flipH="1">
            <a:off x="2522537" y="1792288"/>
            <a:ext cx="530225" cy="393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AutoShape 33"/>
          <p:cNvCxnSpPr>
            <a:cxnSpLocks noChangeShapeType="1"/>
            <a:stCxn id="65" idx="0"/>
            <a:endCxn id="70" idx="2"/>
          </p:cNvCxnSpPr>
          <p:nvPr/>
        </p:nvCxnSpPr>
        <p:spPr bwMode="auto">
          <a:xfrm rot="16200000">
            <a:off x="4186237" y="522288"/>
            <a:ext cx="530225" cy="2933700"/>
          </a:xfrm>
          <a:prstGeom prst="curvedConnector3">
            <a:avLst>
              <a:gd name="adj1" fmla="val 6975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AutoShape 34"/>
          <p:cNvCxnSpPr>
            <a:cxnSpLocks noChangeShapeType="1"/>
            <a:stCxn id="66" idx="0"/>
            <a:endCxn id="70" idx="2"/>
          </p:cNvCxnSpPr>
          <p:nvPr/>
        </p:nvCxnSpPr>
        <p:spPr bwMode="auto">
          <a:xfrm flipV="1">
            <a:off x="5918200" y="1724025"/>
            <a:ext cx="0" cy="5302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AutoShape 35"/>
          <p:cNvCxnSpPr>
            <a:cxnSpLocks noChangeShapeType="1"/>
            <a:stCxn id="67" idx="0"/>
            <a:endCxn id="71" idx="2"/>
          </p:cNvCxnSpPr>
          <p:nvPr/>
        </p:nvCxnSpPr>
        <p:spPr bwMode="auto">
          <a:xfrm rot="16200000">
            <a:off x="6643687" y="1798638"/>
            <a:ext cx="530225" cy="381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AutoShape 36"/>
          <p:cNvCxnSpPr>
            <a:cxnSpLocks noChangeShapeType="1"/>
            <a:stCxn id="64" idx="0"/>
            <a:endCxn id="71" idx="2"/>
          </p:cNvCxnSpPr>
          <p:nvPr/>
        </p:nvCxnSpPr>
        <p:spPr bwMode="auto">
          <a:xfrm rot="5400000" flipH="1">
            <a:off x="7062787" y="1760538"/>
            <a:ext cx="530225" cy="4572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279400" y="31305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Systems</a:t>
            </a:r>
          </a:p>
        </p:txBody>
      </p:sp>
      <p:sp>
        <p:nvSpPr>
          <p:cNvPr id="88" name="Rectangle 39"/>
          <p:cNvSpPr>
            <a:spLocks noChangeArrowheads="1"/>
          </p:cNvSpPr>
          <p:nvPr/>
        </p:nvSpPr>
        <p:spPr bwMode="auto">
          <a:xfrm>
            <a:off x="40386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 Systems</a:t>
            </a:r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auto">
          <a:xfrm>
            <a:off x="55372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 Systems</a:t>
            </a:r>
          </a:p>
        </p:txBody>
      </p:sp>
      <p:sp>
        <p:nvSpPr>
          <p:cNvPr id="90" name="Rectangle 41"/>
          <p:cNvSpPr>
            <a:spLocks noChangeArrowheads="1"/>
          </p:cNvSpPr>
          <p:nvPr/>
        </p:nvSpPr>
        <p:spPr bwMode="auto">
          <a:xfrm>
            <a:off x="67183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 Systems</a:t>
            </a:r>
          </a:p>
        </p:txBody>
      </p:sp>
      <p:sp>
        <p:nvSpPr>
          <p:cNvPr id="91" name="Rectangle 42"/>
          <p:cNvSpPr>
            <a:spLocks noChangeArrowheads="1"/>
          </p:cNvSpPr>
          <p:nvPr/>
        </p:nvSpPr>
        <p:spPr bwMode="auto">
          <a:xfrm>
            <a:off x="22098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 Systems</a:t>
            </a:r>
          </a:p>
        </p:txBody>
      </p:sp>
      <p:sp>
        <p:nvSpPr>
          <p:cNvPr id="92" name="Line 43"/>
          <p:cNvSpPr>
            <a:spLocks noChangeShapeType="1"/>
          </p:cNvSpPr>
          <p:nvPr/>
        </p:nvSpPr>
        <p:spPr bwMode="auto">
          <a:xfrm flipV="1">
            <a:off x="26416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3" name="Line 44"/>
          <p:cNvSpPr>
            <a:spLocks noChangeShapeType="1"/>
          </p:cNvSpPr>
          <p:nvPr/>
        </p:nvSpPr>
        <p:spPr bwMode="auto">
          <a:xfrm flipV="1">
            <a:off x="4470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4" name="Line 45"/>
          <p:cNvSpPr>
            <a:spLocks noChangeShapeType="1"/>
          </p:cNvSpPr>
          <p:nvPr/>
        </p:nvSpPr>
        <p:spPr bwMode="auto">
          <a:xfrm flipV="1">
            <a:off x="59182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5" name="Line 46"/>
          <p:cNvSpPr>
            <a:spLocks noChangeShapeType="1"/>
          </p:cNvSpPr>
          <p:nvPr/>
        </p:nvSpPr>
        <p:spPr bwMode="auto">
          <a:xfrm flipV="1">
            <a:off x="7137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6" name="AutoShape 47"/>
          <p:cNvSpPr>
            <a:spLocks/>
          </p:cNvSpPr>
          <p:nvPr/>
        </p:nvSpPr>
        <p:spPr bwMode="auto">
          <a:xfrm rot="5400000">
            <a:off x="4613275" y="16764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7" name="AutoShape 48"/>
          <p:cNvSpPr>
            <a:spLocks/>
          </p:cNvSpPr>
          <p:nvPr/>
        </p:nvSpPr>
        <p:spPr bwMode="auto">
          <a:xfrm rot="5400000" flipV="1">
            <a:off x="4737100" y="495300"/>
            <a:ext cx="152400" cy="6019800"/>
          </a:xfrm>
          <a:prstGeom prst="rightBracket">
            <a:avLst>
              <a:gd name="adj" fmla="val 3291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8" name="AutoShape 49"/>
          <p:cNvSpPr>
            <a:spLocks/>
          </p:cNvSpPr>
          <p:nvPr/>
        </p:nvSpPr>
        <p:spPr bwMode="auto">
          <a:xfrm>
            <a:off x="1651000" y="1295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3025" r="10513" b="56048"/>
          <a:stretch/>
        </p:blipFill>
        <p:spPr>
          <a:xfrm>
            <a:off x="-1" y="34030"/>
            <a:ext cx="9144001" cy="500062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49658" r="10513" b="24384"/>
          <a:stretch/>
        </p:blipFill>
        <p:spPr>
          <a:xfrm>
            <a:off x="-12193" y="131064"/>
            <a:ext cx="9176695" cy="421233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Sebutkan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KM mechanism </a:t>
            </a:r>
            <a:r>
              <a:rPr lang="en-US" dirty="0" smtClean="0"/>
              <a:t>yang </a:t>
            </a:r>
            <a:r>
              <a:rPr lang="en-US" dirty="0" err="1" smtClean="0"/>
              <a:t>ada</a:t>
            </a:r>
            <a:r>
              <a:rPr lang="en-US" dirty="0" smtClean="0"/>
              <a:t> di </a:t>
            </a:r>
            <a:r>
              <a:rPr lang="en-US" dirty="0" err="1" smtClean="0"/>
              <a:t>perusahaan</a:t>
            </a:r>
            <a:r>
              <a:rPr lang="en-US" dirty="0" smtClean="0"/>
              <a:t> </a:t>
            </a:r>
            <a:r>
              <a:rPr lang="en-US" dirty="0" err="1" smtClean="0"/>
              <a:t>termpat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bekerja</a:t>
            </a:r>
            <a:endParaRPr lang="en-US" dirty="0" smtClean="0"/>
          </a:p>
          <a:p>
            <a:r>
              <a:rPr lang="en-US" dirty="0" err="1" smtClean="0"/>
              <a:t>Gambarkan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MindMap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2.3 </a:t>
            </a:r>
            <a:r>
              <a:rPr lang="en-US" sz="4000" dirty="0"/>
              <a:t>Knowledge Management </a:t>
            </a:r>
            <a:r>
              <a:rPr lang="en-US" sz="4000" dirty="0" smtClean="0"/>
              <a:t>Technology</a:t>
            </a:r>
            <a:endParaRPr lang="en-US" sz="4000" dirty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Romi Satria Wahono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3448" r="8186" b="6897"/>
          <a:stretch>
            <a:fillRect/>
          </a:stretch>
        </p:blipFill>
        <p:spPr bwMode="auto">
          <a:xfrm>
            <a:off x="5935663" y="22225"/>
            <a:ext cx="320833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7886700" cy="487203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SD Sompok </a:t>
            </a:r>
            <a:r>
              <a:rPr lang="id-ID" dirty="0"/>
              <a:t>Semarang (1987)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SMPN 8</a:t>
            </a:r>
            <a:r>
              <a:rPr lang="id-ID" dirty="0"/>
              <a:t> Semarang (1990)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SMA Taruna </a:t>
            </a:r>
            <a:r>
              <a:rPr lang="id-ID" dirty="0" smtClean="0">
                <a:solidFill>
                  <a:srgbClr val="C00000"/>
                </a:solidFill>
              </a:rPr>
              <a:t>Nusantara</a:t>
            </a:r>
            <a:r>
              <a:rPr lang="en-US" dirty="0"/>
              <a:t> </a:t>
            </a:r>
            <a:r>
              <a:rPr lang="id-ID" dirty="0" smtClean="0"/>
              <a:t>Magelang </a:t>
            </a:r>
            <a:r>
              <a:rPr lang="id-ID" dirty="0"/>
              <a:t>(1993)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B.Eng</a:t>
            </a:r>
            <a:r>
              <a:rPr lang="id-ID" dirty="0"/>
              <a:t>, </a:t>
            </a:r>
            <a:r>
              <a:rPr lang="id-ID" dirty="0">
                <a:solidFill>
                  <a:srgbClr val="C00000"/>
                </a:solidFill>
              </a:rPr>
              <a:t>M.Eng</a:t>
            </a:r>
            <a:r>
              <a:rPr lang="id-ID" dirty="0"/>
              <a:t> and </a:t>
            </a:r>
            <a:r>
              <a:rPr lang="id-ID" dirty="0">
                <a:solidFill>
                  <a:srgbClr val="C00000"/>
                </a:solidFill>
              </a:rPr>
              <a:t>Ph.D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id-ID" dirty="0"/>
              <a:t>in Software Engineering from</a:t>
            </a:r>
            <a:br>
              <a:rPr lang="id-ID" dirty="0"/>
            </a:br>
            <a:r>
              <a:rPr lang="id-ID" dirty="0"/>
              <a:t>Saitama University Japan (1994-2004)</a:t>
            </a:r>
            <a:br>
              <a:rPr lang="id-ID" dirty="0"/>
            </a:br>
            <a:r>
              <a:rPr lang="id-ID" dirty="0"/>
              <a:t>Universiti Teknikal Malaysia Melaka (2014)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Research Interests: </a:t>
            </a:r>
            <a:r>
              <a:rPr lang="en-US" dirty="0">
                <a:solidFill>
                  <a:srgbClr val="C00000"/>
                </a:solidFill>
              </a:rPr>
              <a:t>Software </a:t>
            </a:r>
            <a:r>
              <a:rPr lang="en-US" dirty="0" smtClean="0">
                <a:solidFill>
                  <a:srgbClr val="C00000"/>
                </a:solidFill>
              </a:rPr>
              <a:t>Engineering</a:t>
            </a:r>
            <a:r>
              <a:rPr lang="en-US" dirty="0" smtClean="0"/>
              <a:t> and </a:t>
            </a:r>
            <a:r>
              <a:rPr lang="id-ID" dirty="0"/>
              <a:t/>
            </a:r>
            <a:br>
              <a:rPr lang="id-ID" dirty="0"/>
            </a:br>
            <a:r>
              <a:rPr lang="en-US" dirty="0" smtClean="0"/>
              <a:t>Machine Learning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Founder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>
                <a:solidFill>
                  <a:srgbClr val="CC0000"/>
                </a:solidFill>
              </a:rPr>
              <a:t>IlmuKomputer.Com</a:t>
            </a:r>
            <a:endParaRPr lang="id-ID" dirty="0">
              <a:solidFill>
                <a:srgbClr val="CC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Peneliti LIPI (2004-2007)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Founder dan CEO </a:t>
            </a:r>
            <a:r>
              <a:rPr lang="id-ID" dirty="0">
                <a:solidFill>
                  <a:srgbClr val="CC0000"/>
                </a:solidFill>
              </a:rPr>
              <a:t>PT Brainmatics Cipta Informatika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Management Technology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KM </a:t>
            </a:r>
            <a:r>
              <a:rPr lang="en-US" dirty="0"/>
              <a:t>technologies </a:t>
            </a:r>
            <a:r>
              <a:rPr lang="en-US" dirty="0" smtClean="0"/>
              <a:t>are information </a:t>
            </a:r>
            <a:r>
              <a:rPr lang="en-US" dirty="0">
                <a:solidFill>
                  <a:srgbClr val="C00000"/>
                </a:solidFill>
              </a:rPr>
              <a:t>technologies that can be </a:t>
            </a:r>
            <a:r>
              <a:rPr lang="en-US" dirty="0" smtClean="0">
                <a:solidFill>
                  <a:srgbClr val="C00000"/>
                </a:solidFill>
              </a:rPr>
              <a:t>used to </a:t>
            </a:r>
            <a:r>
              <a:rPr lang="en-US" dirty="0">
                <a:solidFill>
                  <a:srgbClr val="C00000"/>
                </a:solidFill>
              </a:rPr>
              <a:t>facilitate knowledge </a:t>
            </a:r>
            <a:r>
              <a:rPr lang="en-US" dirty="0" smtClean="0">
                <a:solidFill>
                  <a:srgbClr val="C00000"/>
                </a:solidFill>
              </a:rPr>
              <a:t>management</a:t>
            </a:r>
          </a:p>
          <a:p>
            <a:r>
              <a:rPr lang="en-US" dirty="0" smtClean="0"/>
              <a:t>Thus </a:t>
            </a:r>
            <a:r>
              <a:rPr lang="en-US" dirty="0"/>
              <a:t>KM technologies are intrinsically no different from information technologies, but they </a:t>
            </a:r>
            <a:r>
              <a:rPr lang="en-US" dirty="0">
                <a:solidFill>
                  <a:srgbClr val="C00000"/>
                </a:solidFill>
              </a:rPr>
              <a:t>focus on knowledge management </a:t>
            </a:r>
            <a:r>
              <a:rPr lang="en-US" dirty="0" smtClean="0"/>
              <a:t>rather than </a:t>
            </a:r>
            <a:r>
              <a:rPr lang="en-US" dirty="0"/>
              <a:t>information </a:t>
            </a:r>
            <a:r>
              <a:rPr lang="en-US" dirty="0" smtClean="0"/>
              <a:t>processing</a:t>
            </a:r>
          </a:p>
          <a:p>
            <a:r>
              <a:rPr lang="en-US" dirty="0" smtClean="0"/>
              <a:t>KM </a:t>
            </a:r>
            <a:r>
              <a:rPr lang="en-US" dirty="0"/>
              <a:t>technologies also </a:t>
            </a:r>
            <a:r>
              <a:rPr lang="en-US" dirty="0">
                <a:solidFill>
                  <a:srgbClr val="C00000"/>
                </a:solidFill>
              </a:rPr>
              <a:t>support KM systems </a:t>
            </a:r>
            <a:r>
              <a:rPr lang="en-US" dirty="0"/>
              <a:t>and </a:t>
            </a:r>
            <a:r>
              <a:rPr lang="en-US" dirty="0" smtClean="0"/>
              <a:t>benefit from </a:t>
            </a:r>
            <a:r>
              <a:rPr lang="en-US" dirty="0"/>
              <a:t>the KM infrastructure, especially the </a:t>
            </a:r>
            <a:r>
              <a:rPr lang="en-US" dirty="0" smtClean="0"/>
              <a:t>information </a:t>
            </a:r>
            <a:r>
              <a:rPr lang="en-US" dirty="0"/>
              <a:t>technology </a:t>
            </a:r>
            <a:r>
              <a:rPr lang="en-US" dirty="0" smtClean="0"/>
              <a:t>infrastructure</a:t>
            </a:r>
          </a:p>
          <a:p>
            <a:r>
              <a:rPr lang="en-US" dirty="0"/>
              <a:t>KM technologies constitute a key component of KM </a:t>
            </a:r>
            <a:r>
              <a:rPr lang="en-US" dirty="0" smtClean="0"/>
              <a:t>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Management Technology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2600"/>
            <a:ext cx="7886700" cy="44196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Artificial </a:t>
            </a:r>
            <a:r>
              <a:rPr lang="en-US" dirty="0">
                <a:solidFill>
                  <a:srgbClr val="C00000"/>
                </a:solidFill>
              </a:rPr>
              <a:t>intelligence (AI) technologies </a:t>
            </a:r>
            <a:r>
              <a:rPr lang="en-US" dirty="0"/>
              <a:t>including those used </a:t>
            </a:r>
            <a:r>
              <a:rPr lang="en-US" dirty="0" smtClean="0"/>
              <a:t>for knowledge </a:t>
            </a:r>
            <a:r>
              <a:rPr lang="en-US" dirty="0"/>
              <a:t>acquisition and </a:t>
            </a:r>
            <a:r>
              <a:rPr lang="en-US" dirty="0">
                <a:solidFill>
                  <a:srgbClr val="0070C0"/>
                </a:solidFill>
              </a:rPr>
              <a:t>case-based reasoning systems</a:t>
            </a:r>
            <a:r>
              <a:rPr lang="en-US" dirty="0"/>
              <a:t>, electronic discussion </a:t>
            </a:r>
            <a:r>
              <a:rPr lang="en-US" dirty="0" smtClean="0"/>
              <a:t>groups, computer-based </a:t>
            </a:r>
            <a:r>
              <a:rPr lang="en-US" dirty="0"/>
              <a:t>simulations, databases, decision support </a:t>
            </a:r>
            <a:r>
              <a:rPr lang="en-US" dirty="0" smtClean="0"/>
              <a:t>systems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Information </a:t>
            </a:r>
            <a:r>
              <a:rPr lang="en-US" dirty="0">
                <a:solidFill>
                  <a:srgbClr val="C00000"/>
                </a:solidFill>
              </a:rPr>
              <a:t>repositories </a:t>
            </a:r>
            <a:r>
              <a:rPr lang="en-US" dirty="0"/>
              <a:t>including best practices databases and </a:t>
            </a:r>
            <a:r>
              <a:rPr lang="en-US" dirty="0">
                <a:solidFill>
                  <a:srgbClr val="0070C0"/>
                </a:solidFill>
              </a:rPr>
              <a:t>lessons learned </a:t>
            </a:r>
            <a:r>
              <a:rPr lang="en-US" dirty="0" smtClean="0">
                <a:solidFill>
                  <a:srgbClr val="0070C0"/>
                </a:solidFill>
              </a:rPr>
              <a:t>systems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Web 2.0 technologies</a:t>
            </a:r>
            <a:r>
              <a:rPr lang="en-US" dirty="0"/>
              <a:t>, such as </a:t>
            </a:r>
            <a:r>
              <a:rPr lang="en-US" dirty="0">
                <a:solidFill>
                  <a:srgbClr val="0070C0"/>
                </a:solidFill>
              </a:rPr>
              <a:t>wikis </a:t>
            </a:r>
            <a:r>
              <a:rPr lang="en-US" dirty="0"/>
              <a:t>and </a:t>
            </a:r>
            <a:r>
              <a:rPr lang="en-US" dirty="0" smtClean="0">
                <a:solidFill>
                  <a:srgbClr val="0070C0"/>
                </a:solidFill>
              </a:rPr>
              <a:t>blogs</a:t>
            </a:r>
            <a:endParaRPr lang="id-ID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Technology Examples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8134350" cy="4643437"/>
          </a:xfrm>
        </p:spPr>
        <p:txBody>
          <a:bodyPr/>
          <a:lstStyle/>
          <a:p>
            <a:r>
              <a:rPr lang="en-US" dirty="0" smtClean="0"/>
              <a:t>World </a:t>
            </a:r>
            <a:r>
              <a:rPr lang="en-US" dirty="0"/>
              <a:t>Bank’s use of a combination of </a:t>
            </a:r>
            <a:r>
              <a:rPr lang="en-US" dirty="0">
                <a:solidFill>
                  <a:srgbClr val="C00000"/>
                </a:solidFill>
              </a:rPr>
              <a:t>video interviews and hyperlinks to documents </a:t>
            </a:r>
            <a:r>
              <a:rPr lang="en-US" dirty="0"/>
              <a:t>and reports to </a:t>
            </a:r>
            <a:r>
              <a:rPr lang="en-US" dirty="0" smtClean="0"/>
              <a:t>systematically record </a:t>
            </a:r>
            <a:r>
              <a:rPr lang="en-US" dirty="0"/>
              <a:t>the knowledge of employees that are close to retirement </a:t>
            </a:r>
            <a:r>
              <a:rPr lang="en-US" sz="1800" i="1" dirty="0"/>
              <a:t>(Lesser and </a:t>
            </a:r>
            <a:r>
              <a:rPr lang="en-US" sz="1800" i="1" dirty="0" err="1" smtClean="0"/>
              <a:t>Prusak</a:t>
            </a:r>
            <a:r>
              <a:rPr lang="en-US" sz="1800" i="1" dirty="0" smtClean="0"/>
              <a:t> 2001)</a:t>
            </a:r>
          </a:p>
          <a:p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/>
              <a:t>BP plc, desktop </a:t>
            </a:r>
            <a:r>
              <a:rPr lang="en-US" dirty="0">
                <a:solidFill>
                  <a:srgbClr val="C00000"/>
                </a:solidFill>
              </a:rPr>
              <a:t>videoconferencing</a:t>
            </a:r>
            <a:r>
              <a:rPr lang="en-US" dirty="0"/>
              <a:t> has improved communication and enabled many problems at offshore oil </a:t>
            </a:r>
            <a:r>
              <a:rPr lang="en-US" dirty="0" smtClean="0"/>
              <a:t>fields </a:t>
            </a:r>
            <a:r>
              <a:rPr lang="en-US" dirty="0"/>
              <a:t>to be solved without </a:t>
            </a:r>
            <a:r>
              <a:rPr lang="en-US" dirty="0" smtClean="0"/>
              <a:t>extensive traveling </a:t>
            </a:r>
            <a:r>
              <a:rPr lang="en-US" sz="1800" i="1" dirty="0"/>
              <a:t>(</a:t>
            </a:r>
            <a:r>
              <a:rPr lang="en-US" sz="1800" i="1" dirty="0" err="1"/>
              <a:t>Skyrme</a:t>
            </a:r>
            <a:r>
              <a:rPr lang="en-US" sz="1800" i="1" dirty="0"/>
              <a:t> 2000</a:t>
            </a:r>
            <a:r>
              <a:rPr lang="en-US" sz="1800" i="1" dirty="0" smtClean="0"/>
              <a:t>)</a:t>
            </a:r>
            <a:endParaRPr lang="id-ID" sz="1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3025" r="11001" b="52513"/>
          <a:stretch/>
        </p:blipFill>
        <p:spPr>
          <a:xfrm>
            <a:off x="-5179" y="0"/>
            <a:ext cx="9064492" cy="5562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Sebutkan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KM technology </a:t>
            </a:r>
            <a:r>
              <a:rPr lang="en-US" sz="3200" dirty="0" smtClean="0"/>
              <a:t>yang </a:t>
            </a:r>
            <a:r>
              <a:rPr lang="en-US" sz="3200" dirty="0" err="1" smtClean="0"/>
              <a:t>ada</a:t>
            </a:r>
            <a:r>
              <a:rPr lang="en-US" sz="3200" dirty="0" smtClean="0"/>
              <a:t> di </a:t>
            </a:r>
            <a:r>
              <a:rPr lang="en-US" sz="3200" dirty="0" err="1" smtClean="0"/>
              <a:t>perusahaan</a:t>
            </a:r>
            <a:r>
              <a:rPr lang="en-US" sz="3200" dirty="0" smtClean="0"/>
              <a:t> </a:t>
            </a:r>
            <a:r>
              <a:rPr lang="en-US" sz="3200" dirty="0" err="1" smtClean="0"/>
              <a:t>termpat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endParaRPr lang="en-US" sz="3200" dirty="0" smtClean="0"/>
          </a:p>
          <a:p>
            <a:r>
              <a:rPr lang="en-US" sz="3200" dirty="0" err="1" smtClean="0"/>
              <a:t>Gambarkan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menggunakan</a:t>
            </a:r>
            <a:r>
              <a:rPr lang="en-US" sz="3200" dirty="0" smtClean="0"/>
              <a:t> </a:t>
            </a:r>
            <a:r>
              <a:rPr lang="en-US" sz="3200" dirty="0" err="1" smtClean="0"/>
              <a:t>MindMap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Referensi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Peter Drucker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>
                <a:solidFill>
                  <a:srgbClr val="C00000"/>
                </a:solidFill>
              </a:rPr>
              <a:t>age of social </a:t>
            </a:r>
            <a:r>
              <a:rPr lang="en-US" sz="2400" dirty="0" smtClean="0">
                <a:solidFill>
                  <a:srgbClr val="C00000"/>
                </a:solidFill>
              </a:rPr>
              <a:t>transformation</a:t>
            </a:r>
            <a:r>
              <a:rPr lang="en-US" sz="2400" dirty="0" smtClean="0"/>
              <a:t>, </a:t>
            </a:r>
            <a:r>
              <a:rPr lang="en-US" sz="2400" i="1" dirty="0" smtClean="0"/>
              <a:t>The </a:t>
            </a:r>
            <a:r>
              <a:rPr lang="en-US" sz="2400" i="1" dirty="0"/>
              <a:t>Atlantic Monthly</a:t>
            </a:r>
            <a:r>
              <a:rPr lang="en-US" sz="2400" dirty="0"/>
              <a:t>, 274(5</a:t>
            </a:r>
            <a:r>
              <a:rPr lang="en-US" sz="2400" dirty="0" smtClean="0"/>
              <a:t>), 1994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err="1" smtClean="0"/>
              <a:t>Ikujiro</a:t>
            </a:r>
            <a:r>
              <a:rPr lang="id-ID" sz="2400" dirty="0" smtClean="0"/>
              <a:t> </a:t>
            </a:r>
            <a:r>
              <a:rPr lang="id-ID" sz="2400" dirty="0" err="1" smtClean="0"/>
              <a:t>Nonaka</a:t>
            </a:r>
            <a:r>
              <a:rPr lang="en-US" sz="2400" dirty="0" smtClean="0"/>
              <a:t> and </a:t>
            </a:r>
            <a:r>
              <a:rPr lang="en-US" sz="2400" dirty="0" err="1" smtClean="0"/>
              <a:t>Hirotaka</a:t>
            </a:r>
            <a:r>
              <a:rPr lang="en-US" sz="2400" dirty="0" smtClean="0"/>
              <a:t> Takeuchi</a:t>
            </a:r>
            <a:r>
              <a:rPr lang="id-ID" sz="2400" dirty="0" smtClean="0"/>
              <a:t>, </a:t>
            </a:r>
            <a:r>
              <a:rPr lang="id-ID" sz="2400" dirty="0" smtClean="0">
                <a:solidFill>
                  <a:srgbClr val="C00000"/>
                </a:solidFill>
              </a:rPr>
              <a:t>The </a:t>
            </a:r>
            <a:r>
              <a:rPr lang="id-ID" sz="2400" dirty="0" err="1" smtClean="0">
                <a:solidFill>
                  <a:srgbClr val="C00000"/>
                </a:solidFill>
              </a:rPr>
              <a:t>Knowledge</a:t>
            </a:r>
            <a:r>
              <a:rPr lang="id-ID" sz="2400" dirty="0" smtClean="0">
                <a:solidFill>
                  <a:srgbClr val="C00000"/>
                </a:solidFill>
              </a:rPr>
              <a:t> </a:t>
            </a:r>
            <a:r>
              <a:rPr lang="id-ID" sz="2400" dirty="0" err="1" smtClean="0">
                <a:solidFill>
                  <a:srgbClr val="C00000"/>
                </a:solidFill>
              </a:rPr>
              <a:t>Creating</a:t>
            </a:r>
            <a:r>
              <a:rPr lang="id-ID" sz="2400" dirty="0" smtClean="0">
                <a:solidFill>
                  <a:srgbClr val="C00000"/>
                </a:solidFill>
              </a:rPr>
              <a:t> Company</a:t>
            </a:r>
            <a:r>
              <a:rPr lang="id-ID" sz="2400" dirty="0" smtClean="0"/>
              <a:t>, </a:t>
            </a:r>
            <a:r>
              <a:rPr lang="en-US" sz="2400" i="1" dirty="0"/>
              <a:t>Oxford University </a:t>
            </a:r>
            <a:r>
              <a:rPr lang="en-US" sz="2400" i="1" dirty="0" smtClean="0"/>
              <a:t>Press</a:t>
            </a:r>
            <a:r>
              <a:rPr lang="en-US" sz="2400" dirty="0" smtClean="0"/>
              <a:t>, 1995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err="1"/>
              <a:t>Kimiz</a:t>
            </a:r>
            <a:r>
              <a:rPr lang="en-US" sz="2400" dirty="0"/>
              <a:t> </a:t>
            </a:r>
            <a:r>
              <a:rPr lang="en-US" sz="2400" dirty="0" err="1"/>
              <a:t>Dalkir</a:t>
            </a:r>
            <a:r>
              <a:rPr lang="en-US" sz="2400" dirty="0"/>
              <a:t> and Jay </a:t>
            </a:r>
            <a:r>
              <a:rPr lang="en-US" sz="2400" dirty="0" err="1" smtClean="0"/>
              <a:t>Liebowitz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Management in Theory and Practice</a:t>
            </a:r>
            <a:r>
              <a:rPr lang="en-US" sz="2400" dirty="0"/>
              <a:t>, </a:t>
            </a:r>
            <a:r>
              <a:rPr lang="en-US" sz="2400" i="1" dirty="0"/>
              <a:t>The MIT </a:t>
            </a:r>
            <a:r>
              <a:rPr lang="en-US" sz="2400" i="1" dirty="0" smtClean="0"/>
              <a:t>Press</a:t>
            </a:r>
            <a:r>
              <a:rPr lang="en-US" sz="2400" dirty="0" smtClean="0"/>
              <a:t>, 2011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Irma </a:t>
            </a:r>
            <a:r>
              <a:rPr lang="en-US" sz="2400" dirty="0" smtClean="0"/>
              <a:t>Becerra-Fernandez and Rajiv </a:t>
            </a:r>
            <a:r>
              <a:rPr lang="en-US" sz="2400" dirty="0" err="1" smtClean="0"/>
              <a:t>Sabherwal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Management: </a:t>
            </a:r>
            <a:r>
              <a:rPr lang="en-US" sz="2400" dirty="0">
                <a:solidFill>
                  <a:srgbClr val="C00000"/>
                </a:solidFill>
              </a:rPr>
              <a:t>Systems and </a:t>
            </a:r>
            <a:r>
              <a:rPr lang="en-US" sz="2400" dirty="0" smtClean="0">
                <a:solidFill>
                  <a:srgbClr val="C00000"/>
                </a:solidFill>
              </a:rPr>
              <a:t>Processes</a:t>
            </a:r>
            <a:r>
              <a:rPr lang="en-US" sz="2400" dirty="0" smtClean="0"/>
              <a:t>, </a:t>
            </a:r>
            <a:r>
              <a:rPr lang="en-US" sz="2400" i="1" dirty="0" smtClean="0"/>
              <a:t>M.E. Sharpe, Inc.</a:t>
            </a:r>
            <a:r>
              <a:rPr lang="en-US" sz="2400" dirty="0" smtClean="0"/>
              <a:t>, 2010</a:t>
            </a:r>
            <a:endParaRPr 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smtClean="0"/>
              <a:t>Romi Satria Wahono, </a:t>
            </a:r>
            <a:r>
              <a:rPr lang="id-ID" sz="2400" dirty="0" smtClean="0">
                <a:solidFill>
                  <a:srgbClr val="C00000"/>
                </a:solidFill>
              </a:rPr>
              <a:t>Menghidupkan Pengetahuan Sudahkah Kita Lakukan?</a:t>
            </a:r>
            <a:r>
              <a:rPr lang="id-ID" sz="2400" dirty="0" smtClean="0"/>
              <a:t>, </a:t>
            </a:r>
            <a:r>
              <a:rPr lang="id-ID" sz="2400" i="1" dirty="0" smtClean="0"/>
              <a:t>Jurnal Dokumentasi dan Informasi - Baca</a:t>
            </a:r>
            <a:r>
              <a:rPr lang="id-ID" sz="2400" dirty="0" smtClean="0"/>
              <a:t>, LIPI, 2005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8650" y="1219200"/>
          <a:ext cx="8138049" cy="472440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2194449"/>
                <a:gridCol w="5943600"/>
              </a:tblGrid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 Introduction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1.1 What and Why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1.2 Types of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1.3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 Transformation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Foundations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2.1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Infrastructure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2.2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Mechanism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2.3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Technologies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87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 Solutions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3.1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err="1" smtClean="0">
                          <a:solidFill>
                            <a:srgbClr val="C00000"/>
                          </a:solidFill>
                        </a:rPr>
                        <a:t>Processes</a:t>
                      </a:r>
                      <a:endParaRPr lang="en-US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3.2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smtClean="0">
                          <a:solidFill>
                            <a:srgbClr val="C00000"/>
                          </a:solidFill>
                        </a:rPr>
                        <a:t>Systems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74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Systems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4.1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Application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4.2 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Capture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Sharing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4.4 Knowledge </a:t>
                      </a:r>
                      <a:r>
                        <a:rPr lang="en-US" sz="2000" smtClean="0">
                          <a:solidFill>
                            <a:srgbClr val="C00000"/>
                          </a:solidFill>
                        </a:rPr>
                        <a:t>Discovery</a:t>
                      </a:r>
                      <a:r>
                        <a:rPr lang="en-US" sz="2000" smtClean="0"/>
                        <a:t> Systems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85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Assessment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5.1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Organizational Impacts </a:t>
                      </a:r>
                      <a:r>
                        <a:rPr lang="en-US" sz="2000" dirty="0" smtClean="0"/>
                        <a:t>of 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5.2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smtClean="0"/>
                        <a:t>of</a:t>
                      </a:r>
                      <a:r>
                        <a:rPr lang="en-US" sz="2000" baseline="0" dirty="0" smtClean="0"/>
                        <a:t> Knowledge Management Assessment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6600" dirty="0"/>
              <a:t>2</a:t>
            </a:r>
            <a:r>
              <a:rPr lang="en-US" sz="6600" dirty="0" smtClean="0"/>
              <a:t>. Foundations</a:t>
            </a:r>
            <a:endParaRPr lang="id-ID" sz="66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r>
              <a:rPr lang="id-ID" dirty="0"/>
              <a:t>2.1 </a:t>
            </a:r>
            <a:r>
              <a:rPr lang="id-ID" dirty="0" err="1"/>
              <a:t>Knowledge</a:t>
            </a:r>
            <a:r>
              <a:rPr lang="id-ID" dirty="0"/>
              <a:t> Management </a:t>
            </a:r>
            <a:r>
              <a:rPr lang="id-ID" dirty="0" err="1" smtClean="0"/>
              <a:t>Infrastructure</a:t>
            </a:r>
            <a:endParaRPr lang="en-US" dirty="0" smtClean="0"/>
          </a:p>
          <a:p>
            <a:pPr eaLnBrk="1" hangingPunct="1"/>
            <a:r>
              <a:rPr lang="id-ID" dirty="0"/>
              <a:t>2.2 </a:t>
            </a:r>
            <a:r>
              <a:rPr lang="id-ID" dirty="0" err="1"/>
              <a:t>Knowledge</a:t>
            </a:r>
            <a:r>
              <a:rPr lang="id-ID" dirty="0"/>
              <a:t> Management </a:t>
            </a:r>
            <a:r>
              <a:rPr lang="id-ID" dirty="0" err="1" smtClean="0"/>
              <a:t>Mechanism</a:t>
            </a:r>
            <a:endParaRPr lang="en-US" dirty="0" smtClean="0"/>
          </a:p>
          <a:p>
            <a:pPr eaLnBrk="1" hangingPunct="1"/>
            <a:r>
              <a:rPr lang="id-ID" dirty="0"/>
              <a:t>2.3 </a:t>
            </a:r>
            <a:r>
              <a:rPr lang="id-ID" dirty="0" err="1"/>
              <a:t>Knowledge</a:t>
            </a:r>
            <a:r>
              <a:rPr lang="id-ID" dirty="0"/>
              <a:t> Management Technology</a:t>
            </a:r>
            <a:endParaRPr lang="id-ID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Foundations and </a:t>
            </a:r>
            <a:r>
              <a:rPr lang="en-US" dirty="0"/>
              <a:t>Solutions 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11385" r="7390" b="52512"/>
          <a:stretch/>
        </p:blipFill>
        <p:spPr>
          <a:xfrm>
            <a:off x="228600" y="1219200"/>
            <a:ext cx="8915400" cy="516154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5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Foundations and Solutions </a:t>
            </a:r>
            <a:endParaRPr lang="id-ID" dirty="0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48418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6955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279400" y="17907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Processes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041400" y="3962400"/>
            <a:ext cx="157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Mechanisms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79400" y="5943600"/>
            <a:ext cx="166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Infrastructure</a:t>
            </a: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6886575" y="3962400"/>
            <a:ext cx="169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Technologies 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2085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 Culture</a:t>
            </a: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2771775" y="3990975"/>
            <a:ext cx="1828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Analogies and metaphors 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Brainstorming retreats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On-the-job training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Face-to-face meetings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Apprenticeships 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Employee rotation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Learning by observation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</a:rPr>
              <a:t>…. 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232275" y="5864225"/>
            <a:ext cx="11430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Infrastructure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413375" y="5864225"/>
            <a:ext cx="10668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Common Knowledge</a:t>
            </a:r>
          </a:p>
        </p:txBody>
      </p:sp>
      <p:sp>
        <p:nvSpPr>
          <p:cNvPr id="62" name="Rectangle 12"/>
          <p:cNvSpPr>
            <a:spLocks noChangeArrowheads="1"/>
          </p:cNvSpPr>
          <p:nvPr/>
        </p:nvSpPr>
        <p:spPr bwMode="auto">
          <a:xfrm>
            <a:off x="4356100" y="2254250"/>
            <a:ext cx="1143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Externalization</a:t>
            </a: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1651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Combination</a:t>
            </a: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1755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Routines</a:t>
            </a: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24892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Socialization</a:t>
            </a: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499100" y="225425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Exchange</a:t>
            </a:r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3373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Direction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3441700" y="225425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Internalization</a:t>
            </a:r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39624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</a:t>
            </a:r>
          </a:p>
        </p:txBody>
      </p:sp>
      <p:sp>
        <p:nvSpPr>
          <p:cNvPr id="70" name="Rectangle 20"/>
          <p:cNvSpPr>
            <a:spLocks noChangeArrowheads="1"/>
          </p:cNvSpPr>
          <p:nvPr/>
        </p:nvSpPr>
        <p:spPr bwMode="auto">
          <a:xfrm>
            <a:off x="54610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</a:t>
            </a: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66421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</a:t>
            </a: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45466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Rectangle 23"/>
          <p:cNvSpPr>
            <a:spLocks noChangeArrowheads="1"/>
          </p:cNvSpPr>
          <p:nvPr/>
        </p:nvSpPr>
        <p:spPr bwMode="auto">
          <a:xfrm>
            <a:off x="4445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4689475" y="3962400"/>
            <a:ext cx="22098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Decision support systems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Web-based discussion groups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Repositories of best practices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Artificial intelligence systems</a:t>
            </a:r>
          </a:p>
          <a:p>
            <a:pPr algn="r"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Case-based reasoning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Groupware 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 pages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r"/>
            <a:endParaRPr lang="en-US" altLang="id-ID" sz="11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AutoShape 25"/>
          <p:cNvSpPr>
            <a:spLocks/>
          </p:cNvSpPr>
          <p:nvPr/>
        </p:nvSpPr>
        <p:spPr bwMode="auto">
          <a:xfrm rot="5400000">
            <a:off x="4651375" y="2984500"/>
            <a:ext cx="304800" cy="5435600"/>
          </a:xfrm>
          <a:prstGeom prst="leftBrace">
            <a:avLst>
              <a:gd name="adj1" fmla="val 148611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6530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Physical Environment</a:t>
            </a: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3140075" y="5864225"/>
            <a:ext cx="10414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Structure</a:t>
            </a: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21336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</a:t>
            </a:r>
          </a:p>
        </p:txBody>
      </p:sp>
      <p:cxnSp>
        <p:nvCxnSpPr>
          <p:cNvPr id="79" name="AutoShape 29"/>
          <p:cNvCxnSpPr>
            <a:cxnSpLocks noChangeShapeType="1"/>
            <a:stCxn id="68" idx="0"/>
            <a:endCxn id="69" idx="2"/>
          </p:cNvCxnSpPr>
          <p:nvPr/>
        </p:nvCxnSpPr>
        <p:spPr bwMode="auto">
          <a:xfrm rot="16200000">
            <a:off x="39322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AutoShape 30"/>
          <p:cNvCxnSpPr>
            <a:cxnSpLocks noChangeShapeType="1"/>
            <a:stCxn id="62" idx="0"/>
            <a:endCxn id="69" idx="2"/>
          </p:cNvCxnSpPr>
          <p:nvPr/>
        </p:nvCxnSpPr>
        <p:spPr bwMode="auto">
          <a:xfrm rot="5400000" flipH="1">
            <a:off x="4408487" y="1735138"/>
            <a:ext cx="530225" cy="508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AutoShape 31"/>
          <p:cNvCxnSpPr>
            <a:cxnSpLocks noChangeShapeType="1"/>
            <a:stCxn id="63" idx="0"/>
            <a:endCxn id="78" idx="2"/>
          </p:cNvCxnSpPr>
          <p:nvPr/>
        </p:nvCxnSpPr>
        <p:spPr bwMode="auto">
          <a:xfrm rot="16200000">
            <a:off x="21034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AutoShape 32"/>
          <p:cNvCxnSpPr>
            <a:cxnSpLocks noChangeShapeType="1"/>
            <a:stCxn id="65" idx="0"/>
            <a:endCxn id="78" idx="2"/>
          </p:cNvCxnSpPr>
          <p:nvPr/>
        </p:nvCxnSpPr>
        <p:spPr bwMode="auto">
          <a:xfrm rot="5400000" flipH="1">
            <a:off x="2522537" y="1792288"/>
            <a:ext cx="530225" cy="393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AutoShape 33"/>
          <p:cNvCxnSpPr>
            <a:cxnSpLocks noChangeShapeType="1"/>
            <a:stCxn id="65" idx="0"/>
            <a:endCxn id="70" idx="2"/>
          </p:cNvCxnSpPr>
          <p:nvPr/>
        </p:nvCxnSpPr>
        <p:spPr bwMode="auto">
          <a:xfrm rot="16200000">
            <a:off x="4186237" y="522288"/>
            <a:ext cx="530225" cy="2933700"/>
          </a:xfrm>
          <a:prstGeom prst="curvedConnector3">
            <a:avLst>
              <a:gd name="adj1" fmla="val 6975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AutoShape 34"/>
          <p:cNvCxnSpPr>
            <a:cxnSpLocks noChangeShapeType="1"/>
            <a:stCxn id="66" idx="0"/>
            <a:endCxn id="70" idx="2"/>
          </p:cNvCxnSpPr>
          <p:nvPr/>
        </p:nvCxnSpPr>
        <p:spPr bwMode="auto">
          <a:xfrm flipV="1">
            <a:off x="5918200" y="1724025"/>
            <a:ext cx="0" cy="5302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AutoShape 35"/>
          <p:cNvCxnSpPr>
            <a:cxnSpLocks noChangeShapeType="1"/>
            <a:stCxn id="67" idx="0"/>
            <a:endCxn id="71" idx="2"/>
          </p:cNvCxnSpPr>
          <p:nvPr/>
        </p:nvCxnSpPr>
        <p:spPr bwMode="auto">
          <a:xfrm rot="16200000">
            <a:off x="6643687" y="1798638"/>
            <a:ext cx="530225" cy="381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AutoShape 36"/>
          <p:cNvCxnSpPr>
            <a:cxnSpLocks noChangeShapeType="1"/>
            <a:stCxn id="64" idx="0"/>
            <a:endCxn id="71" idx="2"/>
          </p:cNvCxnSpPr>
          <p:nvPr/>
        </p:nvCxnSpPr>
        <p:spPr bwMode="auto">
          <a:xfrm rot="5400000" flipH="1">
            <a:off x="7062787" y="1760538"/>
            <a:ext cx="530225" cy="4572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279400" y="31305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Systems</a:t>
            </a:r>
          </a:p>
        </p:txBody>
      </p:sp>
      <p:sp>
        <p:nvSpPr>
          <p:cNvPr id="88" name="Rectangle 39"/>
          <p:cNvSpPr>
            <a:spLocks noChangeArrowheads="1"/>
          </p:cNvSpPr>
          <p:nvPr/>
        </p:nvSpPr>
        <p:spPr bwMode="auto">
          <a:xfrm>
            <a:off x="40386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 Systems</a:t>
            </a:r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auto">
          <a:xfrm>
            <a:off x="55372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 Systems</a:t>
            </a:r>
          </a:p>
        </p:txBody>
      </p:sp>
      <p:sp>
        <p:nvSpPr>
          <p:cNvPr id="90" name="Rectangle 41"/>
          <p:cNvSpPr>
            <a:spLocks noChangeArrowheads="1"/>
          </p:cNvSpPr>
          <p:nvPr/>
        </p:nvSpPr>
        <p:spPr bwMode="auto">
          <a:xfrm>
            <a:off x="67183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 Systems</a:t>
            </a:r>
          </a:p>
        </p:txBody>
      </p:sp>
      <p:sp>
        <p:nvSpPr>
          <p:cNvPr id="91" name="Rectangle 42"/>
          <p:cNvSpPr>
            <a:spLocks noChangeArrowheads="1"/>
          </p:cNvSpPr>
          <p:nvPr/>
        </p:nvSpPr>
        <p:spPr bwMode="auto">
          <a:xfrm>
            <a:off x="22098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 Systems</a:t>
            </a:r>
          </a:p>
        </p:txBody>
      </p:sp>
      <p:sp>
        <p:nvSpPr>
          <p:cNvPr id="92" name="Line 43"/>
          <p:cNvSpPr>
            <a:spLocks noChangeShapeType="1"/>
          </p:cNvSpPr>
          <p:nvPr/>
        </p:nvSpPr>
        <p:spPr bwMode="auto">
          <a:xfrm flipV="1">
            <a:off x="26416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3" name="Line 44"/>
          <p:cNvSpPr>
            <a:spLocks noChangeShapeType="1"/>
          </p:cNvSpPr>
          <p:nvPr/>
        </p:nvSpPr>
        <p:spPr bwMode="auto">
          <a:xfrm flipV="1">
            <a:off x="4470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4" name="Line 45"/>
          <p:cNvSpPr>
            <a:spLocks noChangeShapeType="1"/>
          </p:cNvSpPr>
          <p:nvPr/>
        </p:nvSpPr>
        <p:spPr bwMode="auto">
          <a:xfrm flipV="1">
            <a:off x="59182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5" name="Line 46"/>
          <p:cNvSpPr>
            <a:spLocks noChangeShapeType="1"/>
          </p:cNvSpPr>
          <p:nvPr/>
        </p:nvSpPr>
        <p:spPr bwMode="auto">
          <a:xfrm flipV="1">
            <a:off x="7137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6" name="AutoShape 47"/>
          <p:cNvSpPr>
            <a:spLocks/>
          </p:cNvSpPr>
          <p:nvPr/>
        </p:nvSpPr>
        <p:spPr bwMode="auto">
          <a:xfrm rot="5400000">
            <a:off x="4613275" y="16764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7" name="AutoShape 48"/>
          <p:cNvSpPr>
            <a:spLocks/>
          </p:cNvSpPr>
          <p:nvPr/>
        </p:nvSpPr>
        <p:spPr bwMode="auto">
          <a:xfrm rot="5400000" flipV="1">
            <a:off x="4737100" y="495300"/>
            <a:ext cx="152400" cy="6019800"/>
          </a:xfrm>
          <a:prstGeom prst="rightBracket">
            <a:avLst>
              <a:gd name="adj" fmla="val 3291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8" name="AutoShape 49"/>
          <p:cNvSpPr>
            <a:spLocks/>
          </p:cNvSpPr>
          <p:nvPr/>
        </p:nvSpPr>
        <p:spPr bwMode="auto">
          <a:xfrm>
            <a:off x="1651000" y="1295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/>
              <a:t>2.1 Knowledge Management Infrastructure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Infrastructure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KM mechanisms and technologies rely on the KM infrastructure, which </a:t>
            </a:r>
            <a:r>
              <a:rPr lang="en-US" dirty="0" smtClean="0">
                <a:solidFill>
                  <a:srgbClr val="C00000"/>
                </a:solidFill>
              </a:rPr>
              <a:t>reflects the </a:t>
            </a:r>
            <a:r>
              <a:rPr lang="en-US" dirty="0">
                <a:solidFill>
                  <a:srgbClr val="C00000"/>
                </a:solidFill>
              </a:rPr>
              <a:t>long-term foundation </a:t>
            </a:r>
            <a:r>
              <a:rPr lang="en-US" dirty="0"/>
              <a:t>for knowledge </a:t>
            </a:r>
            <a:r>
              <a:rPr lang="en-US" dirty="0" smtClean="0"/>
              <a:t>management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an organizational </a:t>
            </a:r>
            <a:r>
              <a:rPr lang="en-US" dirty="0" smtClean="0"/>
              <a:t>context, KM </a:t>
            </a:r>
            <a:r>
              <a:rPr lang="en-US" dirty="0"/>
              <a:t>infrastructure includes </a:t>
            </a:r>
            <a:r>
              <a:rPr lang="en-US" dirty="0" smtClean="0">
                <a:solidFill>
                  <a:srgbClr val="C00000"/>
                </a:solidFill>
              </a:rPr>
              <a:t>five </a:t>
            </a:r>
            <a:r>
              <a:rPr lang="en-US" dirty="0">
                <a:solidFill>
                  <a:srgbClr val="C00000"/>
                </a:solidFill>
              </a:rPr>
              <a:t>major </a:t>
            </a:r>
            <a:r>
              <a:rPr lang="en-US" dirty="0" smtClean="0">
                <a:solidFill>
                  <a:srgbClr val="C00000"/>
                </a:solidFill>
              </a:rPr>
              <a:t>components</a:t>
            </a:r>
            <a:r>
              <a:rPr lang="en-US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</a:t>
            </a:r>
            <a:r>
              <a:rPr lang="en-US" dirty="0" smtClean="0"/>
              <a:t>rganization </a:t>
            </a:r>
            <a:r>
              <a:rPr lang="en-US" dirty="0" smtClean="0">
                <a:solidFill>
                  <a:srgbClr val="0070C0"/>
                </a:solidFill>
              </a:rPr>
              <a:t>culture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</a:t>
            </a:r>
            <a:r>
              <a:rPr lang="en-US" dirty="0" smtClean="0"/>
              <a:t>rganization </a:t>
            </a:r>
            <a:r>
              <a:rPr lang="en-US" dirty="0" smtClean="0">
                <a:solidFill>
                  <a:srgbClr val="0070C0"/>
                </a:solidFill>
              </a:rPr>
              <a:t>structure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</a:t>
            </a:r>
            <a:r>
              <a:rPr lang="en-US" dirty="0" smtClean="0"/>
              <a:t>nformation </a:t>
            </a:r>
            <a:r>
              <a:rPr lang="en-US" dirty="0"/>
              <a:t>technology </a:t>
            </a:r>
            <a:r>
              <a:rPr lang="en-US" dirty="0" smtClean="0">
                <a:solidFill>
                  <a:srgbClr val="0070C0"/>
                </a:solidFill>
              </a:rPr>
              <a:t>infrastructure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ommon </a:t>
            </a:r>
            <a:r>
              <a:rPr lang="en-US" dirty="0" smtClean="0">
                <a:solidFill>
                  <a:srgbClr val="0070C0"/>
                </a:solidFill>
              </a:rPr>
              <a:t>knowledge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hysical </a:t>
            </a:r>
            <a:r>
              <a:rPr lang="en-US" dirty="0" smtClean="0">
                <a:solidFill>
                  <a:srgbClr val="0070C0"/>
                </a:solidFill>
              </a:rPr>
              <a:t>environment</a:t>
            </a:r>
            <a:endParaRPr lang="id-ID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Infrastructure </a:t>
            </a:r>
            <a:endParaRPr lang="id-ID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16381" r="7390" b="38916"/>
          <a:stretch/>
        </p:blipFill>
        <p:spPr>
          <a:xfrm>
            <a:off x="876300" y="1034979"/>
            <a:ext cx="7505700" cy="552617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romi-mediamayalearningorganizaton-eramuslim-3mei2007</Template>
  <TotalTime>3853</TotalTime>
  <Words>834</Words>
  <Application>Microsoft Office PowerPoint</Application>
  <PresentationFormat>On-screen Show (4:3)</PresentationFormat>
  <Paragraphs>207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Constantia</vt:lpstr>
      <vt:lpstr>Times</vt:lpstr>
      <vt:lpstr>Times New Roman</vt:lpstr>
      <vt:lpstr>Office Theme</vt:lpstr>
      <vt:lpstr>Knowledge Management: 2. Foundations</vt:lpstr>
      <vt:lpstr>Romi Satria Wahono</vt:lpstr>
      <vt:lpstr>Contents</vt:lpstr>
      <vt:lpstr>2. Foundations</vt:lpstr>
      <vt:lpstr>KM Foundations and Solutions </vt:lpstr>
      <vt:lpstr>KM Foundations and Solutions </vt:lpstr>
      <vt:lpstr>2.1 Knowledge Management Infrastructure</vt:lpstr>
      <vt:lpstr>KM Infrastructure</vt:lpstr>
      <vt:lpstr>KM Infrastructure </vt:lpstr>
      <vt:lpstr>PowerPoint Presentation</vt:lpstr>
      <vt:lpstr>PowerPoint Presentation</vt:lpstr>
      <vt:lpstr>Latihan</vt:lpstr>
      <vt:lpstr>2.2 Knowledge Management Mechanism</vt:lpstr>
      <vt:lpstr>Knowledge Management Mechanism</vt:lpstr>
      <vt:lpstr>KM Foundations and Solutions </vt:lpstr>
      <vt:lpstr>PowerPoint Presentation</vt:lpstr>
      <vt:lpstr>PowerPoint Presentation</vt:lpstr>
      <vt:lpstr>Latihan</vt:lpstr>
      <vt:lpstr>2.3 Knowledge Management Technology</vt:lpstr>
      <vt:lpstr>Knowledge Management Technology</vt:lpstr>
      <vt:lpstr>Knowledge Management Technology</vt:lpstr>
      <vt:lpstr>KM Technology Examples</vt:lpstr>
      <vt:lpstr>PowerPoint Presentation</vt:lpstr>
      <vt:lpstr>Latihan</vt:lpstr>
      <vt:lpstr>Referensi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 Satria Wahono</dc:creator>
  <cp:lastModifiedBy>Romi Satria Wahono</cp:lastModifiedBy>
  <cp:revision>827</cp:revision>
  <cp:lastPrinted>2015-06-09T09:46:05Z</cp:lastPrinted>
  <dcterms:created xsi:type="dcterms:W3CDTF">1601-01-01T00:00:00Z</dcterms:created>
  <dcterms:modified xsi:type="dcterms:W3CDTF">2015-09-18T06:42:40Z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