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notesMasterIdLst>
    <p:notesMasterId r:id="rId72"/>
  </p:notesMasterIdLst>
  <p:handoutMasterIdLst>
    <p:handoutMasterId r:id="rId73"/>
  </p:handoutMasterIdLst>
  <p:sldIdLst>
    <p:sldId id="669" r:id="rId2"/>
    <p:sldId id="670" r:id="rId3"/>
    <p:sldId id="732" r:id="rId4"/>
    <p:sldId id="795" r:id="rId5"/>
    <p:sldId id="673" r:id="rId6"/>
    <p:sldId id="733" r:id="rId7"/>
    <p:sldId id="672" r:id="rId8"/>
    <p:sldId id="277" r:id="rId9"/>
    <p:sldId id="276" r:id="rId10"/>
    <p:sldId id="259" r:id="rId11"/>
    <p:sldId id="747" r:id="rId12"/>
    <p:sldId id="287" r:id="rId13"/>
    <p:sldId id="357" r:id="rId14"/>
    <p:sldId id="737" r:id="rId15"/>
    <p:sldId id="774" r:id="rId16"/>
    <p:sldId id="735" r:id="rId17"/>
    <p:sldId id="741" r:id="rId18"/>
    <p:sldId id="285" r:id="rId19"/>
    <p:sldId id="742" r:id="rId20"/>
    <p:sldId id="739" r:id="rId21"/>
    <p:sldId id="743" r:id="rId22"/>
    <p:sldId id="763" r:id="rId23"/>
    <p:sldId id="764" r:id="rId24"/>
    <p:sldId id="765" r:id="rId25"/>
    <p:sldId id="766" r:id="rId26"/>
    <p:sldId id="767" r:id="rId27"/>
    <p:sldId id="768" r:id="rId28"/>
    <p:sldId id="787" r:id="rId29"/>
    <p:sldId id="792" r:id="rId30"/>
    <p:sldId id="785" r:id="rId31"/>
    <p:sldId id="786" r:id="rId32"/>
    <p:sldId id="793" r:id="rId33"/>
    <p:sldId id="789" r:id="rId34"/>
    <p:sldId id="790" r:id="rId35"/>
    <p:sldId id="791" r:id="rId36"/>
    <p:sldId id="788" r:id="rId37"/>
    <p:sldId id="744" r:id="rId38"/>
    <p:sldId id="760" r:id="rId39"/>
    <p:sldId id="736" r:id="rId40"/>
    <p:sldId id="748" r:id="rId41"/>
    <p:sldId id="775" r:id="rId42"/>
    <p:sldId id="776" r:id="rId43"/>
    <p:sldId id="777" r:id="rId44"/>
    <p:sldId id="778" r:id="rId45"/>
    <p:sldId id="779" r:id="rId46"/>
    <p:sldId id="740" r:id="rId47"/>
    <p:sldId id="675" r:id="rId48"/>
    <p:sldId id="676" r:id="rId49"/>
    <p:sldId id="677" r:id="rId50"/>
    <p:sldId id="678" r:id="rId51"/>
    <p:sldId id="267" r:id="rId52"/>
    <p:sldId id="679" r:id="rId53"/>
    <p:sldId id="680" r:id="rId54"/>
    <p:sldId id="749" r:id="rId55"/>
    <p:sldId id="683" r:id="rId56"/>
    <p:sldId id="286" r:id="rId57"/>
    <p:sldId id="750" r:id="rId58"/>
    <p:sldId id="780" r:id="rId59"/>
    <p:sldId id="782" r:id="rId60"/>
    <p:sldId id="781" r:id="rId61"/>
    <p:sldId id="783" r:id="rId62"/>
    <p:sldId id="784" r:id="rId63"/>
    <p:sldId id="761" r:id="rId64"/>
    <p:sldId id="754" r:id="rId65"/>
    <p:sldId id="756" r:id="rId66"/>
    <p:sldId id="757" r:id="rId67"/>
    <p:sldId id="758" r:id="rId68"/>
    <p:sldId id="745" r:id="rId69"/>
    <p:sldId id="762" r:id="rId70"/>
    <p:sldId id="687" r:id="rId71"/>
  </p:sldIdLst>
  <p:sldSz cx="9144000" cy="6858000" type="screen4x3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6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70" autoAdjust="0"/>
    <p:restoredTop sz="94684" autoAdjust="0"/>
  </p:normalViewPr>
  <p:slideViewPr>
    <p:cSldViewPr>
      <p:cViewPr varScale="1">
        <p:scale>
          <a:sx n="68" d="100"/>
          <a:sy n="68" d="100"/>
        </p:scale>
        <p:origin x="39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16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3918" y="78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2439" y="11168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sz="900" i="1" dirty="0"/>
              <a:t>http://romisatriawahono.net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0191" y="111688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endParaRPr lang="en-US" sz="900" i="1" dirty="0"/>
          </a:p>
        </p:txBody>
      </p:sp>
      <p:sp>
        <p:nvSpPr>
          <p:cNvPr id="133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92439" y="9613565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000" b="0">
                <a:latin typeface="Arial" charset="0"/>
              </a:defRPr>
            </a:lvl1pPr>
          </a:lstStyle>
          <a:p>
            <a:pPr>
              <a:defRPr/>
            </a:pPr>
            <a:r>
              <a:rPr lang="en-US" sz="900" i="1" dirty="0"/>
              <a:t>romi@romisatriawahono.net</a:t>
            </a:r>
          </a:p>
        </p:txBody>
      </p:sp>
      <p:sp>
        <p:nvSpPr>
          <p:cNvPr id="133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0191" y="9613565"/>
            <a:ext cx="3076671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000" b="0"/>
            </a:lvl1pPr>
          </a:lstStyle>
          <a:p>
            <a:pPr>
              <a:defRPr/>
            </a:pPr>
            <a:fld id="{D4142BAE-C926-480C-B9AF-69633CB12009}" type="slidenum">
              <a:rPr lang="en-US" sz="900" i="1"/>
              <a:pPr>
                <a:defRPr/>
              </a:pPr>
              <a:t>‹#›</a:t>
            </a:fld>
            <a:endParaRPr lang="en-US" sz="900" i="1"/>
          </a:p>
        </p:txBody>
      </p:sp>
    </p:spTree>
    <p:extLst>
      <p:ext uri="{BB962C8B-B14F-4D97-AF65-F5344CB8AC3E}">
        <p14:creationId xmlns:p14="http://schemas.microsoft.com/office/powerpoint/2010/main" val="12685259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http://romisatriawahono.net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5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239" y="4860088"/>
            <a:ext cx="5678824" cy="460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 eaLnBrk="1" hangingPunct="1">
              <a:defRPr sz="1300" b="0">
                <a:latin typeface="Arial" charset="0"/>
              </a:defRPr>
            </a:lvl1pPr>
          </a:lstStyle>
          <a:p>
            <a:pPr>
              <a:defRPr/>
            </a:pPr>
            <a:r>
              <a:rPr lang="en-US"/>
              <a:t>romi@romisatriawahono.net</a:t>
            </a:r>
          </a:p>
        </p:txBody>
      </p:sp>
      <p:sp>
        <p:nvSpPr>
          <p:cNvPr id="135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1868"/>
            <a:ext cx="3076672" cy="5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 eaLnBrk="1" hangingPunct="1">
              <a:defRPr sz="1300" b="0"/>
            </a:lvl1pPr>
          </a:lstStyle>
          <a:p>
            <a:pPr>
              <a:defRPr/>
            </a:pPr>
            <a:fld id="{04A8CEA8-62CB-4DF9-9B73-C8EE28853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67598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smtClean="0">
              <a:latin typeface="Arial" panose="020B0604020202020204" pitchFamily="34" charset="0"/>
            </a:endParaRPr>
          </a:p>
        </p:txBody>
      </p:sp>
      <p:sp>
        <p:nvSpPr>
          <p:cNvPr id="12292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ja-JP" b="0" smtClean="0">
                <a:solidFill>
                  <a:srgbClr val="000000"/>
                </a:solidFill>
              </a:rPr>
              <a:t>romi@romisatriawahono.net</a:t>
            </a:r>
          </a:p>
        </p:txBody>
      </p:sp>
      <p:sp>
        <p:nvSpPr>
          <p:cNvPr id="12293" name="Footer Placeholder 5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ja-JP" b="0" smtClean="0">
                <a:solidFill>
                  <a:srgbClr val="000000"/>
                </a:solidFill>
              </a:rPr>
              <a:t>http://romisatriawahono.net</a:t>
            </a:r>
          </a:p>
        </p:txBody>
      </p:sp>
      <p:sp>
        <p:nvSpPr>
          <p:cNvPr id="12294" name="Slide Number Placeholder 6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4B172ED-933D-402D-B391-C7CAD167D875}" type="slidenum">
              <a:rPr lang="en-US" altLang="ja-JP" b="0" smtClean="0">
                <a:solidFill>
                  <a:srgbClr val="000000"/>
                </a:solidFill>
              </a:rPr>
              <a:pPr/>
              <a:t>1</a:t>
            </a:fld>
            <a:endParaRPr lang="en-US" altLang="ja-JP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5063" y="1217613"/>
            <a:ext cx="4386262" cy="3290887"/>
          </a:xfrm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smtClean="0">
              <a:latin typeface="Arial" panose="020B0604020202020204" pitchFamily="34" charset="0"/>
            </a:endParaRPr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F7A2A1D-FAEE-4767-978A-2455FE90F407}" type="slidenum">
              <a:rPr lang="en-US" b="0" smtClean="0">
                <a:solidFill>
                  <a:srgbClr val="000000"/>
                </a:solidFill>
              </a:rPr>
              <a:pPr/>
              <a:t>2</a:t>
            </a:fld>
            <a:endParaRPr lang="en-US" b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0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romi@romisatriawahono.net</a:t>
            </a:r>
            <a:endParaRPr lang="en-US" altLang="ja-JP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id-ID" altLang="ja-JP" smtClean="0"/>
              <a:t>Object-Oriented Programming</a:t>
            </a:r>
            <a:endParaRPr lang="en-US" altLang="ja-JP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http://romisatriawahono.net</a:t>
            </a:r>
            <a:endParaRPr lang="en-US" altLang="ja-JP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38C9D2B2-F8A0-41B1-8482-D108E1D20E7F}" type="slidenum">
              <a:rPr lang="en-US" altLang="ja-JP" smtClean="0"/>
              <a:pPr>
                <a:defRPr/>
              </a:pPr>
              <a:t>3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885436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http://romisatriawahono.net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romi@romisatriawahono.net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2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d-ID" smtClean="0">
              <a:latin typeface="Arial" panose="020B0604020202020204" pitchFamily="34" charset="0"/>
            </a:endParaRPr>
          </a:p>
        </p:txBody>
      </p:sp>
      <p:sp>
        <p:nvSpPr>
          <p:cNvPr id="20484" name="Header Placeholder 3"/>
          <p:cNvSpPr>
            <a:spLocks noGrp="1"/>
          </p:cNvSpPr>
          <p:nvPr>
            <p:ph type="hdr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300" smtClean="0"/>
              <a:t>http://romisatriawahono.net</a:t>
            </a:r>
          </a:p>
        </p:txBody>
      </p:sp>
      <p:sp>
        <p:nvSpPr>
          <p:cNvPr id="20485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sz="1300" smtClean="0"/>
              <a:t>romi@romisatriawahono.net</a:t>
            </a:r>
          </a:p>
        </p:txBody>
      </p:sp>
      <p:sp>
        <p:nvSpPr>
          <p:cNvPr id="20486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900F36-9AC6-480F-8D22-C3F6C5B0BF8E}" type="slidenum">
              <a:rPr lang="en-US" sz="1300" smtClean="0"/>
              <a:pPr>
                <a:spcBef>
                  <a:spcPct val="0"/>
                </a:spcBef>
              </a:pPr>
              <a:t>9</a:t>
            </a:fld>
            <a:endParaRPr lang="en-US" sz="1300" smtClean="0"/>
          </a:p>
        </p:txBody>
      </p:sp>
    </p:spTree>
    <p:extLst>
      <p:ext uri="{BB962C8B-B14F-4D97-AF65-F5344CB8AC3E}">
        <p14:creationId xmlns:p14="http://schemas.microsoft.com/office/powerpoint/2010/main" val="12511042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http://romisatriawahono.net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romi@romisatriawahono.net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052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http://romisatriawahono.net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romi@romisatriawahono.net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A8CEA8-62CB-4DF9-9B73-C8EE288532CC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52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49C71-A2A2-469E-AA34-1BFCF3DBD052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romi@romisatriawahono.net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http://romisatriawahono.net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84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049C71-A2A2-469E-AA34-1BFCF3DBD052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romi@romisatriawahono.net</a:t>
            </a:r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http://romisatriawahono.net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1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205422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grpSp>
        <p:nvGrpSpPr>
          <p:cNvPr id="8" name="squares"/>
          <p:cNvGrpSpPr>
            <a:grpSpLocks/>
          </p:cNvGrpSpPr>
          <p:nvPr userDrawn="1"/>
        </p:nvGrpSpPr>
        <p:grpSpPr bwMode="auto">
          <a:xfrm rot="10800000">
            <a:off x="8516938" y="2054225"/>
            <a:ext cx="628650" cy="523875"/>
            <a:chOff x="0" y="452558"/>
            <a:chExt cx="914400" cy="524182"/>
          </a:xfrm>
        </p:grpSpPr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591127" y="454146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ed Rectangle 9"/>
            <p:cNvSpPr>
              <a:spLocks noChangeArrowheads="1"/>
            </p:cNvSpPr>
            <p:nvPr/>
          </p:nvSpPr>
          <p:spPr bwMode="auto">
            <a:xfrm>
              <a:off x="214746" y="454146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1" name="Round Same Side Corner Rectangle 10"/>
            <p:cNvSpPr/>
            <p:nvPr/>
          </p:nvSpPr>
          <p:spPr>
            <a:xfrm rot="5400000">
              <a:off x="-181273" y="637008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>
            <a:normAutofit/>
          </a:bodyPr>
          <a:lstStyle>
            <a:lvl1pPr algn="ctr">
              <a:defRPr sz="6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093528"/>
            <a:ext cx="6858000" cy="1655762"/>
          </a:xfrm>
        </p:spPr>
        <p:txBody>
          <a:bodyPr anchor="ctr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3543300" y="6464300"/>
            <a:ext cx="2057400" cy="365125"/>
          </a:xfrm>
        </p:spPr>
        <p:txBody>
          <a:bodyPr/>
          <a:lstStyle>
            <a:lvl1pPr algn="ctr"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3E31C052-8729-4049-A97A-C6C407D3E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39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effectLst/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D9323BAE-B24B-422A-A677-CF8266E7801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0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quares"/>
          <p:cNvGrpSpPr>
            <a:grpSpLocks/>
          </p:cNvGrpSpPr>
          <p:nvPr userDrawn="1"/>
        </p:nvGrpSpPr>
        <p:grpSpPr bwMode="auto">
          <a:xfrm>
            <a:off x="0" y="3240088"/>
            <a:ext cx="628650" cy="523875"/>
            <a:chOff x="0" y="452558"/>
            <a:chExt cx="914400" cy="524182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 Same Side Corner Rectangle 6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1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0A8D09C1-4A0D-43E2-9590-F2525E5C34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41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6" name="Rounded Rectangle 5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Rounded Rectangle 6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8" name="Round Same Side Corner Rectangle 7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43050"/>
            <a:ext cx="3886200" cy="463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43050"/>
            <a:ext cx="3886200" cy="46339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846DD46B-AA70-4F39-896C-8B49BA7011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18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9" name="Rounded Rectangle 8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10" name="Round Same Side Corner Rectangle 9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170817"/>
            <a:ext cx="7886700" cy="1212214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15FAF035-7CA2-4BBB-BE4A-A74A3EF02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quares"/>
          <p:cNvGrpSpPr>
            <a:grpSpLocks/>
          </p:cNvGrpSpPr>
          <p:nvPr userDrawn="1"/>
        </p:nvGrpSpPr>
        <p:grpSpPr bwMode="auto">
          <a:xfrm>
            <a:off x="0" y="485775"/>
            <a:ext cx="628650" cy="523875"/>
            <a:chOff x="0" y="452558"/>
            <a:chExt cx="914400" cy="524182"/>
          </a:xfrm>
        </p:grpSpPr>
        <p:sp>
          <p:nvSpPr>
            <p:cNvPr id="4" name="Rounded Rectangle 3"/>
            <p:cNvSpPr>
              <a:spLocks noChangeArrowheads="1"/>
            </p:cNvSpPr>
            <p:nvPr/>
          </p:nvSpPr>
          <p:spPr bwMode="auto">
            <a:xfrm>
              <a:off x="591127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D9D9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214746" y="452558"/>
              <a:ext cx="323273" cy="524182"/>
            </a:xfrm>
            <a:prstGeom prst="roundRect">
              <a:avLst>
                <a:gd name="adj" fmla="val 16667"/>
              </a:avLst>
            </a:prstGeom>
            <a:solidFill>
              <a:srgbClr val="B3B3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079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1217613"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1217613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id-ID" sz="2400" b="0" smtClean="0">
                <a:solidFill>
                  <a:srgbClr val="FFFFFF"/>
                </a:solidFill>
                <a:latin typeface="Constantia" panose="02030602050306030303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6" name="Round Same Side Corner Rectangle 5"/>
            <p:cNvSpPr/>
            <p:nvPr/>
          </p:nvSpPr>
          <p:spPr>
            <a:xfrm rot="5400000">
              <a:off x="-181273" y="633831"/>
              <a:ext cx="524182" cy="16163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rgbClr val="969696">
                <a:lumMod val="75000"/>
              </a:srgbClr>
            </a:solidFill>
            <a:ln w="1079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 defTabSz="1218987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sz="2400" b="0" kern="0">
                <a:solidFill>
                  <a:prstClr val="white"/>
                </a:solidFill>
                <a:latin typeface="Constantia"/>
                <a:ea typeface="ＭＳ Ｐゴシック" pitchFamily="50" charset="-128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63815423-CFB1-4EE6-8ACA-C975DA6C8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1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653CF5BF-53B7-4094-AC14-803C8C5E61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268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152400"/>
            <a:ext cx="78867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528763"/>
            <a:ext cx="78867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8063" y="647700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effectLst/>
                <a:latin typeface="Calibri" panose="020F0502020204030204"/>
                <a:ea typeface="ＭＳ Ｐゴシック" pitchFamily="50" charset="-128"/>
              </a:defRPr>
            </a:lvl1pPr>
          </a:lstStyle>
          <a:p>
            <a:pPr>
              <a:defRPr/>
            </a:pPr>
            <a:fld id="{4539349D-96A2-4469-876E-9EB546E0039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29" name="Picture 1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38" y="6592888"/>
            <a:ext cx="849312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1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6592888"/>
            <a:ext cx="1019175" cy="20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wm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1.w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1524000"/>
            <a:ext cx="8305800" cy="14843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8000" dirty="0" smtClean="0"/>
              <a:t>Knowledge Management</a:t>
            </a:r>
            <a:endParaRPr lang="en-US" sz="8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28800" y="4572000"/>
            <a:ext cx="5486400" cy="1600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defRPr/>
            </a:pPr>
            <a:r>
              <a:rPr lang="id-ID" sz="3600" dirty="0" smtClean="0"/>
              <a:t>Romi Satria Wahon</a:t>
            </a:r>
            <a:r>
              <a:rPr lang="en-US" sz="3600" dirty="0" smtClean="0"/>
              <a:t>o</a:t>
            </a:r>
            <a:br>
              <a:rPr lang="en-US" sz="3600" dirty="0" smtClean="0"/>
            </a:b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romi@romisatriawahono.net</a:t>
            </a:r>
            <a:b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http</a:t>
            </a:r>
            <a:r>
              <a:rPr lang="en-US" sz="2500" i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://romisatriawahono.net/km</a:t>
            </a: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WA/SMS</a:t>
            </a:r>
            <a:r>
              <a:rPr lang="id-ID" sz="25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: +6281586220090</a:t>
            </a:r>
            <a:r>
              <a:rPr lang="id-ID" sz="2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id-ID" sz="21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endParaRPr lang="en-US" sz="2100" i="1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31C052-8729-4049-A97A-C6C407D3E1C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153400" cy="838200"/>
          </a:xfrm>
        </p:spPr>
        <p:txBody>
          <a:bodyPr/>
          <a:lstStyle/>
          <a:p>
            <a:pPr eaLnBrk="1" hangingPunct="1"/>
            <a:r>
              <a:rPr lang="en-US" smtClean="0"/>
              <a:t>Knowledge Management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0"/>
            <a:ext cx="8458200" cy="35052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3400" dirty="0" smtClean="0"/>
              <a:t>	</a:t>
            </a:r>
            <a:r>
              <a:rPr lang="en-US" sz="4000" dirty="0" err="1" smtClean="0"/>
              <a:t>Salah</a:t>
            </a:r>
            <a:r>
              <a:rPr lang="en-US" sz="4000" dirty="0" smtClean="0"/>
              <a:t> </a:t>
            </a:r>
            <a:r>
              <a:rPr lang="en-US" sz="4000" dirty="0" err="1" smtClean="0"/>
              <a:t>satu</a:t>
            </a:r>
            <a:r>
              <a:rPr lang="en-US" sz="4000" dirty="0" smtClean="0"/>
              <a:t> </a:t>
            </a:r>
            <a:r>
              <a:rPr lang="en-US" sz="4000" dirty="0" err="1" smtClean="0"/>
              <a:t>cabang</a:t>
            </a:r>
            <a:r>
              <a:rPr lang="en-US" sz="4000" dirty="0" smtClean="0"/>
              <a:t> </a:t>
            </a:r>
            <a:r>
              <a:rPr lang="en-US" sz="4000" dirty="0" err="1" smtClean="0"/>
              <a:t>ilmu</a:t>
            </a:r>
            <a:r>
              <a:rPr lang="en-US" sz="4000" dirty="0" smtClean="0"/>
              <a:t> </a:t>
            </a:r>
            <a:r>
              <a:rPr lang="en-US" sz="4000" dirty="0" err="1" smtClean="0"/>
              <a:t>manajemen</a:t>
            </a:r>
            <a:r>
              <a:rPr lang="en-US" sz="4000" dirty="0" smtClean="0"/>
              <a:t> yang </a:t>
            </a:r>
            <a:r>
              <a:rPr lang="en-US" sz="4000" dirty="0" err="1" smtClean="0"/>
              <a:t>fokus</a:t>
            </a:r>
            <a:r>
              <a:rPr lang="en-US" sz="4000" dirty="0" smtClean="0"/>
              <a:t> </a:t>
            </a:r>
            <a:r>
              <a:rPr lang="en-US" sz="4000" dirty="0" err="1" smtClean="0"/>
              <a:t>ke</a:t>
            </a:r>
            <a:r>
              <a:rPr lang="en-US" sz="4000" dirty="0" smtClean="0"/>
              <a:t> </a:t>
            </a:r>
            <a:r>
              <a:rPr lang="en-US" sz="4000" dirty="0" err="1" smtClean="0">
                <a:solidFill>
                  <a:srgbClr val="C00000"/>
                </a:solidFill>
              </a:rPr>
              <a:t>peningkatan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</a:rPr>
              <a:t>pengetahuan</a:t>
            </a:r>
            <a:r>
              <a:rPr lang="en-US" sz="4000" dirty="0" smtClean="0"/>
              <a:t>, </a:t>
            </a:r>
            <a:r>
              <a:rPr lang="en-US" sz="4000" dirty="0" err="1" smtClean="0">
                <a:solidFill>
                  <a:srgbClr val="C00000"/>
                </a:solidFill>
              </a:rPr>
              <a:t>integrasi</a:t>
            </a:r>
            <a:r>
              <a:rPr lang="en-US" sz="4000" dirty="0" smtClean="0"/>
              <a:t> </a:t>
            </a:r>
            <a:r>
              <a:rPr lang="en-US" sz="4000" dirty="0" err="1" smtClean="0"/>
              <a:t>dan</a:t>
            </a:r>
            <a:r>
              <a:rPr lang="en-US" sz="4000" dirty="0" smtClean="0"/>
              <a:t> </a:t>
            </a:r>
            <a:r>
              <a:rPr lang="en-US" sz="4000" dirty="0" err="1" smtClean="0">
                <a:solidFill>
                  <a:srgbClr val="C00000"/>
                </a:solidFill>
              </a:rPr>
              <a:t>penggunaanya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</a:rPr>
              <a:t>di</a:t>
            </a:r>
            <a:r>
              <a:rPr lang="en-US" sz="4000" dirty="0" smtClean="0">
                <a:solidFill>
                  <a:srgbClr val="C00000"/>
                </a:solidFill>
              </a:rPr>
              <a:t> </a:t>
            </a:r>
            <a:r>
              <a:rPr lang="en-US" sz="4000" dirty="0" err="1" smtClean="0">
                <a:solidFill>
                  <a:srgbClr val="C00000"/>
                </a:solidFill>
              </a:rPr>
              <a:t>organisasi</a:t>
            </a:r>
            <a:endParaRPr lang="en-US" sz="4000" dirty="0" smtClean="0">
              <a:solidFill>
                <a:srgbClr val="C00000"/>
              </a:solidFill>
            </a:endParaRPr>
          </a:p>
          <a:p>
            <a:pPr algn="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500" i="1" dirty="0" smtClean="0"/>
          </a:p>
          <a:p>
            <a:pPr algn="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500" i="1" dirty="0" smtClean="0"/>
          </a:p>
          <a:p>
            <a:pPr algn="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500" i="1" dirty="0" smtClean="0"/>
              <a:t>(Mark McElroy,</a:t>
            </a:r>
            <a:br>
              <a:rPr lang="en-US" sz="2500" i="1" dirty="0" smtClean="0"/>
            </a:br>
            <a:r>
              <a:rPr lang="en-US" sz="2500" i="1" dirty="0" smtClean="0"/>
              <a:t>Knowledge Management Consortium)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8153400" cy="838200"/>
          </a:xfrm>
        </p:spPr>
        <p:txBody>
          <a:bodyPr/>
          <a:lstStyle/>
          <a:p>
            <a:pPr eaLnBrk="1" hangingPunct="1"/>
            <a:r>
              <a:rPr lang="en-US" smtClean="0"/>
              <a:t>Knowledge Management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600200"/>
            <a:ext cx="8077200" cy="4114800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3400" dirty="0"/>
              <a:t>Knowledge management can be defined as performing the activities involved in </a:t>
            </a:r>
            <a:r>
              <a:rPr lang="en-US" sz="3400" dirty="0">
                <a:solidFill>
                  <a:srgbClr val="C00000"/>
                </a:solidFill>
              </a:rPr>
              <a:t>discovering</a:t>
            </a:r>
            <a:r>
              <a:rPr lang="en-US" sz="3400" dirty="0"/>
              <a:t>, </a:t>
            </a:r>
            <a:r>
              <a:rPr lang="en-US" sz="3400" dirty="0">
                <a:solidFill>
                  <a:srgbClr val="C00000"/>
                </a:solidFill>
              </a:rPr>
              <a:t>capturing</a:t>
            </a:r>
            <a:r>
              <a:rPr lang="en-US" sz="3400" dirty="0"/>
              <a:t>, </a:t>
            </a:r>
            <a:r>
              <a:rPr lang="en-US" sz="3400" dirty="0">
                <a:solidFill>
                  <a:srgbClr val="C00000"/>
                </a:solidFill>
              </a:rPr>
              <a:t>sharing</a:t>
            </a:r>
            <a:r>
              <a:rPr lang="en-US" sz="3400" dirty="0"/>
              <a:t>, and </a:t>
            </a:r>
            <a:r>
              <a:rPr lang="en-US" sz="3400" dirty="0">
                <a:solidFill>
                  <a:srgbClr val="C00000"/>
                </a:solidFill>
              </a:rPr>
              <a:t>applying</a:t>
            </a:r>
            <a:r>
              <a:rPr lang="en-US" sz="3400" dirty="0"/>
              <a:t> knowledge so as to enhance, in a </a:t>
            </a:r>
            <a:r>
              <a:rPr lang="en-US" sz="3400" dirty="0">
                <a:solidFill>
                  <a:srgbClr val="C00000"/>
                </a:solidFill>
              </a:rPr>
              <a:t>cost-effective</a:t>
            </a:r>
            <a:r>
              <a:rPr lang="en-US" sz="3400" dirty="0"/>
              <a:t> fashion, the impact of knowledge on the unit’s goal achievement. </a:t>
            </a:r>
          </a:p>
          <a:p>
            <a:pPr algn="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500" i="1" dirty="0" smtClean="0"/>
          </a:p>
          <a:p>
            <a:pPr algn="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en-US" sz="2500" i="1" dirty="0" smtClean="0"/>
          </a:p>
          <a:p>
            <a:pPr algn="r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500" i="1" dirty="0"/>
              <a:t>(</a:t>
            </a:r>
            <a:r>
              <a:rPr lang="en-US" sz="2500" i="1" dirty="0" smtClean="0"/>
              <a:t>Becerra-Fernandez, 2010)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2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46113" y="330200"/>
            <a:ext cx="8382000" cy="762000"/>
          </a:xfrm>
        </p:spPr>
        <p:txBody>
          <a:bodyPr/>
          <a:lstStyle/>
          <a:p>
            <a:pPr eaLnBrk="1" hangingPunct="1"/>
            <a:r>
              <a:rPr lang="en-US" sz="4000" smtClean="0"/>
              <a:t>Contoh Mudah Knowledge Management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6096000" y="1219200"/>
            <a:ext cx="2895600" cy="1066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000">
                <a:latin typeface="+mn-lt"/>
              </a:rPr>
              <a:t>Mailinglist dengan Tema</a:t>
            </a:r>
          </a:p>
          <a:p>
            <a:pPr algn="ctr" eaLnBrk="1" hangingPunct="1">
              <a:defRPr/>
            </a:pPr>
            <a:r>
              <a:rPr lang="en-US" sz="2000">
                <a:latin typeface="+mn-lt"/>
              </a:rPr>
              <a:t>Troubleshooting PC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6096000" y="2667000"/>
            <a:ext cx="2895600" cy="1066800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000" dirty="0">
                <a:latin typeface="+mn-lt"/>
              </a:rPr>
              <a:t>Member </a:t>
            </a:r>
            <a:r>
              <a:rPr lang="en-US" sz="2000" dirty="0" err="1">
                <a:latin typeface="+mn-lt"/>
              </a:rPr>
              <a:t>Bertanya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tentang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 err="1">
                <a:latin typeface="+mn-lt"/>
              </a:rPr>
              <a:t>Suatu</a:t>
            </a:r>
            <a:r>
              <a:rPr lang="en-US" sz="2000" dirty="0">
                <a:latin typeface="+mn-lt"/>
              </a:rPr>
              <a:t> </a:t>
            </a:r>
            <a:r>
              <a:rPr lang="en-US" sz="2000" dirty="0" err="1">
                <a:latin typeface="+mn-lt"/>
              </a:rPr>
              <a:t>Masalah</a:t>
            </a:r>
            <a:endParaRPr lang="en-US" sz="2000" dirty="0">
              <a:latin typeface="+mn-lt"/>
            </a:endParaRPr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1219200" y="3429000"/>
            <a:ext cx="3886200" cy="10668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000" dirty="0">
                <a:latin typeface="+mn-lt"/>
              </a:rPr>
              <a:t>Member Lain </a:t>
            </a:r>
            <a:r>
              <a:rPr lang="en-US" sz="2000" dirty="0" err="1">
                <a:latin typeface="+mn-lt"/>
              </a:rPr>
              <a:t>Menjawab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 err="1">
                <a:latin typeface="+mn-lt"/>
              </a:rPr>
              <a:t>Berdasar</a:t>
            </a:r>
            <a:r>
              <a:rPr lang="en-US" sz="2000" dirty="0">
                <a:solidFill>
                  <a:srgbClr val="CC0000"/>
                </a:solidFill>
                <a:latin typeface="+mn-lt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+mn-lt"/>
              </a:rPr>
              <a:t>Pengalaman</a:t>
            </a:r>
            <a:endParaRPr lang="en-US" sz="28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1219200" y="2209800"/>
            <a:ext cx="3886200" cy="10668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000" dirty="0">
                <a:latin typeface="+mn-lt"/>
              </a:rPr>
              <a:t>Member Lain </a:t>
            </a:r>
            <a:r>
              <a:rPr lang="en-US" sz="2000" dirty="0" err="1">
                <a:latin typeface="+mn-lt"/>
              </a:rPr>
              <a:t>Menjawab</a:t>
            </a:r>
            <a:r>
              <a:rPr lang="en-US" sz="2000" dirty="0">
                <a:latin typeface="+mn-lt"/>
              </a:rPr>
              <a:t/>
            </a:r>
            <a:br>
              <a:rPr lang="en-US" sz="2000" dirty="0">
                <a:latin typeface="+mn-lt"/>
              </a:rPr>
            </a:br>
            <a:r>
              <a:rPr lang="en-US" sz="2000" dirty="0" err="1">
                <a:latin typeface="+mn-lt"/>
              </a:rPr>
              <a:t>Berdasar</a:t>
            </a:r>
            <a:r>
              <a:rPr lang="en-US" sz="2000" dirty="0">
                <a:latin typeface="+mn-lt"/>
              </a:rPr>
              <a:t> </a:t>
            </a:r>
            <a:r>
              <a:rPr lang="en-US" sz="2800" dirty="0" err="1">
                <a:solidFill>
                  <a:srgbClr val="CC0000"/>
                </a:solidFill>
                <a:latin typeface="+mn-lt"/>
              </a:rPr>
              <a:t>Buku</a:t>
            </a:r>
            <a:r>
              <a:rPr lang="en-US" sz="2800" dirty="0">
                <a:solidFill>
                  <a:srgbClr val="CC0000"/>
                </a:solidFill>
                <a:latin typeface="+mn-lt"/>
              </a:rPr>
              <a:t> Yang </a:t>
            </a:r>
            <a:r>
              <a:rPr lang="en-US" sz="2800" dirty="0" err="1">
                <a:solidFill>
                  <a:srgbClr val="CC0000"/>
                </a:solidFill>
                <a:latin typeface="+mn-lt"/>
              </a:rPr>
              <a:t>Dibaca</a:t>
            </a:r>
            <a:endParaRPr lang="en-US" sz="28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1447800" y="5181600"/>
            <a:ext cx="3276600" cy="10668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000">
                <a:latin typeface="+mn-lt"/>
              </a:rPr>
              <a:t>Moderator </a:t>
            </a:r>
            <a:r>
              <a:rPr lang="en-US" sz="2000">
                <a:solidFill>
                  <a:srgbClr val="CC0000"/>
                </a:solidFill>
                <a:latin typeface="+mn-lt"/>
              </a:rPr>
              <a:t>Merangkumkan</a:t>
            </a:r>
          </a:p>
          <a:p>
            <a:pPr algn="ctr" eaLnBrk="1" hangingPunct="1">
              <a:defRPr/>
            </a:pPr>
            <a:r>
              <a:rPr lang="en-US" sz="2000">
                <a:solidFill>
                  <a:srgbClr val="CC0000"/>
                </a:solidFill>
                <a:latin typeface="+mn-lt"/>
              </a:rPr>
              <a:t>Pertanyaan dan Jawaban</a:t>
            </a:r>
            <a:r>
              <a:rPr lang="en-US" sz="2000">
                <a:latin typeface="+mn-lt"/>
              </a:rPr>
              <a:t/>
            </a:r>
            <a:br>
              <a:rPr lang="en-US" sz="2000">
                <a:latin typeface="+mn-lt"/>
              </a:rPr>
            </a:br>
            <a:r>
              <a:rPr lang="en-US" sz="2000">
                <a:latin typeface="+mn-lt"/>
              </a:rPr>
              <a:t>(dalam bentuk FAQ)</a:t>
            </a:r>
          </a:p>
        </p:txBody>
      </p:sp>
      <p:sp>
        <p:nvSpPr>
          <p:cNvPr id="55306" name="Line 10"/>
          <p:cNvSpPr>
            <a:spLocks noChangeShapeType="1"/>
          </p:cNvSpPr>
          <p:nvPr/>
        </p:nvSpPr>
        <p:spPr bwMode="auto">
          <a:xfrm>
            <a:off x="7543800" y="2286000"/>
            <a:ext cx="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1" hangingPunct="1">
              <a:defRPr/>
            </a:pPr>
            <a:endParaRPr lang="id-ID" sz="2000" b="0">
              <a:latin typeface="+mn-lt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5105400" y="2743200"/>
            <a:ext cx="990600" cy="1219200"/>
            <a:chOff x="3168" y="1728"/>
            <a:chExt cx="672" cy="768"/>
          </a:xfrm>
        </p:grpSpPr>
        <p:sp>
          <p:nvSpPr>
            <p:cNvPr id="15379" name="Line 11"/>
            <p:cNvSpPr>
              <a:spLocks noChangeShapeType="1"/>
            </p:cNvSpPr>
            <p:nvPr/>
          </p:nvSpPr>
          <p:spPr bwMode="auto">
            <a:xfrm flipH="1">
              <a:off x="3552" y="2016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d-ID" sz="2000" b="0">
                <a:latin typeface="+mn-lt"/>
              </a:endParaRPr>
            </a:p>
          </p:txBody>
        </p:sp>
        <p:sp>
          <p:nvSpPr>
            <p:cNvPr id="15380" name="Line 12"/>
            <p:cNvSpPr>
              <a:spLocks noChangeShapeType="1"/>
            </p:cNvSpPr>
            <p:nvPr/>
          </p:nvSpPr>
          <p:spPr bwMode="auto">
            <a:xfrm>
              <a:off x="3552" y="1728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d-ID" sz="2000" b="0">
                <a:latin typeface="+mn-lt"/>
              </a:endParaRPr>
            </a:p>
          </p:txBody>
        </p:sp>
        <p:sp>
          <p:nvSpPr>
            <p:cNvPr id="15381" name="Line 13"/>
            <p:cNvSpPr>
              <a:spLocks noChangeShapeType="1"/>
            </p:cNvSpPr>
            <p:nvPr/>
          </p:nvSpPr>
          <p:spPr bwMode="auto">
            <a:xfrm flipH="1">
              <a:off x="3168" y="172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d-ID" sz="2000" b="0">
                <a:latin typeface="+mn-lt"/>
              </a:endParaRPr>
            </a:p>
          </p:txBody>
        </p:sp>
        <p:sp>
          <p:nvSpPr>
            <p:cNvPr id="15382" name="Line 14"/>
            <p:cNvSpPr>
              <a:spLocks noChangeShapeType="1"/>
            </p:cNvSpPr>
            <p:nvPr/>
          </p:nvSpPr>
          <p:spPr bwMode="auto">
            <a:xfrm flipH="1">
              <a:off x="3168" y="249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d-ID" sz="2000" b="0">
                <a:latin typeface="+mn-lt"/>
              </a:endParaRP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152400" y="2743200"/>
            <a:ext cx="1295400" cy="3048000"/>
            <a:chOff x="240" y="1728"/>
            <a:chExt cx="816" cy="1920"/>
          </a:xfrm>
        </p:grpSpPr>
        <p:sp>
          <p:nvSpPr>
            <p:cNvPr id="15373" name="Line 15"/>
            <p:cNvSpPr>
              <a:spLocks noChangeShapeType="1"/>
            </p:cNvSpPr>
            <p:nvPr/>
          </p:nvSpPr>
          <p:spPr bwMode="auto">
            <a:xfrm>
              <a:off x="528" y="1728"/>
              <a:ext cx="0" cy="76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d-ID" sz="2000" b="0">
                <a:latin typeface="+mn-lt"/>
              </a:endParaRPr>
            </a:p>
          </p:txBody>
        </p:sp>
        <p:sp>
          <p:nvSpPr>
            <p:cNvPr id="15374" name="Line 16"/>
            <p:cNvSpPr>
              <a:spLocks noChangeShapeType="1"/>
            </p:cNvSpPr>
            <p:nvPr/>
          </p:nvSpPr>
          <p:spPr bwMode="auto">
            <a:xfrm flipH="1">
              <a:off x="528" y="1728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d-ID" sz="2000" b="0">
                <a:latin typeface="+mn-lt"/>
              </a:endParaRPr>
            </a:p>
          </p:txBody>
        </p:sp>
        <p:sp>
          <p:nvSpPr>
            <p:cNvPr id="15375" name="Line 17"/>
            <p:cNvSpPr>
              <a:spLocks noChangeShapeType="1"/>
            </p:cNvSpPr>
            <p:nvPr/>
          </p:nvSpPr>
          <p:spPr bwMode="auto">
            <a:xfrm flipH="1">
              <a:off x="528" y="249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d-ID" sz="2000" b="0">
                <a:latin typeface="+mn-lt"/>
              </a:endParaRPr>
            </a:p>
          </p:txBody>
        </p:sp>
        <p:sp>
          <p:nvSpPr>
            <p:cNvPr id="15376" name="Line 18"/>
            <p:cNvSpPr>
              <a:spLocks noChangeShapeType="1"/>
            </p:cNvSpPr>
            <p:nvPr/>
          </p:nvSpPr>
          <p:spPr bwMode="auto">
            <a:xfrm flipH="1">
              <a:off x="240" y="2016"/>
              <a:ext cx="2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d-ID" sz="2000" b="0">
                <a:latin typeface="+mn-lt"/>
              </a:endParaRPr>
            </a:p>
          </p:txBody>
        </p:sp>
        <p:sp>
          <p:nvSpPr>
            <p:cNvPr id="15377" name="Line 19"/>
            <p:cNvSpPr>
              <a:spLocks noChangeShapeType="1"/>
            </p:cNvSpPr>
            <p:nvPr/>
          </p:nvSpPr>
          <p:spPr bwMode="auto">
            <a:xfrm>
              <a:off x="240" y="2016"/>
              <a:ext cx="0" cy="163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d-ID" sz="2000" b="0">
                <a:latin typeface="+mn-lt"/>
              </a:endParaRPr>
            </a:p>
          </p:txBody>
        </p:sp>
        <p:sp>
          <p:nvSpPr>
            <p:cNvPr id="15378" name="Line 20"/>
            <p:cNvSpPr>
              <a:spLocks noChangeShapeType="1"/>
            </p:cNvSpPr>
            <p:nvPr/>
          </p:nvSpPr>
          <p:spPr bwMode="auto">
            <a:xfrm>
              <a:off x="240" y="3648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eaLnBrk="1" hangingPunct="1">
                <a:defRPr/>
              </a:pPr>
              <a:endParaRPr lang="id-ID" sz="2000" b="0">
                <a:latin typeface="+mn-lt"/>
              </a:endParaRPr>
            </a:p>
          </p:txBody>
        </p:sp>
      </p:grp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4876800" y="5589588"/>
            <a:ext cx="4191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400" b="0" dirty="0">
                <a:latin typeface="+mn-lt"/>
              </a:rPr>
              <a:t>FAQ: Frequently Asked Question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  <p:bldP spid="55302" grpId="0" animBg="1"/>
      <p:bldP spid="55303" grpId="0" animBg="1"/>
      <p:bldP spid="55304" grpId="0" animBg="1"/>
      <p:bldP spid="55305" grpId="0" animBg="1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3CF5BF-53B7-4094-AC14-803C8C5E6117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210550" cy="1200150"/>
          </a:xfrm>
        </p:spPr>
        <p:txBody>
          <a:bodyPr/>
          <a:lstStyle/>
          <a:p>
            <a:r>
              <a:rPr lang="id-ID" sz="3600" dirty="0" err="1"/>
              <a:t>Forces</a:t>
            </a:r>
            <a:r>
              <a:rPr lang="id-ID" sz="3600" dirty="0"/>
              <a:t> </a:t>
            </a:r>
            <a:r>
              <a:rPr lang="id-ID" sz="3600" dirty="0" err="1"/>
              <a:t>Driving</a:t>
            </a:r>
            <a:r>
              <a:rPr lang="id-ID" sz="3600" dirty="0"/>
              <a:t> </a:t>
            </a:r>
            <a:r>
              <a:rPr lang="id-ID" sz="3600" dirty="0" err="1"/>
              <a:t>Knowledge</a:t>
            </a:r>
            <a:r>
              <a:rPr lang="id-ID" sz="3600" dirty="0"/>
              <a:t>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8286750" cy="4643437"/>
          </a:xfrm>
        </p:spPr>
        <p:txBody>
          <a:bodyPr/>
          <a:lstStyle/>
          <a:p>
            <a:r>
              <a:rPr lang="en-US" sz="2400" dirty="0">
                <a:solidFill>
                  <a:srgbClr val="C00000"/>
                </a:solidFill>
              </a:rPr>
              <a:t>Increasing Domain Complexity</a:t>
            </a:r>
            <a:r>
              <a:rPr lang="en-US" sz="2400" dirty="0"/>
              <a:t>: </a:t>
            </a:r>
            <a:r>
              <a:rPr lang="en-US" sz="2400" dirty="0">
                <a:solidFill>
                  <a:srgbClr val="0070C0"/>
                </a:solidFill>
              </a:rPr>
              <a:t>Intricacy</a:t>
            </a:r>
            <a:r>
              <a:rPr lang="en-US" sz="2400" dirty="0"/>
              <a:t> of internal </a:t>
            </a:r>
            <a:r>
              <a:rPr lang="en-US" sz="2400" dirty="0" smtClean="0"/>
              <a:t>&amp; external </a:t>
            </a:r>
            <a:r>
              <a:rPr lang="en-US" sz="2400" dirty="0"/>
              <a:t>processes, </a:t>
            </a:r>
            <a:r>
              <a:rPr lang="en-US" sz="2400" dirty="0">
                <a:solidFill>
                  <a:srgbClr val="0070C0"/>
                </a:solidFill>
              </a:rPr>
              <a:t>increased competition</a:t>
            </a:r>
            <a:r>
              <a:rPr lang="en-US" sz="2400" dirty="0"/>
              <a:t>, and the rapid </a:t>
            </a:r>
            <a:r>
              <a:rPr lang="en-US" sz="2400" dirty="0">
                <a:solidFill>
                  <a:srgbClr val="0070C0"/>
                </a:solidFill>
              </a:rPr>
              <a:t>advancement of technology</a:t>
            </a:r>
            <a:r>
              <a:rPr lang="en-US" sz="2400" dirty="0"/>
              <a:t> all contribute to </a:t>
            </a:r>
            <a:r>
              <a:rPr lang="en-US" sz="2400" dirty="0" smtClean="0"/>
              <a:t>increasing  complexity</a:t>
            </a:r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Accelerating Market Volatility</a:t>
            </a:r>
            <a:r>
              <a:rPr lang="en-US" sz="2400" dirty="0"/>
              <a:t>: The </a:t>
            </a:r>
            <a:r>
              <a:rPr lang="en-US" sz="2400" dirty="0">
                <a:solidFill>
                  <a:srgbClr val="0070C0"/>
                </a:solidFill>
              </a:rPr>
              <a:t>pace of change</a:t>
            </a:r>
            <a:r>
              <a:rPr lang="en-US" sz="2400" dirty="0"/>
              <a:t>, or </a:t>
            </a:r>
            <a:r>
              <a:rPr lang="en-US" sz="2400" dirty="0">
                <a:solidFill>
                  <a:srgbClr val="0070C0"/>
                </a:solidFill>
              </a:rPr>
              <a:t>volatility</a:t>
            </a:r>
            <a:r>
              <a:rPr lang="en-US" sz="2400" dirty="0"/>
              <a:t>, within each market domain has increased rapidly in the past </a:t>
            </a:r>
            <a:r>
              <a:rPr lang="en-US" sz="2400" dirty="0" smtClean="0"/>
              <a:t>decade</a:t>
            </a:r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Intensified Speed of Responsiveness</a:t>
            </a:r>
            <a:r>
              <a:rPr lang="en-US" sz="2400" dirty="0"/>
              <a:t>: The </a:t>
            </a:r>
            <a:r>
              <a:rPr lang="en-US" sz="2400" dirty="0">
                <a:solidFill>
                  <a:srgbClr val="0070C0"/>
                </a:solidFill>
              </a:rPr>
              <a:t>time required to take action </a:t>
            </a:r>
            <a:r>
              <a:rPr lang="en-US" sz="2400" dirty="0"/>
              <a:t>based upon subtle changes within and across domains is </a:t>
            </a:r>
            <a:r>
              <a:rPr lang="en-US" sz="2400" dirty="0" smtClean="0">
                <a:solidFill>
                  <a:srgbClr val="0070C0"/>
                </a:solidFill>
              </a:rPr>
              <a:t>decreasing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Diminishing Individual Experience</a:t>
            </a:r>
            <a:r>
              <a:rPr lang="en-US" sz="2400" dirty="0"/>
              <a:t>: High </a:t>
            </a:r>
            <a:r>
              <a:rPr lang="en-US" sz="2400" dirty="0">
                <a:solidFill>
                  <a:srgbClr val="0070C0"/>
                </a:solidFill>
              </a:rPr>
              <a:t>employee turnover rates </a:t>
            </a:r>
            <a:r>
              <a:rPr lang="en-US" sz="2400" dirty="0"/>
              <a:t>have resulted in individuals with decision-making authority having less tenure within </a:t>
            </a:r>
            <a:r>
              <a:rPr lang="en-US" sz="2400" dirty="0" smtClean="0"/>
              <a:t>their organizations </a:t>
            </a:r>
            <a:r>
              <a:rPr lang="en-US" sz="2400" dirty="0"/>
              <a:t>than ever </a:t>
            </a:r>
            <a:r>
              <a:rPr lang="en-US" sz="2400" dirty="0" smtClean="0"/>
              <a:t>before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9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Knowledge Management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6400"/>
            <a:ext cx="7886700" cy="4495800"/>
          </a:xfrm>
        </p:spPr>
        <p:txBody>
          <a:bodyPr/>
          <a:lstStyle/>
          <a:p>
            <a:r>
              <a:rPr lang="en-US" dirty="0" smtClean="0"/>
              <a:t>KM </a:t>
            </a:r>
            <a:r>
              <a:rPr lang="en-US" dirty="0"/>
              <a:t>is important for organizations that continually face </a:t>
            </a:r>
            <a:r>
              <a:rPr lang="en-US" dirty="0">
                <a:solidFill>
                  <a:srgbClr val="C00000"/>
                </a:solidFill>
              </a:rPr>
              <a:t>downsizing</a:t>
            </a:r>
            <a:r>
              <a:rPr lang="en-US" dirty="0"/>
              <a:t> or a </a:t>
            </a:r>
            <a:r>
              <a:rPr lang="en-US" dirty="0">
                <a:solidFill>
                  <a:srgbClr val="C00000"/>
                </a:solidFill>
              </a:rPr>
              <a:t>high turnover percentage </a:t>
            </a:r>
            <a:r>
              <a:rPr lang="en-US" dirty="0"/>
              <a:t>due to the nature of the </a:t>
            </a:r>
            <a:r>
              <a:rPr lang="en-US" dirty="0" smtClean="0"/>
              <a:t>industry</a:t>
            </a:r>
            <a:endParaRPr lang="en-US" dirty="0"/>
          </a:p>
          <a:p>
            <a:endParaRPr lang="en-US" sz="1600" dirty="0" smtClean="0"/>
          </a:p>
          <a:p>
            <a:r>
              <a:rPr lang="en-US" dirty="0" smtClean="0"/>
              <a:t>Today’s </a:t>
            </a:r>
            <a:r>
              <a:rPr lang="en-US" dirty="0"/>
              <a:t>decision maker faces the pressure to make </a:t>
            </a:r>
            <a:r>
              <a:rPr lang="en-US" dirty="0">
                <a:solidFill>
                  <a:srgbClr val="C00000"/>
                </a:solidFill>
              </a:rPr>
              <a:t>better and faster decisions </a:t>
            </a:r>
            <a:r>
              <a:rPr lang="en-US" dirty="0"/>
              <a:t>in an environment characterized by a high domain complexity and market volatility, even in light of</a:t>
            </a:r>
          </a:p>
          <a:p>
            <a:pPr lvl="1"/>
            <a:r>
              <a:rPr lang="en-US" dirty="0" smtClean="0">
                <a:solidFill>
                  <a:srgbClr val="0070C0"/>
                </a:solidFill>
              </a:rPr>
              <a:t>Lack </a:t>
            </a:r>
            <a:r>
              <a:rPr lang="en-US" dirty="0">
                <a:solidFill>
                  <a:srgbClr val="0070C0"/>
                </a:solidFill>
              </a:rPr>
              <a:t>of experience </a:t>
            </a:r>
            <a:r>
              <a:rPr lang="en-US" dirty="0"/>
              <a:t>typically from the decision-maker</a:t>
            </a:r>
          </a:p>
          <a:p>
            <a:pPr lvl="1"/>
            <a:r>
              <a:rPr lang="en-US" dirty="0" smtClean="0"/>
              <a:t>Outcome </a:t>
            </a:r>
            <a:r>
              <a:rPr lang="en-US" dirty="0"/>
              <a:t>of those decisions could have such a considerable impact on the organization </a:t>
            </a:r>
          </a:p>
          <a:p>
            <a:endParaRPr lang="en-US" dirty="0"/>
          </a:p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776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1.2 Type of Knowledge</a:t>
            </a:r>
            <a:endParaRPr lang="id-ID" sz="4000" dirty="0" smtClean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91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Declarative vs Procedural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50"/>
            <a:ext cx="8134350" cy="481965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Declarative knowledge </a:t>
            </a:r>
            <a:r>
              <a:rPr lang="en-US" dirty="0"/>
              <a:t>(substantive knowledge) focuses on beliefs about </a:t>
            </a:r>
            <a:r>
              <a:rPr lang="en-US" dirty="0">
                <a:solidFill>
                  <a:srgbClr val="C00000"/>
                </a:solidFill>
              </a:rPr>
              <a:t>relationships among variables </a:t>
            </a:r>
            <a:r>
              <a:rPr lang="en-US" dirty="0" smtClean="0"/>
              <a:t>(</a:t>
            </a:r>
            <a:r>
              <a:rPr lang="en-US" i="1" dirty="0" smtClean="0">
                <a:solidFill>
                  <a:srgbClr val="00B050"/>
                </a:solidFill>
              </a:rPr>
              <a:t>know-what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ropositions</a:t>
            </a:r>
            <a:r>
              <a:rPr lang="en-US" dirty="0"/>
              <a:t>, </a:t>
            </a:r>
            <a:r>
              <a:rPr lang="en-US" dirty="0">
                <a:solidFill>
                  <a:srgbClr val="0070C0"/>
                </a:solidFill>
              </a:rPr>
              <a:t>expected correlations</a:t>
            </a:r>
            <a:r>
              <a:rPr lang="en-US" dirty="0"/>
              <a:t>, or </a:t>
            </a:r>
            <a:r>
              <a:rPr lang="en-US" dirty="0" smtClean="0"/>
              <a:t>formulas</a:t>
            </a:r>
          </a:p>
          <a:p>
            <a:pPr lvl="1"/>
            <a:r>
              <a:rPr lang="en-US" dirty="0" smtClean="0"/>
              <a:t>Example: The </a:t>
            </a:r>
            <a:r>
              <a:rPr lang="en-US" dirty="0">
                <a:solidFill>
                  <a:srgbClr val="0070C0"/>
                </a:solidFill>
              </a:rPr>
              <a:t>effect that the quality of each component</a:t>
            </a:r>
            <a:r>
              <a:rPr lang="en-US" dirty="0"/>
              <a:t> </a:t>
            </a:r>
            <a:r>
              <a:rPr lang="en-US" dirty="0" smtClean="0"/>
              <a:t>would have </a:t>
            </a:r>
            <a:r>
              <a:rPr lang="en-US" dirty="0"/>
              <a:t>on the </a:t>
            </a:r>
            <a:r>
              <a:rPr lang="en-US" dirty="0" smtClean="0"/>
              <a:t>final product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Procedural </a:t>
            </a:r>
            <a:r>
              <a:rPr lang="en-US" dirty="0">
                <a:solidFill>
                  <a:srgbClr val="C00000"/>
                </a:solidFill>
              </a:rPr>
              <a:t>knowledge </a:t>
            </a:r>
            <a:r>
              <a:rPr lang="en-US" dirty="0"/>
              <a:t>focuses on beliefs relating sequences of </a:t>
            </a:r>
            <a:r>
              <a:rPr lang="en-US" dirty="0">
                <a:solidFill>
                  <a:srgbClr val="C00000"/>
                </a:solidFill>
              </a:rPr>
              <a:t>steps or actions </a:t>
            </a:r>
            <a:r>
              <a:rPr lang="en-US" dirty="0"/>
              <a:t>to desired (or undesired) </a:t>
            </a:r>
            <a:r>
              <a:rPr lang="en-US" dirty="0" smtClean="0"/>
              <a:t>outcomes (</a:t>
            </a:r>
            <a:r>
              <a:rPr lang="en-US" i="1" dirty="0" smtClean="0">
                <a:solidFill>
                  <a:srgbClr val="00B050"/>
                </a:solidFill>
              </a:rPr>
              <a:t>know-how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Example: </a:t>
            </a:r>
            <a:r>
              <a:rPr lang="en-US" dirty="0" smtClean="0">
                <a:solidFill>
                  <a:srgbClr val="0070C0"/>
                </a:solidFill>
              </a:rPr>
              <a:t>Process </a:t>
            </a:r>
            <a:r>
              <a:rPr lang="en-US" dirty="0">
                <a:solidFill>
                  <a:srgbClr val="0070C0"/>
                </a:solidFill>
              </a:rPr>
              <a:t>used to assemble </a:t>
            </a:r>
            <a:r>
              <a:rPr lang="en-US" dirty="0"/>
              <a:t>a particular model of the car</a:t>
            </a:r>
            <a:endParaRPr lang="en-US" dirty="0" smtClean="0"/>
          </a:p>
          <a:p>
            <a:pPr lvl="1"/>
            <a:endParaRPr lang="en-US" dirty="0"/>
          </a:p>
          <a:p>
            <a:pPr marL="971550" lvl="1" indent="-514350">
              <a:buFont typeface="+mj-lt"/>
              <a:buAutoNum type="arabicPeriod"/>
            </a:pP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0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Tacit vs Explicit 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352550"/>
            <a:ext cx="8058150" cy="5276850"/>
          </a:xfrm>
        </p:spPr>
        <p:txBody>
          <a:bodyPr/>
          <a:lstStyle/>
          <a:p>
            <a:pPr marL="514350" indent="-514350" eaLnBrk="1" hangingPunct="1">
              <a:buFont typeface="Calibri Light" panose="020F0302020204030204" pitchFamily="34" charset="0"/>
              <a:buAutoNum type="arabicPeriod"/>
            </a:pPr>
            <a:r>
              <a:rPr lang="en-US" dirty="0" smtClean="0">
                <a:solidFill>
                  <a:srgbClr val="CC0000"/>
                </a:solidFill>
              </a:rPr>
              <a:t>Explicit Knowledge</a:t>
            </a:r>
            <a:r>
              <a:rPr lang="en-US" dirty="0" smtClean="0"/>
              <a:t>: </a:t>
            </a:r>
            <a:r>
              <a:rPr lang="en-US" dirty="0" err="1" smtClean="0"/>
              <a:t>pengetahuan</a:t>
            </a:r>
            <a:r>
              <a:rPr lang="en-US" dirty="0" smtClean="0"/>
              <a:t> yang </a:t>
            </a:r>
            <a:r>
              <a:rPr lang="en-US" dirty="0" err="1" smtClean="0"/>
              <a:t>tertulis</a:t>
            </a:r>
            <a:r>
              <a:rPr lang="en-US" dirty="0" smtClean="0"/>
              <a:t>, </a:t>
            </a:r>
            <a:r>
              <a:rPr lang="en-US" dirty="0" err="1" smtClean="0"/>
              <a:t>terarsip</a:t>
            </a:r>
            <a:r>
              <a:rPr lang="en-US" dirty="0" smtClean="0"/>
              <a:t>, </a:t>
            </a:r>
            <a:r>
              <a:rPr lang="en-US" dirty="0" err="1" smtClean="0"/>
              <a:t>tersebar</a:t>
            </a:r>
            <a:r>
              <a:rPr lang="en-US" dirty="0" smtClean="0"/>
              <a:t> (</a:t>
            </a:r>
            <a:r>
              <a:rPr lang="en-US" dirty="0" err="1" smtClean="0"/>
              <a:t>cetak</a:t>
            </a:r>
            <a:r>
              <a:rPr lang="en-US" dirty="0" smtClean="0"/>
              <a:t> </a:t>
            </a:r>
            <a:r>
              <a:rPr lang="en-US" dirty="0" err="1" smtClean="0"/>
              <a:t>maupun</a:t>
            </a:r>
            <a:r>
              <a:rPr lang="en-US" dirty="0" smtClean="0"/>
              <a:t> </a:t>
            </a:r>
            <a:r>
              <a:rPr lang="en-US" dirty="0" err="1" smtClean="0"/>
              <a:t>elektronik</a:t>
            </a:r>
            <a:r>
              <a:rPr lang="en-US" dirty="0" smtClean="0"/>
              <a:t>)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/>
              <a:t>sebagai</a:t>
            </a:r>
            <a:r>
              <a:rPr lang="en-US" dirty="0" smtClean="0"/>
              <a:t> </a:t>
            </a:r>
            <a:r>
              <a:rPr lang="en-US" dirty="0" err="1" smtClean="0"/>
              <a:t>bahan</a:t>
            </a:r>
            <a:r>
              <a:rPr lang="en-US" dirty="0" smtClean="0"/>
              <a:t> </a:t>
            </a:r>
            <a:r>
              <a:rPr lang="en-US" dirty="0" err="1" smtClean="0"/>
              <a:t>pembelajaran</a:t>
            </a:r>
            <a:r>
              <a:rPr lang="en-US" dirty="0" smtClean="0"/>
              <a:t> (</a:t>
            </a:r>
            <a:r>
              <a:rPr lang="en-US" i="1" dirty="0" smtClean="0"/>
              <a:t>reference</a:t>
            </a:r>
            <a:r>
              <a:rPr lang="en-US" dirty="0" smtClean="0"/>
              <a:t>) </a:t>
            </a:r>
            <a:r>
              <a:rPr lang="en-US" dirty="0" err="1" smtClean="0"/>
              <a:t>untuk</a:t>
            </a:r>
            <a:r>
              <a:rPr lang="en-US" dirty="0" smtClean="0"/>
              <a:t> orang lain</a:t>
            </a:r>
          </a:p>
          <a:p>
            <a:pPr marL="514350" indent="-514350" eaLnBrk="1" hangingPunct="1">
              <a:buFont typeface="Calibri Light" panose="020F0302020204030204" pitchFamily="34" charset="0"/>
              <a:buAutoNum type="arabicPeriod"/>
            </a:pPr>
            <a:endParaRPr lang="en-US" dirty="0" smtClean="0"/>
          </a:p>
          <a:p>
            <a:pPr marL="514350" indent="-514350" eaLnBrk="1" hangingPunct="1">
              <a:buFont typeface="Calibri Light" panose="020F0302020204030204" pitchFamily="34" charset="0"/>
              <a:buAutoNum type="arabicPeriod"/>
            </a:pPr>
            <a:r>
              <a:rPr lang="en-US" dirty="0" smtClean="0">
                <a:solidFill>
                  <a:srgbClr val="CC0000"/>
                </a:solidFill>
              </a:rPr>
              <a:t>Tacit Knowledge</a:t>
            </a:r>
            <a:r>
              <a:rPr lang="en-US" dirty="0" smtClean="0"/>
              <a:t>: </a:t>
            </a:r>
            <a:r>
              <a:rPr lang="en-US" dirty="0" err="1" smtClean="0"/>
              <a:t>pengetahuan</a:t>
            </a:r>
            <a:r>
              <a:rPr lang="en-US" dirty="0" smtClean="0"/>
              <a:t> yang </a:t>
            </a:r>
            <a:r>
              <a:rPr lang="en-US" dirty="0" err="1" smtClean="0"/>
              <a:t>berbentuk</a:t>
            </a:r>
            <a:r>
              <a:rPr lang="en-US" dirty="0" smtClean="0"/>
              <a:t> know-how, </a:t>
            </a:r>
            <a:r>
              <a:rPr lang="en-US" dirty="0" err="1" smtClean="0"/>
              <a:t>pengalaman</a:t>
            </a:r>
            <a:r>
              <a:rPr lang="en-US" dirty="0" smtClean="0"/>
              <a:t>, skill, </a:t>
            </a:r>
            <a:r>
              <a:rPr lang="en-US" dirty="0" err="1" smtClean="0"/>
              <a:t>pemahaman</a:t>
            </a:r>
            <a:r>
              <a:rPr lang="en-US" dirty="0" smtClean="0"/>
              <a:t>, </a:t>
            </a:r>
            <a:r>
              <a:rPr lang="en-US" dirty="0" err="1" smtClean="0"/>
              <a:t>maupun</a:t>
            </a:r>
            <a:r>
              <a:rPr lang="en-US" dirty="0" smtClean="0"/>
              <a:t> rules of thumb</a:t>
            </a:r>
            <a:endParaRPr lang="id-ID" dirty="0" smtClean="0"/>
          </a:p>
          <a:p>
            <a:pPr marL="514350" indent="-514350" eaLnBrk="1" hangingPunct="1">
              <a:buFont typeface="Wingdings" panose="05000000000000000000" pitchFamily="2" charset="2"/>
              <a:buNone/>
            </a:pPr>
            <a:r>
              <a:rPr lang="id-ID" dirty="0" smtClean="0"/>
              <a:t/>
            </a:r>
            <a:br>
              <a:rPr lang="id-ID" dirty="0" smtClean="0"/>
            </a:br>
            <a:r>
              <a:rPr lang="en-US" dirty="0" smtClean="0"/>
              <a:t>“</a:t>
            </a:r>
            <a:r>
              <a:rPr lang="en-US" dirty="0" err="1" smtClean="0">
                <a:solidFill>
                  <a:srgbClr val="C00000"/>
                </a:solidFill>
              </a:rPr>
              <a:t>pengetahuan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kita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jauh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lebih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banyak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daripada</a:t>
            </a:r>
            <a:r>
              <a:rPr lang="en-US" dirty="0" smtClean="0">
                <a:solidFill>
                  <a:srgbClr val="C00000"/>
                </a:solidFill>
              </a:rPr>
              <a:t> yang </a:t>
            </a:r>
            <a:r>
              <a:rPr lang="en-US" dirty="0" err="1" smtClean="0">
                <a:solidFill>
                  <a:srgbClr val="C00000"/>
                </a:solidFill>
              </a:rPr>
              <a:t>kita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ceritakan</a:t>
            </a:r>
            <a:r>
              <a:rPr lang="en-US" dirty="0" smtClean="0"/>
              <a:t>” (Michael </a:t>
            </a:r>
            <a:r>
              <a:rPr lang="en-US" dirty="0" err="1" smtClean="0"/>
              <a:t>Polyani</a:t>
            </a:r>
            <a:r>
              <a:rPr lang="en-US" dirty="0" smtClean="0"/>
              <a:t>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2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2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vs Specific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50"/>
            <a:ext cx="8058150" cy="4643437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rgbClr val="C00000"/>
                </a:solidFill>
              </a:rPr>
              <a:t>General </a:t>
            </a:r>
            <a:r>
              <a:rPr lang="en-US" dirty="0" smtClean="0">
                <a:solidFill>
                  <a:srgbClr val="C00000"/>
                </a:solidFill>
              </a:rPr>
              <a:t>knowledge </a:t>
            </a:r>
            <a:r>
              <a:rPr lang="en-US" dirty="0" smtClean="0"/>
              <a:t>is </a:t>
            </a:r>
            <a:r>
              <a:rPr lang="en-US" dirty="0"/>
              <a:t>possessed by a large number of individuals and can be transferred easily </a:t>
            </a:r>
            <a:r>
              <a:rPr lang="en-US" dirty="0" smtClean="0"/>
              <a:t>across individuals</a:t>
            </a:r>
          </a:p>
          <a:p>
            <a:pPr lvl="1"/>
            <a:r>
              <a:rPr lang="en-US" dirty="0" smtClean="0"/>
              <a:t>Example: Knowledge </a:t>
            </a:r>
            <a:r>
              <a:rPr lang="en-US" dirty="0"/>
              <a:t>about the </a:t>
            </a:r>
            <a:r>
              <a:rPr lang="en-US" dirty="0">
                <a:solidFill>
                  <a:srgbClr val="0070C0"/>
                </a:solidFill>
              </a:rPr>
              <a:t>rules of </a:t>
            </a:r>
            <a:r>
              <a:rPr lang="en-US" dirty="0" smtClean="0">
                <a:solidFill>
                  <a:srgbClr val="0070C0"/>
                </a:solidFill>
              </a:rPr>
              <a:t>baseball</a:t>
            </a: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C00000"/>
                </a:solidFill>
              </a:rPr>
              <a:t>Specific knowledge </a:t>
            </a:r>
            <a:r>
              <a:rPr lang="en-US" dirty="0" smtClean="0"/>
              <a:t>is </a:t>
            </a:r>
            <a:r>
              <a:rPr lang="en-US" dirty="0"/>
              <a:t>possessed by a very limited number of individuals, and is expensive to </a:t>
            </a:r>
            <a:r>
              <a:rPr lang="en-US" dirty="0" smtClean="0"/>
              <a:t>transfer. Can be divided into </a:t>
            </a:r>
            <a:r>
              <a:rPr lang="en-US" dirty="0" smtClean="0">
                <a:solidFill>
                  <a:srgbClr val="C00000"/>
                </a:solidFill>
              </a:rPr>
              <a:t>contextually specific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rgbClr val="C00000"/>
                </a:solidFill>
              </a:rPr>
              <a:t>technically specific</a:t>
            </a:r>
          </a:p>
          <a:p>
            <a:pPr lvl="1"/>
            <a:r>
              <a:rPr lang="en-US" dirty="0" smtClean="0"/>
              <a:t>Example: The </a:t>
            </a:r>
            <a:r>
              <a:rPr lang="en-US" dirty="0"/>
              <a:t>coach has the </a:t>
            </a:r>
            <a:r>
              <a:rPr lang="en-US" dirty="0">
                <a:solidFill>
                  <a:srgbClr val="0070C0"/>
                </a:solidFill>
              </a:rPr>
              <a:t>knowledge needed to </a:t>
            </a:r>
            <a:r>
              <a:rPr lang="en-US" dirty="0" smtClean="0">
                <a:solidFill>
                  <a:srgbClr val="0070C0"/>
                </a:solidFill>
              </a:rPr>
              <a:t>filter</a:t>
            </a:r>
            <a:r>
              <a:rPr lang="en-US" dirty="0"/>
              <a:t>, from the chaos of </a:t>
            </a:r>
            <a:r>
              <a:rPr lang="en-US" dirty="0" smtClean="0"/>
              <a:t>the game</a:t>
            </a:r>
            <a:r>
              <a:rPr lang="en-US" dirty="0"/>
              <a:t>, the information required to </a:t>
            </a:r>
            <a:r>
              <a:rPr lang="en-US" dirty="0">
                <a:solidFill>
                  <a:srgbClr val="0070C0"/>
                </a:solidFill>
              </a:rPr>
              <a:t>evaluate and help </a:t>
            </a:r>
            <a:r>
              <a:rPr lang="en-US" dirty="0" smtClean="0">
                <a:solidFill>
                  <a:srgbClr val="0070C0"/>
                </a:solidFill>
              </a:rPr>
              <a:t>players</a:t>
            </a:r>
            <a:endParaRPr lang="id-ID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89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Romi Satria Wahono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" t="3448" r="8186" b="6897"/>
          <a:stretch>
            <a:fillRect/>
          </a:stretch>
        </p:blipFill>
        <p:spPr bwMode="auto">
          <a:xfrm>
            <a:off x="5935663" y="22225"/>
            <a:ext cx="3208337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8763"/>
            <a:ext cx="7886700" cy="4872037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SD Sompok </a:t>
            </a:r>
            <a:r>
              <a:rPr lang="id-ID" dirty="0"/>
              <a:t>Semarang (1987)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SMPN 8</a:t>
            </a:r>
            <a:r>
              <a:rPr lang="id-ID" dirty="0"/>
              <a:t> Semarang (1990)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SMA Taruna </a:t>
            </a:r>
            <a:r>
              <a:rPr lang="id-ID" dirty="0" smtClean="0">
                <a:solidFill>
                  <a:srgbClr val="C00000"/>
                </a:solidFill>
              </a:rPr>
              <a:t>Nusantara</a:t>
            </a:r>
            <a:r>
              <a:rPr lang="en-US" dirty="0"/>
              <a:t> </a:t>
            </a:r>
            <a:r>
              <a:rPr lang="id-ID" dirty="0" smtClean="0"/>
              <a:t>Magelang </a:t>
            </a:r>
            <a:r>
              <a:rPr lang="id-ID" dirty="0"/>
              <a:t>(1993)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>
                <a:solidFill>
                  <a:srgbClr val="C00000"/>
                </a:solidFill>
              </a:rPr>
              <a:t>B.Eng</a:t>
            </a:r>
            <a:r>
              <a:rPr lang="id-ID" dirty="0"/>
              <a:t>, </a:t>
            </a:r>
            <a:r>
              <a:rPr lang="id-ID" dirty="0">
                <a:solidFill>
                  <a:srgbClr val="C00000"/>
                </a:solidFill>
              </a:rPr>
              <a:t>M.Eng</a:t>
            </a:r>
            <a:r>
              <a:rPr lang="id-ID" dirty="0"/>
              <a:t> and </a:t>
            </a:r>
            <a:r>
              <a:rPr lang="id-ID" dirty="0">
                <a:solidFill>
                  <a:srgbClr val="C00000"/>
                </a:solidFill>
              </a:rPr>
              <a:t>Ph.D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id-ID" dirty="0"/>
              <a:t>in Software Engineering from</a:t>
            </a:r>
            <a:br>
              <a:rPr lang="id-ID" dirty="0"/>
            </a:br>
            <a:r>
              <a:rPr lang="id-ID" dirty="0"/>
              <a:t>Saitama University Japan (1994-2004)</a:t>
            </a:r>
            <a:br>
              <a:rPr lang="id-ID" dirty="0"/>
            </a:br>
            <a:r>
              <a:rPr lang="id-ID" dirty="0"/>
              <a:t>Universiti Teknikal Malaysia Melaka (2014)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Research Interests: </a:t>
            </a:r>
            <a:r>
              <a:rPr lang="en-US" dirty="0">
                <a:solidFill>
                  <a:srgbClr val="C00000"/>
                </a:solidFill>
              </a:rPr>
              <a:t>Software </a:t>
            </a:r>
            <a:r>
              <a:rPr lang="en-US" dirty="0" smtClean="0">
                <a:solidFill>
                  <a:srgbClr val="C00000"/>
                </a:solidFill>
              </a:rPr>
              <a:t>Engineering</a:t>
            </a:r>
            <a:r>
              <a:rPr lang="en-US" dirty="0" smtClean="0"/>
              <a:t> and </a:t>
            </a:r>
            <a:r>
              <a:rPr lang="id-ID" dirty="0"/>
              <a:t/>
            </a:r>
            <a:br>
              <a:rPr lang="id-ID" dirty="0"/>
            </a:br>
            <a:r>
              <a:rPr lang="en-US" dirty="0" smtClean="0"/>
              <a:t>Machine Learning</a:t>
            </a:r>
            <a:endParaRPr lang="en-US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Founder </a:t>
            </a:r>
            <a:r>
              <a:rPr lang="en-US" dirty="0" err="1"/>
              <a:t>dan</a:t>
            </a:r>
            <a:r>
              <a:rPr lang="en-US" dirty="0"/>
              <a:t> </a:t>
            </a:r>
            <a:r>
              <a:rPr lang="en-US" dirty="0" err="1"/>
              <a:t>Koordinator</a:t>
            </a:r>
            <a:r>
              <a:rPr lang="en-US" dirty="0"/>
              <a:t> </a:t>
            </a:r>
            <a:r>
              <a:rPr lang="en-US" dirty="0" err="1">
                <a:solidFill>
                  <a:srgbClr val="CC0000"/>
                </a:solidFill>
              </a:rPr>
              <a:t>IlmuKomputer.Com</a:t>
            </a:r>
            <a:endParaRPr lang="id-ID" dirty="0">
              <a:solidFill>
                <a:srgbClr val="CC0000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Peneliti LIPI (2004-2007)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Founder dan CEO </a:t>
            </a:r>
            <a:r>
              <a:rPr lang="id-ID" dirty="0">
                <a:solidFill>
                  <a:srgbClr val="CC0000"/>
                </a:solidFill>
              </a:rPr>
              <a:t>PT Brainmatics Cipta Informatika</a:t>
            </a:r>
            <a:endParaRPr lang="en-US" dirty="0">
              <a:solidFill>
                <a:srgbClr val="CC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90" t="15184" r="8030" b="41026"/>
          <a:stretch/>
        </p:blipFill>
        <p:spPr>
          <a:xfrm>
            <a:off x="0" y="-76200"/>
            <a:ext cx="9144000" cy="661169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2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2" t="13040" r="9773" b="39156"/>
          <a:stretch/>
        </p:blipFill>
        <p:spPr>
          <a:xfrm>
            <a:off x="533400" y="0"/>
            <a:ext cx="8229600" cy="689229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94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dirty="0" err="1" smtClean="0"/>
              <a:t>Knowledge</a:t>
            </a:r>
            <a:r>
              <a:rPr lang="id-ID" dirty="0" smtClean="0"/>
              <a:t> </a:t>
            </a:r>
            <a:r>
              <a:rPr lang="id-ID" dirty="0" err="1" smtClean="0"/>
              <a:t>Visualizatio</a:t>
            </a:r>
            <a:r>
              <a:rPr lang="en-US" dirty="0" smtClean="0"/>
              <a:t>n</a:t>
            </a:r>
            <a:endParaRPr lang="id-ID" dirty="0" smtClean="0"/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628650" y="1344412"/>
            <a:ext cx="8286750" cy="4643437"/>
          </a:xfrm>
        </p:spPr>
        <p:txBody>
          <a:bodyPr/>
          <a:lstStyle/>
          <a:p>
            <a:pPr eaLnBrk="1" hangingPunct="1"/>
            <a:r>
              <a:rPr lang="en-US" sz="2600" dirty="0" err="1" smtClean="0"/>
              <a:t>Untuk</a:t>
            </a:r>
            <a:r>
              <a:rPr lang="en-US" sz="2600" dirty="0" smtClean="0"/>
              <a:t> </a:t>
            </a:r>
            <a:r>
              <a:rPr lang="en-US" sz="2600" dirty="0" err="1" smtClean="0"/>
              <a:t>jenis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C00000"/>
                </a:solidFill>
              </a:rPr>
              <a:t>knowledge yang </a:t>
            </a:r>
            <a:r>
              <a:rPr lang="en-US" sz="2600" dirty="0" err="1" smtClean="0">
                <a:solidFill>
                  <a:srgbClr val="C00000"/>
                </a:solidFill>
              </a:rPr>
              <a:t>deklaratif</a:t>
            </a:r>
            <a:r>
              <a:rPr lang="en-US" sz="2600" dirty="0" smtClean="0"/>
              <a:t>, </a:t>
            </a:r>
            <a:r>
              <a:rPr lang="en-US" sz="2600" dirty="0"/>
              <a:t>t</a:t>
            </a:r>
            <a:r>
              <a:rPr lang="en-US" sz="2600" dirty="0" smtClean="0"/>
              <a:t>ool </a:t>
            </a:r>
            <a:r>
              <a:rPr lang="en-US" sz="2600" dirty="0" err="1" smtClean="0"/>
              <a:t>visualisasi</a:t>
            </a:r>
            <a:r>
              <a:rPr lang="en-US" sz="2600" dirty="0" smtClean="0"/>
              <a:t> </a:t>
            </a:r>
            <a:r>
              <a:rPr lang="en-US" sz="2600" dirty="0" err="1" smtClean="0"/>
              <a:t>pengetahuan</a:t>
            </a:r>
            <a:r>
              <a:rPr lang="en-US" sz="2600" dirty="0" smtClean="0"/>
              <a:t> yang </a:t>
            </a:r>
            <a:r>
              <a:rPr lang="en-US" sz="2600" dirty="0" err="1"/>
              <a:t>saat</a:t>
            </a:r>
            <a:r>
              <a:rPr lang="en-US" sz="2600" dirty="0"/>
              <a:t> </a:t>
            </a:r>
            <a:r>
              <a:rPr lang="en-US" sz="2600" dirty="0" err="1"/>
              <a:t>ini</a:t>
            </a:r>
            <a:r>
              <a:rPr lang="en-US" sz="2600" dirty="0"/>
              <a:t> </a:t>
            </a:r>
            <a:r>
              <a:rPr lang="en-US" sz="2600" dirty="0" err="1"/>
              <a:t>banyak</a:t>
            </a:r>
            <a:r>
              <a:rPr lang="en-US" sz="2600" dirty="0"/>
              <a:t> </a:t>
            </a:r>
            <a:r>
              <a:rPr lang="en-US" sz="2600" dirty="0" err="1"/>
              <a:t>digunakan</a:t>
            </a:r>
            <a:r>
              <a:rPr lang="en-US" sz="2600" dirty="0"/>
              <a:t> </a:t>
            </a:r>
            <a:r>
              <a:rPr lang="en-US" sz="2600" dirty="0" err="1" smtClean="0"/>
              <a:t>adalah</a:t>
            </a:r>
            <a:r>
              <a:rPr lang="en-US" sz="2600" dirty="0" smtClean="0"/>
              <a:t> </a:t>
            </a:r>
            <a:r>
              <a:rPr lang="en-US" sz="2600" dirty="0" err="1">
                <a:solidFill>
                  <a:srgbClr val="C00000"/>
                </a:solidFill>
              </a:rPr>
              <a:t>MindMap</a:t>
            </a:r>
            <a:r>
              <a:rPr lang="en-US" sz="2600" dirty="0">
                <a:solidFill>
                  <a:srgbClr val="C00000"/>
                </a:solidFill>
              </a:rPr>
              <a:t> </a:t>
            </a:r>
            <a:r>
              <a:rPr lang="en-US" sz="2600" dirty="0"/>
              <a:t>yang </a:t>
            </a:r>
            <a:r>
              <a:rPr lang="en-US" sz="2600" dirty="0" err="1"/>
              <a:t>dikembangkan</a:t>
            </a:r>
            <a:r>
              <a:rPr lang="en-US" sz="2600" dirty="0"/>
              <a:t> Tony </a:t>
            </a:r>
            <a:r>
              <a:rPr lang="en-US" sz="2600" dirty="0" err="1" smtClean="0"/>
              <a:t>Buzan</a:t>
            </a:r>
            <a:endParaRPr lang="en-US" sz="2600" dirty="0"/>
          </a:p>
          <a:p>
            <a:pPr lvl="1" eaLnBrk="1" hangingPunct="1"/>
            <a:r>
              <a:rPr lang="id-ID" dirty="0" smtClean="0"/>
              <a:t>Cara </a:t>
            </a:r>
            <a:r>
              <a:rPr lang="en-US" dirty="0" err="1" smtClean="0">
                <a:solidFill>
                  <a:srgbClr val="C00000"/>
                </a:solidFill>
              </a:rPr>
              <a:t>merangkum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id-ID" dirty="0" smtClean="0">
                <a:solidFill>
                  <a:srgbClr val="C00000"/>
                </a:solidFill>
              </a:rPr>
              <a:t>yang kreatif</a:t>
            </a:r>
            <a:r>
              <a:rPr lang="id-ID" dirty="0" smtClean="0"/>
              <a:t>, efektif, dan memetakan pikiran-pikiran kita, secara menarik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id-ID" dirty="0" smtClean="0"/>
              <a:t>mudah</a:t>
            </a:r>
          </a:p>
          <a:p>
            <a:pPr lvl="1" eaLnBrk="1" hangingPunct="1"/>
            <a:r>
              <a:rPr lang="id-ID" dirty="0" smtClean="0"/>
              <a:t>Cara </a:t>
            </a:r>
            <a:r>
              <a:rPr lang="id-ID" dirty="0" smtClean="0">
                <a:solidFill>
                  <a:srgbClr val="C00000"/>
                </a:solidFill>
              </a:rPr>
              <a:t>mengembangkan kegiatan berpikir </a:t>
            </a:r>
            <a:r>
              <a:rPr lang="id-ID" dirty="0" smtClean="0"/>
              <a:t>ke segala arah (divergen), menangkap berbagai pikiran dalam berbagai sudut</a:t>
            </a:r>
          </a:p>
          <a:p>
            <a:pPr lvl="1" eaLnBrk="1" hangingPunct="1"/>
            <a:r>
              <a:rPr lang="id-ID" dirty="0" smtClean="0">
                <a:solidFill>
                  <a:srgbClr val="C00000"/>
                </a:solidFill>
              </a:rPr>
              <a:t>Alat berpikir organisasional </a:t>
            </a:r>
            <a:r>
              <a:rPr lang="id-ID" dirty="0" smtClean="0"/>
              <a:t>yang efektif</a:t>
            </a:r>
          </a:p>
          <a:p>
            <a:pPr lvl="1" eaLnBrk="1" hangingPunct="1"/>
            <a:r>
              <a:rPr lang="id-ID" dirty="0" smtClean="0"/>
              <a:t>Cara termudah untuk </a:t>
            </a:r>
            <a:r>
              <a:rPr lang="id-ID" dirty="0" smtClean="0">
                <a:solidFill>
                  <a:srgbClr val="C00000"/>
                </a:solidFill>
              </a:rPr>
              <a:t>menempatkan informasi ke dalam otak</a:t>
            </a:r>
            <a:r>
              <a:rPr lang="id-ID" dirty="0" smtClean="0"/>
              <a:t> dan mengambil informasi itu ketika dibutuhkan</a:t>
            </a:r>
            <a:endParaRPr lang="en-US" dirty="0" smtClean="0"/>
          </a:p>
          <a:p>
            <a:pPr eaLnBrk="1" hangingPunct="1"/>
            <a:r>
              <a:rPr lang="en-US" sz="2600" dirty="0" err="1" smtClean="0"/>
              <a:t>Untuk</a:t>
            </a:r>
            <a:r>
              <a:rPr lang="en-US" sz="2600" dirty="0" smtClean="0"/>
              <a:t> </a:t>
            </a:r>
            <a:r>
              <a:rPr lang="en-US" sz="2600" dirty="0" err="1" smtClean="0"/>
              <a:t>jenis</a:t>
            </a:r>
            <a:r>
              <a:rPr lang="en-US" sz="2600" dirty="0" smtClean="0"/>
              <a:t> </a:t>
            </a:r>
            <a:r>
              <a:rPr lang="en-US" sz="2600" dirty="0" smtClean="0">
                <a:solidFill>
                  <a:srgbClr val="C00000"/>
                </a:solidFill>
              </a:rPr>
              <a:t>knowledge yang procedural</a:t>
            </a:r>
            <a:r>
              <a:rPr lang="en-US" sz="2600" dirty="0" smtClean="0"/>
              <a:t>, tool </a:t>
            </a:r>
            <a:r>
              <a:rPr lang="en-US" sz="2600" dirty="0" err="1" smtClean="0"/>
              <a:t>visualisasi</a:t>
            </a:r>
            <a:r>
              <a:rPr lang="en-US" sz="2600" dirty="0" smtClean="0"/>
              <a:t> </a:t>
            </a:r>
            <a:r>
              <a:rPr lang="en-US" sz="2600" dirty="0" err="1" smtClean="0"/>
              <a:t>pengetahuan</a:t>
            </a:r>
            <a:r>
              <a:rPr lang="en-US" sz="2600" dirty="0" smtClean="0"/>
              <a:t> yang </a:t>
            </a:r>
            <a:r>
              <a:rPr lang="en-US" sz="2600" dirty="0" err="1" smtClean="0"/>
              <a:t>biasa</a:t>
            </a:r>
            <a:r>
              <a:rPr lang="en-US" sz="2600" dirty="0" smtClean="0"/>
              <a:t> </a:t>
            </a:r>
            <a:r>
              <a:rPr lang="en-US" sz="2600" dirty="0" err="1" smtClean="0"/>
              <a:t>digunakan</a:t>
            </a:r>
            <a:r>
              <a:rPr lang="en-US" sz="2600" dirty="0" smtClean="0"/>
              <a:t> </a:t>
            </a:r>
            <a:r>
              <a:rPr lang="en-US" sz="2600" dirty="0" err="1" smtClean="0"/>
              <a:t>adalah</a:t>
            </a:r>
            <a:r>
              <a:rPr lang="en-US" sz="2600" dirty="0" smtClean="0"/>
              <a:t> flowchart </a:t>
            </a:r>
            <a:r>
              <a:rPr lang="en-US" sz="2600" dirty="0" err="1" smtClean="0"/>
              <a:t>dan</a:t>
            </a:r>
            <a:r>
              <a:rPr lang="en-US" sz="2600" dirty="0" smtClean="0"/>
              <a:t> </a:t>
            </a:r>
            <a:r>
              <a:rPr lang="en-US" sz="2600" dirty="0" err="1" smtClean="0"/>
              <a:t>bpmn</a:t>
            </a:r>
            <a:endParaRPr lang="en-US" sz="26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0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808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809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7" t="21875" r="21523" b="833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3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7" t="25000" r="17422" b="12292"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3CF5BF-53B7-4094-AC14-803C8C5E6117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6792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829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1" t="28125" r="25433" b="137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19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839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id-ID" smtClean="0"/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23958" r="23865" b="937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74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467048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99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Latihan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 smtClean="0"/>
              <a:t>Berikan</a:t>
            </a:r>
            <a:r>
              <a:rPr lang="en-US" sz="3200" dirty="0" smtClean="0"/>
              <a:t> </a:t>
            </a:r>
            <a:r>
              <a:rPr lang="en-US" sz="3200" dirty="0" err="1" smtClean="0"/>
              <a:t>beberapa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contoh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untuk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semua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jenis</a:t>
            </a:r>
            <a:r>
              <a:rPr lang="en-US" sz="3200" dirty="0" smtClean="0">
                <a:solidFill>
                  <a:srgbClr val="C00000"/>
                </a:solidFill>
              </a:rPr>
              <a:t> knowledge </a:t>
            </a:r>
            <a:r>
              <a:rPr lang="en-US" sz="3200" dirty="0" smtClean="0"/>
              <a:t>yang </a:t>
            </a:r>
            <a:r>
              <a:rPr lang="en-US" sz="3200" dirty="0" err="1" smtClean="0"/>
              <a:t>terdapat</a:t>
            </a:r>
            <a:r>
              <a:rPr lang="en-US" sz="3200" dirty="0" smtClean="0"/>
              <a:t> </a:t>
            </a:r>
            <a:r>
              <a:rPr lang="en-US" sz="3200" dirty="0" err="1" smtClean="0"/>
              <a:t>pada</a:t>
            </a:r>
            <a:r>
              <a:rPr lang="en-US" sz="3200" dirty="0" smtClean="0"/>
              <a:t> </a:t>
            </a:r>
            <a:r>
              <a:rPr lang="en-US" sz="3200" dirty="0" err="1" smtClean="0"/>
              <a:t>organisasi</a:t>
            </a:r>
            <a:r>
              <a:rPr lang="en-US" sz="3200" dirty="0" smtClean="0"/>
              <a:t> </a:t>
            </a:r>
            <a:r>
              <a:rPr lang="en-US" sz="3200" dirty="0" err="1" smtClean="0"/>
              <a:t>tempat</a:t>
            </a:r>
            <a:r>
              <a:rPr lang="en-US" sz="3200" dirty="0" smtClean="0"/>
              <a:t> </a:t>
            </a:r>
            <a:r>
              <a:rPr lang="en-US" sz="3200" dirty="0" err="1" smtClean="0"/>
              <a:t>ada</a:t>
            </a:r>
            <a:r>
              <a:rPr lang="en-US" sz="3200" dirty="0" smtClean="0"/>
              <a:t> </a:t>
            </a:r>
            <a:r>
              <a:rPr lang="en-US" sz="3200" dirty="0" err="1" smtClean="0"/>
              <a:t>bekerja</a:t>
            </a:r>
            <a:endParaRPr lang="en-US" sz="3200" dirty="0" smtClean="0"/>
          </a:p>
          <a:p>
            <a:r>
              <a:rPr lang="en-US" sz="3200" dirty="0" err="1" smtClean="0"/>
              <a:t>Sajikan</a:t>
            </a:r>
            <a:r>
              <a:rPr lang="en-US" sz="3200" dirty="0" smtClean="0"/>
              <a:t>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dirty="0" err="1" smtClean="0"/>
              <a:t>bentuk</a:t>
            </a:r>
            <a:r>
              <a:rPr lang="en-US" sz="3200" dirty="0" smtClean="0"/>
              <a:t> </a:t>
            </a:r>
            <a:r>
              <a:rPr lang="en-US" sz="3200" dirty="0" err="1" smtClean="0"/>
              <a:t>mindmap</a:t>
            </a:r>
            <a:endParaRPr lang="id-ID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21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Business Process Modeling Notation (BPMN)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76400"/>
            <a:ext cx="7886700" cy="4495800"/>
          </a:xfrm>
        </p:spPr>
        <p:txBody>
          <a:bodyPr/>
          <a:lstStyle/>
          <a:p>
            <a:r>
              <a:rPr lang="en-US" sz="2600" dirty="0" smtClean="0"/>
              <a:t>BPMN is </a:t>
            </a:r>
            <a:r>
              <a:rPr lang="en-US" sz="2600" dirty="0"/>
              <a:t>a graphic notation that describes the logic of the steps in a Business Process</a:t>
            </a:r>
          </a:p>
          <a:p>
            <a:r>
              <a:rPr lang="en-US" sz="2600" dirty="0"/>
              <a:t>This notation has been especially designed to coordinate the sequence of processes and messages that flow between participants of different activities</a:t>
            </a:r>
          </a:p>
          <a:p>
            <a:r>
              <a:rPr lang="en-US" sz="2600" dirty="0"/>
              <a:t>It was developed by the organization BPM Initiative, made by the Object Management </a:t>
            </a:r>
            <a:r>
              <a:rPr lang="en-US" sz="2600" dirty="0" smtClean="0"/>
              <a:t>Group </a:t>
            </a:r>
            <a:r>
              <a:rPr lang="en-US" sz="2600" dirty="0"/>
              <a:t>(OMG)</a:t>
            </a:r>
          </a:p>
          <a:p>
            <a:r>
              <a:rPr lang="en-US" sz="2600" dirty="0"/>
              <a:t>This means great possibilities for BPMN to become the standard language regarding business processes, like UML which has become the standard for software </a:t>
            </a:r>
            <a:r>
              <a:rPr lang="en-US" sz="2600" dirty="0" smtClean="0"/>
              <a:t>modeling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64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 smtClean="0"/>
              <a:t>Textbooks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479804"/>
            <a:ext cx="3840480" cy="4736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3"/>
          <a:stretch/>
        </p:blipFill>
        <p:spPr>
          <a:xfrm>
            <a:off x="5105400" y="666180"/>
            <a:ext cx="2735977" cy="3705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667000"/>
            <a:ext cx="2895600" cy="3657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8486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BPMN Proses </a:t>
            </a:r>
            <a:r>
              <a:rPr lang="en-US" dirty="0" err="1" smtClean="0"/>
              <a:t>Penentuan</a:t>
            </a:r>
            <a:r>
              <a:rPr lang="en-US" dirty="0" smtClean="0"/>
              <a:t> </a:t>
            </a:r>
            <a:r>
              <a:rPr lang="en-US" dirty="0" err="1" smtClean="0"/>
              <a:t>Beasiswa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51404"/>
            <a:ext cx="8058150" cy="52336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C00000"/>
                </a:solidFill>
              </a:rPr>
              <a:t>Proses </a:t>
            </a:r>
            <a:r>
              <a:rPr lang="en-US" dirty="0" err="1" smtClean="0">
                <a:solidFill>
                  <a:srgbClr val="C00000"/>
                </a:solidFill>
              </a:rPr>
              <a:t>penentuan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beasiswa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di </a:t>
            </a:r>
            <a:r>
              <a:rPr lang="en-US" dirty="0" err="1" smtClean="0"/>
              <a:t>Universitas</a:t>
            </a:r>
            <a:r>
              <a:rPr lang="en-US" dirty="0" smtClean="0"/>
              <a:t> </a:t>
            </a:r>
            <a:r>
              <a:rPr lang="en-US" dirty="0" err="1" smtClean="0"/>
              <a:t>Suka</a:t>
            </a:r>
            <a:r>
              <a:rPr lang="en-US" dirty="0" smtClean="0"/>
              <a:t> </a:t>
            </a:r>
            <a:r>
              <a:rPr lang="en-US" dirty="0" err="1" smtClean="0"/>
              <a:t>Belajar</a:t>
            </a:r>
            <a:r>
              <a:rPr lang="en-US" dirty="0" smtClean="0"/>
              <a:t>:</a:t>
            </a:r>
            <a:endParaRPr lang="en-US" sz="1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600" dirty="0" smtClean="0"/>
              <a:t>Proses </a:t>
            </a:r>
            <a:r>
              <a:rPr lang="en-US" sz="2600" dirty="0" err="1" smtClean="0"/>
              <a:t>dimulai</a:t>
            </a:r>
            <a:r>
              <a:rPr lang="en-US" sz="2600" dirty="0" smtClean="0"/>
              <a:t> </a:t>
            </a:r>
            <a:r>
              <a:rPr lang="en-US" sz="2600" dirty="0" err="1" smtClean="0"/>
              <a:t>dari</a:t>
            </a:r>
            <a:r>
              <a:rPr lang="en-US" sz="2600" dirty="0" smtClean="0"/>
              <a:t> </a:t>
            </a:r>
            <a:r>
              <a:rPr lang="en-US" sz="2600" dirty="0" err="1" smtClean="0"/>
              <a:t>Administrasi</a:t>
            </a:r>
            <a:r>
              <a:rPr lang="en-US" sz="2600" dirty="0" smtClean="0"/>
              <a:t> </a:t>
            </a:r>
            <a:r>
              <a:rPr lang="en-US" sz="2600" dirty="0" err="1" smtClean="0"/>
              <a:t>universitas</a:t>
            </a:r>
            <a:r>
              <a:rPr lang="en-US" sz="2600" dirty="0" smtClean="0"/>
              <a:t> </a:t>
            </a:r>
            <a:r>
              <a:rPr lang="en-US" sz="2600" dirty="0" err="1" smtClean="0">
                <a:solidFill>
                  <a:srgbClr val="0070C0"/>
                </a:solidFill>
              </a:rPr>
              <a:t>mengumumkan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</a:rPr>
              <a:t>lowongan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r>
              <a:rPr lang="en-US" sz="2600" dirty="0" err="1" smtClean="0"/>
              <a:t>beasiswa</a:t>
            </a:r>
            <a:r>
              <a:rPr lang="en-US" sz="2600" dirty="0" smtClean="0"/>
              <a:t> </a:t>
            </a:r>
            <a:r>
              <a:rPr lang="en-US" sz="2600" dirty="0" err="1" smtClean="0"/>
              <a:t>menggunakan</a:t>
            </a:r>
            <a:r>
              <a:rPr lang="en-US" sz="2600" dirty="0" smtClean="0"/>
              <a:t> </a:t>
            </a:r>
            <a:r>
              <a:rPr lang="en-US" sz="2600" dirty="0" err="1" smtClean="0"/>
              <a:t>berbagai</a:t>
            </a:r>
            <a:r>
              <a:rPr lang="en-US" sz="2600" dirty="0" smtClean="0"/>
              <a:t> media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err="1" smtClean="0"/>
              <a:t>Mahasiswa</a:t>
            </a:r>
            <a:r>
              <a:rPr lang="en-US" sz="2600" dirty="0" smtClean="0"/>
              <a:t> </a:t>
            </a:r>
            <a:r>
              <a:rPr lang="en-US" sz="2600" dirty="0" err="1" smtClean="0">
                <a:solidFill>
                  <a:srgbClr val="0070C0"/>
                </a:solidFill>
              </a:rPr>
              <a:t>melakukan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</a:rPr>
              <a:t>pendaftaran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r>
              <a:rPr lang="en-US" sz="2600" dirty="0" err="1" smtClean="0"/>
              <a:t>dan</a:t>
            </a:r>
            <a:r>
              <a:rPr lang="en-US" sz="2600" dirty="0" smtClean="0"/>
              <a:t> </a:t>
            </a:r>
            <a:r>
              <a:rPr lang="en-US" sz="2600" dirty="0" err="1" smtClean="0">
                <a:solidFill>
                  <a:srgbClr val="0070C0"/>
                </a:solidFill>
              </a:rPr>
              <a:t>mengirimkan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</a:rPr>
              <a:t>dokumen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</a:rPr>
              <a:t>persyaratan</a:t>
            </a:r>
            <a:endParaRPr lang="en-US" sz="2600" dirty="0" smtClean="0">
              <a:solidFill>
                <a:srgbClr val="0070C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600" dirty="0" err="1" smtClean="0"/>
              <a:t>Komite</a:t>
            </a:r>
            <a:r>
              <a:rPr lang="en-US" sz="2600" dirty="0" smtClean="0"/>
              <a:t> </a:t>
            </a:r>
            <a:r>
              <a:rPr lang="en-US" sz="2600" dirty="0" err="1" smtClean="0"/>
              <a:t>Universitas</a:t>
            </a:r>
            <a:r>
              <a:rPr lang="en-US" sz="2600" dirty="0" smtClean="0"/>
              <a:t> </a:t>
            </a:r>
            <a:r>
              <a:rPr lang="en-US" sz="2600" dirty="0" err="1" smtClean="0">
                <a:solidFill>
                  <a:srgbClr val="0070C0"/>
                </a:solidFill>
              </a:rPr>
              <a:t>melakukan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</a:rPr>
              <a:t>seleksi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r>
              <a:rPr lang="en-US" sz="2600" dirty="0" smtClean="0"/>
              <a:t>(</a:t>
            </a:r>
            <a:r>
              <a:rPr lang="en-US" sz="2600" dirty="0" err="1" smtClean="0"/>
              <a:t>seleksi</a:t>
            </a:r>
            <a:r>
              <a:rPr lang="en-US" sz="2600" dirty="0" smtClean="0"/>
              <a:t> profile </a:t>
            </a:r>
            <a:r>
              <a:rPr lang="en-US" sz="2600" dirty="0" err="1" smtClean="0"/>
              <a:t>dan</a:t>
            </a:r>
            <a:r>
              <a:rPr lang="en-US" sz="2600" dirty="0" smtClean="0"/>
              <a:t> </a:t>
            </a:r>
            <a:r>
              <a:rPr lang="en-US" sz="2600" dirty="0" err="1" smtClean="0"/>
              <a:t>seleksi</a:t>
            </a:r>
            <a:r>
              <a:rPr lang="en-US" sz="2600" dirty="0" smtClean="0"/>
              <a:t> </a:t>
            </a:r>
            <a:r>
              <a:rPr lang="en-US" sz="2600" dirty="0" err="1" smtClean="0"/>
              <a:t>wawancara</a:t>
            </a:r>
            <a:r>
              <a:rPr lang="en-US" sz="2600" dirty="0" smtClean="0"/>
              <a:t>)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600" dirty="0" err="1" smtClean="0">
                <a:solidFill>
                  <a:srgbClr val="0070C0"/>
                </a:solidFill>
              </a:rPr>
              <a:t>Pengumuman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</a:rPr>
              <a:t>hasil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</a:rPr>
              <a:t>penerimaan</a:t>
            </a:r>
            <a:r>
              <a:rPr lang="en-US" sz="2600" dirty="0" smtClean="0">
                <a:solidFill>
                  <a:srgbClr val="0070C0"/>
                </a:solidFill>
              </a:rPr>
              <a:t> </a:t>
            </a:r>
            <a:r>
              <a:rPr lang="en-US" sz="2600" dirty="0" err="1" smtClean="0">
                <a:solidFill>
                  <a:srgbClr val="0070C0"/>
                </a:solidFill>
              </a:rPr>
              <a:t>beasiswa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r>
              <a:rPr lang="en-US" sz="2600" dirty="0" err="1" smtClean="0"/>
              <a:t>akan</a:t>
            </a:r>
            <a:r>
              <a:rPr lang="en-US" sz="2600" dirty="0" smtClean="0"/>
              <a:t> </a:t>
            </a:r>
            <a:r>
              <a:rPr lang="en-US" sz="2600" dirty="0" err="1" smtClean="0"/>
              <a:t>disebarkan</a:t>
            </a:r>
            <a:r>
              <a:rPr lang="en-US" sz="2600" dirty="0" smtClean="0"/>
              <a:t> </a:t>
            </a:r>
            <a:r>
              <a:rPr lang="en-US" sz="2600" dirty="0" err="1" smtClean="0"/>
              <a:t>oleh</a:t>
            </a:r>
            <a:r>
              <a:rPr lang="en-US" sz="2600" dirty="0" smtClean="0"/>
              <a:t> </a:t>
            </a:r>
            <a:r>
              <a:rPr lang="en-US" sz="2600" dirty="0" err="1" smtClean="0"/>
              <a:t>administrasi</a:t>
            </a:r>
            <a:r>
              <a:rPr lang="en-US" sz="2600" dirty="0" smtClean="0"/>
              <a:t> </a:t>
            </a:r>
            <a:r>
              <a:rPr lang="en-US" sz="2600" dirty="0" err="1" smtClean="0"/>
              <a:t>universitas</a:t>
            </a:r>
            <a:r>
              <a:rPr lang="en-US" sz="2600" dirty="0" smtClean="0"/>
              <a:t> </a:t>
            </a:r>
            <a:r>
              <a:rPr lang="en-US" sz="2600" dirty="0" err="1" smtClean="0"/>
              <a:t>melalui</a:t>
            </a:r>
            <a:r>
              <a:rPr lang="en-US" sz="2600" dirty="0" smtClean="0"/>
              <a:t> email </a:t>
            </a:r>
            <a:r>
              <a:rPr lang="en-US" sz="2600" dirty="0" err="1" smtClean="0"/>
              <a:t>dan</a:t>
            </a:r>
            <a:r>
              <a:rPr lang="en-US" sz="2600" dirty="0" smtClean="0"/>
              <a:t> </a:t>
            </a:r>
            <a:r>
              <a:rPr lang="en-US" sz="2600" dirty="0" err="1" smtClean="0"/>
              <a:t>papan</a:t>
            </a:r>
            <a:r>
              <a:rPr lang="en-US" sz="2600" dirty="0" smtClean="0"/>
              <a:t> </a:t>
            </a:r>
            <a:r>
              <a:rPr lang="en-US" sz="2600" dirty="0" err="1" smtClean="0"/>
              <a:t>pengumuman</a:t>
            </a:r>
            <a:endParaRPr lang="en-US" sz="2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07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210550" cy="1200150"/>
          </a:xfrm>
        </p:spPr>
        <p:txBody>
          <a:bodyPr/>
          <a:lstStyle/>
          <a:p>
            <a:r>
              <a:rPr lang="en-US" smtClean="0"/>
              <a:t>Proses </a:t>
            </a:r>
            <a:r>
              <a:rPr lang="en-US" dirty="0" err="1"/>
              <a:t>Penentuan</a:t>
            </a:r>
            <a:r>
              <a:rPr lang="en-US" dirty="0"/>
              <a:t> </a:t>
            </a:r>
            <a:r>
              <a:rPr lang="en-US" dirty="0" err="1"/>
              <a:t>Beasiswa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7942"/>
          <a:stretch/>
        </p:blipFill>
        <p:spPr>
          <a:xfrm>
            <a:off x="626305" y="1226759"/>
            <a:ext cx="7679495" cy="521811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89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210550" cy="1200150"/>
          </a:xfrm>
        </p:spPr>
        <p:txBody>
          <a:bodyPr/>
          <a:lstStyle/>
          <a:p>
            <a:r>
              <a:rPr lang="en-US" sz="4000" dirty="0" err="1" smtClean="0"/>
              <a:t>Mengumumkan</a:t>
            </a:r>
            <a:r>
              <a:rPr lang="en-US" sz="4000" dirty="0" smtClean="0"/>
              <a:t> </a:t>
            </a:r>
            <a:r>
              <a:rPr lang="en-US" sz="4000" dirty="0" err="1" smtClean="0"/>
              <a:t>Lowongan</a:t>
            </a:r>
            <a:r>
              <a:rPr lang="en-US" sz="4000" dirty="0" smtClean="0"/>
              <a:t> </a:t>
            </a:r>
            <a:r>
              <a:rPr lang="en-US" sz="4000" dirty="0" err="1" smtClean="0"/>
              <a:t>Beasiswa</a:t>
            </a:r>
            <a:endParaRPr lang="id-ID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18372"/>
          <a:stretch/>
        </p:blipFill>
        <p:spPr>
          <a:xfrm>
            <a:off x="200616" y="1793704"/>
            <a:ext cx="8742767" cy="4113554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23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6" t="13768" r="17463" b="4868"/>
          <a:stretch/>
        </p:blipFill>
        <p:spPr bwMode="auto">
          <a:xfrm>
            <a:off x="0" y="-1"/>
            <a:ext cx="9144000" cy="6884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46" t="30119" r="37814" b="31059"/>
          <a:stretch/>
        </p:blipFill>
        <p:spPr bwMode="auto">
          <a:xfrm>
            <a:off x="6596291" y="4343400"/>
            <a:ext cx="2319109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5867400" y="-1"/>
            <a:ext cx="3352800" cy="2514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91440" rIns="91440" bIns="9144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90000"/>
              </a:lnSpc>
              <a:spcBef>
                <a:spcPct val="30000"/>
              </a:spcBef>
              <a:spcAft>
                <a:spcPct val="1000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07" t="24807" r="57954" b="33063"/>
          <a:stretch/>
        </p:blipFill>
        <p:spPr bwMode="auto">
          <a:xfrm>
            <a:off x="6519325" y="1524000"/>
            <a:ext cx="2396074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11" t="13768" r="17465" b="65152"/>
          <a:stretch/>
        </p:blipFill>
        <p:spPr bwMode="auto">
          <a:xfrm>
            <a:off x="6573621" y="12843"/>
            <a:ext cx="2429398" cy="1339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15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14511" r="16070" b="4124"/>
          <a:stretch/>
        </p:blipFill>
        <p:spPr bwMode="auto">
          <a:xfrm>
            <a:off x="-8562" y="0"/>
            <a:ext cx="9191391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47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0" t="28073" r="16070" b="4123"/>
          <a:stretch/>
        </p:blipFill>
        <p:spPr bwMode="auto">
          <a:xfrm>
            <a:off x="-8562" y="0"/>
            <a:ext cx="9191391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8" t="14635" r="16279" b="10946"/>
          <a:stretch/>
        </p:blipFill>
        <p:spPr bwMode="auto">
          <a:xfrm>
            <a:off x="76200" y="1066800"/>
            <a:ext cx="9106629" cy="5881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029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Latihan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Dari </a:t>
            </a:r>
            <a:r>
              <a:rPr lang="en-US" sz="3200" dirty="0" err="1" smtClean="0"/>
              <a:t>MindMap</a:t>
            </a:r>
            <a:r>
              <a:rPr lang="en-US" sz="3200" dirty="0" smtClean="0"/>
              <a:t> yang </a:t>
            </a:r>
            <a:r>
              <a:rPr lang="en-US" sz="3200" dirty="0" err="1" smtClean="0"/>
              <a:t>sebelumnya</a:t>
            </a:r>
            <a:r>
              <a:rPr lang="en-US" sz="3200" dirty="0" smtClean="0"/>
              <a:t> </a:t>
            </a:r>
            <a:r>
              <a:rPr lang="en-US" sz="3200" dirty="0" err="1" smtClean="0"/>
              <a:t>sudah</a:t>
            </a:r>
            <a:r>
              <a:rPr lang="en-US" sz="3200" dirty="0" smtClean="0"/>
              <a:t> </a:t>
            </a:r>
            <a:r>
              <a:rPr lang="en-US" sz="3200" dirty="0" err="1" smtClean="0"/>
              <a:t>digambarkan</a:t>
            </a:r>
            <a:endParaRPr lang="en-US" sz="3200" dirty="0" smtClean="0"/>
          </a:p>
          <a:p>
            <a:r>
              <a:rPr lang="en-US" sz="3200" dirty="0" err="1" smtClean="0"/>
              <a:t>Gambarkan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satu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i="1" dirty="0" smtClean="0">
                <a:solidFill>
                  <a:srgbClr val="C00000"/>
                </a:solidFill>
              </a:rPr>
              <a:t>procedural knowledge </a:t>
            </a:r>
            <a:r>
              <a:rPr lang="en-US" sz="3200" dirty="0" smtClean="0">
                <a:solidFill>
                  <a:srgbClr val="C00000"/>
                </a:solidFill>
              </a:rPr>
              <a:t>yang </a:t>
            </a:r>
            <a:r>
              <a:rPr lang="en-US" sz="3200" dirty="0" err="1" smtClean="0">
                <a:solidFill>
                  <a:srgbClr val="C00000"/>
                </a:solidFill>
              </a:rPr>
              <a:t>sifatnya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i="1" dirty="0" smtClean="0">
                <a:solidFill>
                  <a:srgbClr val="C00000"/>
                </a:solidFill>
              </a:rPr>
              <a:t>tacit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/>
              <a:t>yang </a:t>
            </a:r>
            <a:r>
              <a:rPr lang="en-US" sz="3200" dirty="0" err="1" smtClean="0"/>
              <a:t>terdapat</a:t>
            </a:r>
            <a:r>
              <a:rPr lang="en-US" sz="3200" dirty="0" smtClean="0"/>
              <a:t> </a:t>
            </a:r>
            <a:r>
              <a:rPr lang="en-US" sz="3200" dirty="0" err="1" smtClean="0"/>
              <a:t>pada</a:t>
            </a:r>
            <a:r>
              <a:rPr lang="en-US" sz="3200" dirty="0" smtClean="0"/>
              <a:t> </a:t>
            </a:r>
            <a:r>
              <a:rPr lang="en-US" sz="3200" dirty="0" err="1" smtClean="0"/>
              <a:t>organisasi</a:t>
            </a:r>
            <a:r>
              <a:rPr lang="en-US" sz="3200" dirty="0" smtClean="0"/>
              <a:t> </a:t>
            </a:r>
            <a:r>
              <a:rPr lang="en-US" sz="3200" dirty="0" err="1" smtClean="0"/>
              <a:t>tempat</a:t>
            </a:r>
            <a:r>
              <a:rPr lang="en-US" sz="3200" dirty="0" smtClean="0"/>
              <a:t> </a:t>
            </a:r>
            <a:r>
              <a:rPr lang="en-US" sz="3200" dirty="0" err="1" smtClean="0"/>
              <a:t>ada</a:t>
            </a:r>
            <a:r>
              <a:rPr lang="en-US" sz="3200" dirty="0" smtClean="0"/>
              <a:t> </a:t>
            </a:r>
            <a:r>
              <a:rPr lang="en-US" sz="3200" dirty="0" err="1" smtClean="0"/>
              <a:t>bekerja</a:t>
            </a:r>
            <a:endParaRPr lang="en-US" sz="3200" dirty="0" smtClean="0"/>
          </a:p>
          <a:p>
            <a:r>
              <a:rPr lang="en-US" sz="3200" dirty="0" err="1" smtClean="0"/>
              <a:t>Gambarkan</a:t>
            </a:r>
            <a:r>
              <a:rPr lang="en-US" sz="3200" dirty="0" smtClean="0"/>
              <a:t> </a:t>
            </a:r>
            <a:r>
              <a:rPr lang="en-US" sz="3200" dirty="0" err="1" smtClean="0"/>
              <a:t>dengan</a:t>
            </a:r>
            <a:r>
              <a:rPr lang="en-US" sz="3200" dirty="0" smtClean="0"/>
              <a:t> </a:t>
            </a:r>
            <a:r>
              <a:rPr lang="en-US" sz="3200" dirty="0" err="1" smtClean="0"/>
              <a:t>menggunakan</a:t>
            </a:r>
            <a:r>
              <a:rPr lang="en-US" sz="3200" dirty="0" smtClean="0"/>
              <a:t> diagram BPMN</a:t>
            </a:r>
            <a:endParaRPr lang="id-ID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51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 of Knowledge (Reservoirs)</a:t>
            </a:r>
            <a:endParaRPr lang="id-ID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13" t="11385" r="8742" b="59077"/>
          <a:stretch/>
        </p:blipFill>
        <p:spPr>
          <a:xfrm>
            <a:off x="152400" y="1447800"/>
            <a:ext cx="8839200" cy="4419600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Latihan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 smtClean="0"/>
              <a:t>Berdasarkan</a:t>
            </a:r>
            <a:r>
              <a:rPr lang="en-US" sz="3200" dirty="0" smtClean="0"/>
              <a:t> knowledge reservoirs yang </a:t>
            </a:r>
            <a:r>
              <a:rPr lang="en-US" sz="3200" dirty="0" err="1" smtClean="0"/>
              <a:t>ada</a:t>
            </a:r>
            <a:r>
              <a:rPr lang="en-US" sz="3200" dirty="0" smtClean="0"/>
              <a:t> di </a:t>
            </a:r>
            <a:r>
              <a:rPr lang="en-US" sz="3200" dirty="0" err="1" smtClean="0"/>
              <a:t>buku</a:t>
            </a:r>
            <a:r>
              <a:rPr lang="en-US" sz="3200" dirty="0" smtClean="0"/>
              <a:t>, </a:t>
            </a:r>
            <a:r>
              <a:rPr lang="en-US" sz="3200" dirty="0" err="1" smtClean="0"/>
              <a:t>kembangkan</a:t>
            </a:r>
            <a:r>
              <a:rPr lang="en-US" sz="3200" dirty="0" smtClean="0"/>
              <a:t> </a:t>
            </a:r>
            <a:r>
              <a:rPr lang="en-US" sz="3200" dirty="0" smtClean="0">
                <a:solidFill>
                  <a:srgbClr val="C00000"/>
                </a:solidFill>
              </a:rPr>
              <a:t>Knowledge Reservoirs</a:t>
            </a:r>
            <a:r>
              <a:rPr lang="en-US" sz="3200" dirty="0" smtClean="0"/>
              <a:t> yang </a:t>
            </a:r>
            <a:r>
              <a:rPr lang="en-US" sz="3200" dirty="0" err="1" smtClean="0"/>
              <a:t>tepat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organisasi</a:t>
            </a:r>
            <a:r>
              <a:rPr lang="en-US" sz="3200" dirty="0" smtClean="0"/>
              <a:t> </a:t>
            </a:r>
            <a:r>
              <a:rPr lang="en-US" sz="3200" dirty="0" err="1" smtClean="0"/>
              <a:t>tempat</a:t>
            </a:r>
            <a:r>
              <a:rPr lang="en-US" sz="3200" dirty="0" smtClean="0"/>
              <a:t> </a:t>
            </a:r>
            <a:r>
              <a:rPr lang="en-US" sz="3200" dirty="0" err="1" smtClean="0"/>
              <a:t>kita</a:t>
            </a:r>
            <a:r>
              <a:rPr lang="en-US" sz="3200" dirty="0" smtClean="0"/>
              <a:t> </a:t>
            </a:r>
            <a:r>
              <a:rPr lang="en-US" sz="3200" dirty="0" err="1" smtClean="0"/>
              <a:t>bekerja</a:t>
            </a:r>
            <a:endParaRPr lang="en-US" sz="3200" dirty="0" smtClean="0"/>
          </a:p>
          <a:p>
            <a:r>
              <a:rPr lang="en-US" sz="3200" dirty="0" err="1" smtClean="0"/>
              <a:t>Tempatkan</a:t>
            </a:r>
            <a:r>
              <a:rPr lang="en-US" sz="3200" dirty="0" smtClean="0"/>
              <a:t> knowledge yang </a:t>
            </a:r>
            <a:r>
              <a:rPr lang="en-US" sz="3200" dirty="0" err="1" smtClean="0"/>
              <a:t>sudah</a:t>
            </a:r>
            <a:r>
              <a:rPr lang="en-US" sz="3200" dirty="0" smtClean="0"/>
              <a:t> </a:t>
            </a:r>
            <a:r>
              <a:rPr lang="en-US" sz="3200" dirty="0" err="1" smtClean="0"/>
              <a:t>kita</a:t>
            </a:r>
            <a:r>
              <a:rPr lang="en-US" sz="3200" dirty="0" smtClean="0"/>
              <a:t> </a:t>
            </a:r>
            <a:r>
              <a:rPr lang="en-US" sz="3200" dirty="0" err="1" smtClean="0"/>
              <a:t>deteksi</a:t>
            </a:r>
            <a:r>
              <a:rPr lang="en-US" sz="3200" dirty="0" smtClean="0"/>
              <a:t> </a:t>
            </a:r>
            <a:r>
              <a:rPr lang="en-US" sz="3200" dirty="0" err="1" smtClean="0"/>
              <a:t>pada</a:t>
            </a:r>
            <a:r>
              <a:rPr lang="en-US" sz="3200" dirty="0" smtClean="0"/>
              <a:t> </a:t>
            </a:r>
            <a:r>
              <a:rPr lang="en-US" sz="3200" dirty="0" err="1" smtClean="0"/>
              <a:t>latihan</a:t>
            </a:r>
            <a:r>
              <a:rPr lang="en-US" sz="3200" dirty="0" smtClean="0"/>
              <a:t> </a:t>
            </a:r>
            <a:r>
              <a:rPr lang="en-US" sz="3200" dirty="0" err="1" smtClean="0"/>
              <a:t>sebelumnya</a:t>
            </a:r>
            <a:r>
              <a:rPr lang="en-US" sz="3200" dirty="0" smtClean="0"/>
              <a:t> </a:t>
            </a:r>
            <a:r>
              <a:rPr lang="en-US" sz="3200" dirty="0" err="1" smtClean="0"/>
              <a:t>ke</a:t>
            </a:r>
            <a:r>
              <a:rPr lang="en-US" sz="3200" dirty="0" smtClean="0"/>
              <a:t> </a:t>
            </a:r>
            <a:r>
              <a:rPr lang="en-US" sz="3200" dirty="0">
                <a:solidFill>
                  <a:srgbClr val="C00000"/>
                </a:solidFill>
              </a:rPr>
              <a:t>Knowledge Reservoirs</a:t>
            </a:r>
            <a:r>
              <a:rPr lang="en-US" sz="3200" dirty="0"/>
              <a:t> yang </a:t>
            </a:r>
            <a:r>
              <a:rPr lang="en-US" sz="3200" dirty="0" err="1"/>
              <a:t>tepat</a:t>
            </a:r>
            <a:endParaRPr lang="en-US" sz="3200" dirty="0" smtClean="0"/>
          </a:p>
          <a:p>
            <a:r>
              <a:rPr lang="en-US" sz="3200" dirty="0" err="1" smtClean="0"/>
              <a:t>Sajikan</a:t>
            </a:r>
            <a:r>
              <a:rPr lang="en-US" sz="3200" dirty="0" smtClean="0"/>
              <a:t>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dirty="0" err="1" smtClean="0"/>
              <a:t>bentuk</a:t>
            </a:r>
            <a:r>
              <a:rPr lang="en-US" sz="3200" dirty="0" smtClean="0"/>
              <a:t> </a:t>
            </a:r>
            <a:r>
              <a:rPr lang="en-US" sz="3200" dirty="0" err="1" smtClean="0"/>
              <a:t>mindmap</a:t>
            </a:r>
            <a:endParaRPr lang="id-ID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1.3 Knowledge Transformation</a:t>
            </a:r>
            <a:endParaRPr lang="id-ID" sz="4000" dirty="0" smtClean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Contents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28650" y="1219200"/>
          <a:ext cx="8138049" cy="4724400"/>
        </p:xfrm>
        <a:graphic>
          <a:graphicData uri="http://schemas.openxmlformats.org/drawingml/2006/table">
            <a:tbl>
              <a:tblPr firstCol="1" bandRow="1">
                <a:tableStyleId>{073A0DAA-6AF3-43AB-8588-CEC1D06C72B9}</a:tableStyleId>
              </a:tblPr>
              <a:tblGrid>
                <a:gridCol w="2194449"/>
                <a:gridCol w="5943600"/>
              </a:tblGrid>
              <a:tr h="91312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1. Introduction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1.1 What and Why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Knowledge Management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1.2 Types of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Knowledge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1.3 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Knowledge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 Transformation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913122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2. Foundations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2.1 Knowledge Management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Infrastructure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2.2 Knowledge Management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Mechanism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2.3 Knowledge Management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Technologies</a:t>
                      </a: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60874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3. Solutions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3.1 </a:t>
                      </a:r>
                      <a:r>
                        <a:rPr lang="id-ID" sz="2000" dirty="0" err="1" smtClean="0"/>
                        <a:t>Knowledge</a:t>
                      </a:r>
                      <a:r>
                        <a:rPr lang="id-ID" sz="2000" dirty="0" smtClean="0"/>
                        <a:t> Management </a:t>
                      </a:r>
                      <a:r>
                        <a:rPr lang="id-ID" sz="2000" dirty="0" err="1" smtClean="0">
                          <a:solidFill>
                            <a:srgbClr val="C00000"/>
                          </a:solidFill>
                        </a:rPr>
                        <a:t>Processes</a:t>
                      </a:r>
                      <a:endParaRPr lang="en-US" sz="2000" dirty="0" smtClean="0">
                        <a:solidFill>
                          <a:srgbClr val="C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3.2 </a:t>
                      </a:r>
                      <a:r>
                        <a:rPr lang="id-ID" sz="2000" dirty="0" err="1" smtClean="0"/>
                        <a:t>Knowledge</a:t>
                      </a:r>
                      <a:r>
                        <a:rPr lang="id-ID" sz="2000" dirty="0" smtClean="0"/>
                        <a:t> Management </a:t>
                      </a:r>
                      <a:r>
                        <a:rPr lang="id-ID" sz="2000" dirty="0" smtClean="0">
                          <a:solidFill>
                            <a:srgbClr val="C00000"/>
                          </a:solidFill>
                        </a:rPr>
                        <a:t>Systems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217496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4. Systems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2000" dirty="0" smtClean="0"/>
                        <a:t>4.1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Knowledge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Application</a:t>
                      </a:r>
                      <a:r>
                        <a:rPr lang="en-US" sz="2000" dirty="0" smtClean="0"/>
                        <a:t> Systems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4.2 Knowledge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Capture</a:t>
                      </a:r>
                      <a:r>
                        <a:rPr lang="en-US" sz="2000" dirty="0" smtClean="0"/>
                        <a:t> Systems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4.3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dirty="0" smtClean="0"/>
                        <a:t>Knowledge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Sharing</a:t>
                      </a:r>
                      <a:r>
                        <a:rPr lang="en-US" sz="2000" dirty="0" smtClean="0"/>
                        <a:t> Systems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4.4 Knowledge </a:t>
                      </a:r>
                      <a:r>
                        <a:rPr lang="en-US" sz="2000" smtClean="0">
                          <a:solidFill>
                            <a:srgbClr val="C00000"/>
                          </a:solidFill>
                        </a:rPr>
                        <a:t>Discovery</a:t>
                      </a:r>
                      <a:r>
                        <a:rPr lang="en-US" sz="2000" smtClean="0"/>
                        <a:t> Systems</a:t>
                      </a:r>
                      <a:endParaRPr lang="en-US" sz="2000" dirty="0" smtClean="0"/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538508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5. Assessment</a:t>
                      </a:r>
                      <a:endParaRPr lang="id-ID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5.1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Organizational Impacts </a:t>
                      </a:r>
                      <a:r>
                        <a:rPr lang="en-US" sz="2000" dirty="0" smtClean="0"/>
                        <a:t>of Knowledge Management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2000" dirty="0" smtClean="0"/>
                        <a:t>5.2 </a:t>
                      </a:r>
                      <a:r>
                        <a:rPr lang="en-US" sz="2000" dirty="0" smtClean="0">
                          <a:solidFill>
                            <a:srgbClr val="C00000"/>
                          </a:solidFill>
                        </a:rPr>
                        <a:t>Type</a:t>
                      </a:r>
                      <a:r>
                        <a:rPr lang="en-US" sz="2000" dirty="0" smtClean="0"/>
                        <a:t> </a:t>
                      </a:r>
                      <a:r>
                        <a:rPr lang="en-US" sz="2000" dirty="0" smtClean="0"/>
                        <a:t>of</a:t>
                      </a:r>
                      <a:r>
                        <a:rPr lang="en-US" sz="2000" baseline="0" dirty="0" smtClean="0"/>
                        <a:t> Knowledge Management Assessment</a:t>
                      </a:r>
                      <a:endParaRPr lang="en-US" sz="2000" dirty="0" smtClean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286750" cy="1200150"/>
          </a:xfrm>
        </p:spPr>
        <p:txBody>
          <a:bodyPr/>
          <a:lstStyle/>
          <a:p>
            <a:r>
              <a:rPr lang="en-US" dirty="0" err="1" smtClean="0"/>
              <a:t>Darimana</a:t>
            </a:r>
            <a:r>
              <a:rPr lang="en-US" dirty="0" smtClean="0"/>
              <a:t> </a:t>
            </a:r>
            <a:r>
              <a:rPr lang="en-US" dirty="0" err="1" smtClean="0"/>
              <a:t>Datangnya</a:t>
            </a:r>
            <a:r>
              <a:rPr lang="en-US" dirty="0" smtClean="0"/>
              <a:t> </a:t>
            </a:r>
            <a:r>
              <a:rPr lang="en-US" dirty="0" err="1" smtClean="0"/>
              <a:t>Pengetahuan</a:t>
            </a:r>
            <a:r>
              <a:rPr lang="en-US" dirty="0" smtClean="0"/>
              <a:t>?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413" y="2590800"/>
            <a:ext cx="7886700" cy="2057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13800" dirty="0" smtClean="0"/>
              <a:t>Data</a:t>
            </a:r>
            <a:endParaRPr lang="id-ID" sz="8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11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Memproduksi</a:t>
            </a:r>
            <a:r>
              <a:rPr lang="en-US" dirty="0" smtClean="0"/>
              <a:t> Data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393" y="1371746"/>
            <a:ext cx="5239226" cy="49474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d-ID" dirty="0" smtClean="0"/>
              <a:t>Manusia</a:t>
            </a:r>
            <a:r>
              <a:rPr lang="en-US" dirty="0" smtClean="0"/>
              <a:t> </a:t>
            </a:r>
            <a:r>
              <a:rPr lang="id-ID" dirty="0" smtClean="0"/>
              <a:t>memproduksi </a:t>
            </a:r>
            <a:r>
              <a:rPr lang="en-US" dirty="0" err="1" smtClean="0"/>
              <a:t>beragam</a:t>
            </a:r>
            <a:r>
              <a:rPr lang="en-US" dirty="0" smtClean="0"/>
              <a:t> </a:t>
            </a:r>
            <a:r>
              <a:rPr lang="id-ID" dirty="0" smtClean="0"/>
              <a:t>data </a:t>
            </a:r>
            <a:r>
              <a:rPr lang="id-ID" dirty="0"/>
              <a:t>yang </a:t>
            </a:r>
            <a:r>
              <a:rPr lang="en-US" dirty="0" err="1" smtClean="0">
                <a:solidFill>
                  <a:srgbClr val="C00000"/>
                </a:solidFill>
              </a:rPr>
              <a:t>jumlah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dan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>
                <a:solidFill>
                  <a:srgbClr val="C00000"/>
                </a:solidFill>
              </a:rPr>
              <a:t>ukurannya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id-ID" dirty="0" smtClean="0">
                <a:solidFill>
                  <a:srgbClr val="C00000"/>
                </a:solidFill>
              </a:rPr>
              <a:t>sangat besar</a:t>
            </a:r>
            <a:endParaRPr lang="en-US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en-US" sz="900" dirty="0">
              <a:solidFill>
                <a:srgbClr val="C00000"/>
              </a:solidFill>
            </a:endParaRPr>
          </a:p>
          <a:p>
            <a:pPr lvl="1"/>
            <a:r>
              <a:rPr lang="en-US" dirty="0" err="1" smtClean="0"/>
              <a:t>Astronomi</a:t>
            </a:r>
            <a:endParaRPr lang="en-US" dirty="0" smtClean="0"/>
          </a:p>
          <a:p>
            <a:pPr lvl="1"/>
            <a:r>
              <a:rPr lang="id-ID" dirty="0" smtClean="0"/>
              <a:t>Bisnis</a:t>
            </a:r>
            <a:endParaRPr lang="en-US" dirty="0" smtClean="0"/>
          </a:p>
          <a:p>
            <a:pPr lvl="1"/>
            <a:r>
              <a:rPr lang="id-ID" dirty="0" smtClean="0"/>
              <a:t>Kedokteran</a:t>
            </a:r>
            <a:endParaRPr lang="en-US" dirty="0" smtClean="0"/>
          </a:p>
          <a:p>
            <a:pPr lvl="1"/>
            <a:r>
              <a:rPr lang="id-ID" dirty="0" smtClean="0"/>
              <a:t>Ekonomi</a:t>
            </a:r>
            <a:endParaRPr lang="en-US" dirty="0" smtClean="0"/>
          </a:p>
          <a:p>
            <a:pPr lvl="1"/>
            <a:r>
              <a:rPr lang="id-ID" dirty="0" smtClean="0"/>
              <a:t>Olahraga</a:t>
            </a:r>
            <a:endParaRPr lang="en-US" dirty="0" smtClean="0"/>
          </a:p>
          <a:p>
            <a:pPr lvl="1"/>
            <a:r>
              <a:rPr lang="en-US" dirty="0" err="1" smtClean="0"/>
              <a:t>Cuaca</a:t>
            </a:r>
            <a:endParaRPr lang="en-US" dirty="0" smtClean="0"/>
          </a:p>
          <a:p>
            <a:pPr lvl="1"/>
            <a:r>
              <a:rPr lang="en-US" dirty="0" smtClean="0"/>
              <a:t>Financial</a:t>
            </a:r>
          </a:p>
          <a:p>
            <a:pPr lvl="1"/>
            <a:r>
              <a:rPr lang="en-US" dirty="0" smtClean="0"/>
              <a:t>…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19" y="1175574"/>
            <a:ext cx="3167458" cy="2111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116" y="2457878"/>
            <a:ext cx="3485719" cy="2147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49" y="3581400"/>
            <a:ext cx="2647474" cy="2435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49" y="4109537"/>
            <a:ext cx="3352180" cy="2437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810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Pertumbuhan</a:t>
            </a:r>
            <a:r>
              <a:rPr lang="en-US" dirty="0" smtClean="0"/>
              <a:t> Data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618" y="1333504"/>
            <a:ext cx="4967982" cy="2919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/>
              <a:t>Astronomi</a:t>
            </a:r>
            <a:endParaRPr lang="en-US" b="1" dirty="0" smtClean="0"/>
          </a:p>
          <a:p>
            <a:r>
              <a:rPr lang="en-US" sz="2400" dirty="0" smtClean="0">
                <a:solidFill>
                  <a:srgbClr val="C00000"/>
                </a:solidFill>
              </a:rPr>
              <a:t>Sloan </a:t>
            </a:r>
            <a:r>
              <a:rPr lang="en-US" sz="2400" dirty="0">
                <a:solidFill>
                  <a:srgbClr val="C00000"/>
                </a:solidFill>
              </a:rPr>
              <a:t>Digital Sky </a:t>
            </a:r>
            <a:r>
              <a:rPr lang="en-US" sz="2400" dirty="0"/>
              <a:t>Survey</a:t>
            </a:r>
          </a:p>
          <a:p>
            <a:pPr lvl="1"/>
            <a:r>
              <a:rPr lang="en-US" sz="2000" dirty="0"/>
              <a:t>New Mexico, 2000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140TB</a:t>
            </a:r>
            <a:r>
              <a:rPr lang="en-US" sz="2000" dirty="0"/>
              <a:t> over 10 </a:t>
            </a:r>
            <a:r>
              <a:rPr lang="en-US" sz="2000" dirty="0" smtClean="0"/>
              <a:t>years</a:t>
            </a:r>
            <a:endParaRPr lang="en-US" sz="2400" dirty="0"/>
          </a:p>
          <a:p>
            <a:r>
              <a:rPr lang="en-US" sz="2400" dirty="0">
                <a:solidFill>
                  <a:srgbClr val="C00000"/>
                </a:solidFill>
              </a:rPr>
              <a:t>Large Synoptic </a:t>
            </a:r>
            <a:r>
              <a:rPr lang="en-US" sz="2400" dirty="0"/>
              <a:t>Survey Telescope</a:t>
            </a:r>
          </a:p>
          <a:p>
            <a:pPr lvl="1"/>
            <a:r>
              <a:rPr lang="en-US" sz="2000" dirty="0"/>
              <a:t>Chile, 2016</a:t>
            </a:r>
          </a:p>
          <a:p>
            <a:pPr lvl="1"/>
            <a:r>
              <a:rPr lang="en-US" sz="2000" dirty="0"/>
              <a:t>Will acquire </a:t>
            </a:r>
            <a:r>
              <a:rPr lang="en-US" sz="2000" dirty="0">
                <a:solidFill>
                  <a:srgbClr val="0070C0"/>
                </a:solidFill>
              </a:rPr>
              <a:t>140TB every five </a:t>
            </a:r>
            <a:r>
              <a:rPr lang="en-US" sz="2000" dirty="0" smtClean="0">
                <a:solidFill>
                  <a:srgbClr val="0070C0"/>
                </a:solidFill>
              </a:rPr>
              <a:t>days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650" y="4648200"/>
            <a:ext cx="7863582" cy="1828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/>
              <a:t>Biologi</a:t>
            </a:r>
            <a:r>
              <a:rPr lang="en-US" b="1" dirty="0" smtClean="0"/>
              <a:t> </a:t>
            </a:r>
            <a:r>
              <a:rPr lang="en-US" b="1" dirty="0" err="1" smtClean="0"/>
              <a:t>dan</a:t>
            </a:r>
            <a:r>
              <a:rPr lang="en-US" b="1" dirty="0" smtClean="0"/>
              <a:t> </a:t>
            </a:r>
            <a:r>
              <a:rPr lang="en-US" b="1" dirty="0" err="1" smtClean="0"/>
              <a:t>Kedokteran</a:t>
            </a:r>
            <a:endParaRPr lang="en-US" b="1" dirty="0" smtClean="0"/>
          </a:p>
          <a:p>
            <a:r>
              <a:rPr lang="en-US" sz="2400" dirty="0" smtClean="0"/>
              <a:t>European </a:t>
            </a:r>
            <a:r>
              <a:rPr lang="en-US" sz="2400" dirty="0"/>
              <a:t>Bioinformatics Institute (</a:t>
            </a:r>
            <a:r>
              <a:rPr lang="en-US" sz="2400" dirty="0">
                <a:solidFill>
                  <a:srgbClr val="C00000"/>
                </a:solidFill>
              </a:rPr>
              <a:t>EBI</a:t>
            </a:r>
            <a:r>
              <a:rPr lang="en-US" sz="2400" dirty="0"/>
              <a:t>)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20PB of data </a:t>
            </a:r>
            <a:r>
              <a:rPr lang="en-US" sz="2000" dirty="0"/>
              <a:t>(genomic data doubles in size each year</a:t>
            </a:r>
            <a:r>
              <a:rPr lang="en-US" sz="2000" dirty="0" smtClean="0"/>
              <a:t>)</a:t>
            </a:r>
            <a:endParaRPr lang="en-US" sz="2000" dirty="0"/>
          </a:p>
          <a:p>
            <a:pPr lvl="1"/>
            <a:r>
              <a:rPr lang="en-US" sz="2000" dirty="0"/>
              <a:t>A single sequenced human genome can be around </a:t>
            </a:r>
            <a:r>
              <a:rPr lang="en-US" sz="2000" dirty="0">
                <a:solidFill>
                  <a:srgbClr val="0070C0"/>
                </a:solidFill>
              </a:rPr>
              <a:t>140GB</a:t>
            </a:r>
            <a:r>
              <a:rPr lang="en-US" sz="2000" dirty="0"/>
              <a:t> in </a:t>
            </a:r>
            <a:r>
              <a:rPr lang="en-US" sz="2000" dirty="0" smtClean="0"/>
              <a:t>size</a:t>
            </a:r>
            <a:endParaRPr lang="en-US" sz="2000" dirty="0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/>
          </p:nvPr>
        </p:nvGraphicFramePr>
        <p:xfrm>
          <a:off x="6428174" y="1500190"/>
          <a:ext cx="2114549" cy="258604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1581149"/>
                <a:gridCol w="533400"/>
              </a:tblGrid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kilobyte (</a:t>
                      </a:r>
                      <a:r>
                        <a:rPr lang="en-GB" sz="1800" b="1" u="none" dirty="0" err="1">
                          <a:effectLst/>
                        </a:rPr>
                        <a:t>kB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/>
                        <a:t>10</a:t>
                      </a:r>
                      <a:r>
                        <a:rPr lang="en-GB" sz="1800" u="none" baseline="30000"/>
                        <a:t>3</a:t>
                      </a:r>
                      <a:endParaRPr lang="en-GB" sz="1800" u="none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megabyte (</a:t>
                      </a:r>
                      <a:r>
                        <a:rPr lang="en-GB" sz="1800" b="1" u="none" dirty="0">
                          <a:effectLst/>
                        </a:rPr>
                        <a:t>MB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6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gigabyte (</a:t>
                      </a:r>
                      <a:r>
                        <a:rPr lang="en-GB" sz="1800" b="1" u="none" dirty="0">
                          <a:effectLst/>
                        </a:rPr>
                        <a:t>GB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9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terabyte (</a:t>
                      </a:r>
                      <a:r>
                        <a:rPr lang="en-GB" sz="1800" b="1" u="none" dirty="0">
                          <a:effectLst/>
                        </a:rPr>
                        <a:t>TB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12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petabyte (</a:t>
                      </a:r>
                      <a:r>
                        <a:rPr lang="en-GB" sz="1800" b="1" u="none" dirty="0">
                          <a:effectLst/>
                        </a:rPr>
                        <a:t>PB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15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exabyte (</a:t>
                      </a:r>
                      <a:r>
                        <a:rPr lang="en-GB" sz="1800" b="1" u="none" dirty="0">
                          <a:effectLst/>
                        </a:rPr>
                        <a:t>EB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18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zettabyte (</a:t>
                      </a:r>
                      <a:r>
                        <a:rPr lang="en-GB" sz="1800" b="1" u="none" dirty="0">
                          <a:effectLst/>
                        </a:rPr>
                        <a:t>ZB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21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yottabyte (</a:t>
                      </a:r>
                      <a:r>
                        <a:rPr lang="en-GB" sz="1800" b="1" u="none" dirty="0">
                          <a:effectLst/>
                        </a:rPr>
                        <a:t>YB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24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</a:tbl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6DD46B-AA70-4F39-896C-8B49BA7011A0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09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Perubahan</a:t>
            </a:r>
            <a:r>
              <a:rPr lang="en-US" dirty="0" smtClean="0"/>
              <a:t> </a:t>
            </a:r>
            <a:r>
              <a:rPr lang="en-US" dirty="0" err="1" smtClean="0"/>
              <a:t>Kultur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Perilaku</a:t>
            </a:r>
            <a:endParaRPr lang="id-ID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750" t="17778" r="29167" b="14815"/>
          <a:stretch/>
        </p:blipFill>
        <p:spPr>
          <a:xfrm>
            <a:off x="651767" y="1106027"/>
            <a:ext cx="5900372" cy="531617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200" y="5791200"/>
            <a:ext cx="2835055" cy="6095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1800" i="1" dirty="0" smtClean="0"/>
              <a:t>(Insight, Big Data Trends</a:t>
            </a:r>
            <a:br>
              <a:rPr lang="en-US" sz="1800" i="1" dirty="0" smtClean="0"/>
            </a:br>
            <a:r>
              <a:rPr lang="en-US" sz="1800" i="1" dirty="0" smtClean="0"/>
              <a:t>for Media, 2015)</a:t>
            </a:r>
            <a:endParaRPr lang="id-ID" sz="18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33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Datangnya</a:t>
            </a:r>
            <a:r>
              <a:rPr lang="en-US" dirty="0" smtClean="0"/>
              <a:t> Tsunami Data</a:t>
            </a:r>
            <a:endParaRPr lang="en-US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76400"/>
            <a:ext cx="8136904" cy="480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Mobile Electronics </a:t>
            </a:r>
            <a:r>
              <a:rPr lang="en-US" dirty="0" smtClean="0"/>
              <a:t>market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5B mobile phones </a:t>
            </a:r>
            <a:r>
              <a:rPr lang="en-US" sz="2000" dirty="0"/>
              <a:t>in use in </a:t>
            </a:r>
            <a:r>
              <a:rPr lang="en-US" sz="2000" dirty="0" smtClean="0"/>
              <a:t>2010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150M  tablets </a:t>
            </a:r>
            <a:r>
              <a:rPr lang="en-US" sz="2000" dirty="0"/>
              <a:t>was sold </a:t>
            </a:r>
            <a:r>
              <a:rPr lang="en-US" sz="2000" dirty="0" smtClean="0"/>
              <a:t>in 2012 (IDC)</a:t>
            </a:r>
          </a:p>
          <a:p>
            <a:pPr lvl="1"/>
            <a:r>
              <a:rPr lang="en-US" sz="2000" dirty="0" smtClean="0">
                <a:solidFill>
                  <a:srgbClr val="0070C0"/>
                </a:solidFill>
              </a:rPr>
              <a:t>200M</a:t>
            </a:r>
            <a:r>
              <a:rPr lang="ru-RU" sz="2000" dirty="0" smtClean="0"/>
              <a:t> </a:t>
            </a:r>
            <a:r>
              <a:rPr lang="en-US" sz="2000" dirty="0"/>
              <a:t>is global </a:t>
            </a:r>
            <a:r>
              <a:rPr lang="en-US" sz="2000" dirty="0">
                <a:solidFill>
                  <a:srgbClr val="0070C0"/>
                </a:solidFill>
              </a:rPr>
              <a:t>notebooks </a:t>
            </a:r>
            <a:r>
              <a:rPr lang="en-US" sz="2000" dirty="0"/>
              <a:t>shipments in 2012 (</a:t>
            </a:r>
            <a:r>
              <a:rPr lang="en-US" sz="2000" dirty="0" err="1"/>
              <a:t>Digitimes</a:t>
            </a:r>
            <a:r>
              <a:rPr lang="en-US" sz="2000" dirty="0"/>
              <a:t> Research) </a:t>
            </a:r>
          </a:p>
          <a:p>
            <a:pPr marL="0" indent="0">
              <a:buNone/>
            </a:pP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Web and Social Networks </a:t>
            </a:r>
            <a:r>
              <a:rPr lang="en-US" dirty="0" smtClean="0"/>
              <a:t>generates amount of data</a:t>
            </a:r>
          </a:p>
          <a:p>
            <a:pPr lvl="1"/>
            <a:r>
              <a:rPr lang="en-US" sz="2000" dirty="0"/>
              <a:t>Google processes </a:t>
            </a:r>
            <a:r>
              <a:rPr lang="en-US" sz="2000" dirty="0">
                <a:solidFill>
                  <a:srgbClr val="0070C0"/>
                </a:solidFill>
              </a:rPr>
              <a:t>100 PB per day</a:t>
            </a:r>
            <a:r>
              <a:rPr lang="en-US" sz="2000" dirty="0"/>
              <a:t>, 3 million servers</a:t>
            </a:r>
          </a:p>
          <a:p>
            <a:pPr lvl="1"/>
            <a:r>
              <a:rPr lang="en-US" sz="2000" dirty="0"/>
              <a:t>Facebook has </a:t>
            </a:r>
            <a:r>
              <a:rPr lang="en-US" sz="2000" dirty="0">
                <a:solidFill>
                  <a:srgbClr val="0070C0"/>
                </a:solidFill>
              </a:rPr>
              <a:t>300 PB of user data </a:t>
            </a:r>
            <a:r>
              <a:rPr lang="en-US" sz="2000" dirty="0"/>
              <a:t>per day </a:t>
            </a:r>
          </a:p>
          <a:p>
            <a:pPr lvl="1"/>
            <a:r>
              <a:rPr lang="en-US" sz="2000" dirty="0" err="1"/>
              <a:t>Youtube</a:t>
            </a:r>
            <a:r>
              <a:rPr lang="en-US" sz="2000" dirty="0"/>
              <a:t> has </a:t>
            </a:r>
            <a:r>
              <a:rPr lang="en-US" sz="2000" dirty="0">
                <a:solidFill>
                  <a:srgbClr val="0070C0"/>
                </a:solidFill>
              </a:rPr>
              <a:t>1000PB video </a:t>
            </a:r>
            <a:r>
              <a:rPr lang="en-US" sz="2000" dirty="0"/>
              <a:t>storage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</a:rPr>
              <a:t>235 TBs </a:t>
            </a:r>
            <a:r>
              <a:rPr lang="en-US" sz="2000" dirty="0"/>
              <a:t>data collected by the US Library of Congress</a:t>
            </a:r>
          </a:p>
          <a:p>
            <a:pPr lvl="1"/>
            <a:r>
              <a:rPr lang="en-US" sz="2000" dirty="0" smtClean="0"/>
              <a:t>15 out of 17 sectors in the US have </a:t>
            </a:r>
            <a:r>
              <a:rPr lang="en-US" sz="2000" dirty="0" smtClean="0">
                <a:solidFill>
                  <a:srgbClr val="0070C0"/>
                </a:solidFill>
              </a:rPr>
              <a:t>more data stored per company than the </a:t>
            </a:r>
            <a:r>
              <a:rPr lang="en-US" sz="2000" dirty="0">
                <a:solidFill>
                  <a:srgbClr val="0070C0"/>
                </a:solidFill>
              </a:rPr>
              <a:t>US Library of Congress </a:t>
            </a:r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/>
          </p:nvPr>
        </p:nvGraphicFramePr>
        <p:xfrm>
          <a:off x="6858000" y="152400"/>
          <a:ext cx="2114549" cy="2586040"/>
        </p:xfrm>
        <a:graphic>
          <a:graphicData uri="http://schemas.openxmlformats.org/drawingml/2006/table">
            <a:tbl>
              <a:tblPr bandRow="1">
                <a:tableStyleId>{69CF1AB2-1976-4502-BF36-3FF5EA218861}</a:tableStyleId>
              </a:tblPr>
              <a:tblGrid>
                <a:gridCol w="1581149"/>
                <a:gridCol w="533400"/>
              </a:tblGrid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kilobyte (</a:t>
                      </a:r>
                      <a:r>
                        <a:rPr lang="en-GB" sz="1800" b="1" u="none" dirty="0" err="1">
                          <a:effectLst/>
                        </a:rPr>
                        <a:t>kB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/>
                        <a:t>10</a:t>
                      </a:r>
                      <a:r>
                        <a:rPr lang="en-GB" sz="1800" u="none" baseline="30000"/>
                        <a:t>3</a:t>
                      </a:r>
                      <a:endParaRPr lang="en-GB" sz="1800" u="none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megabyte (</a:t>
                      </a:r>
                      <a:r>
                        <a:rPr lang="en-GB" sz="1800" b="1" u="none" dirty="0">
                          <a:effectLst/>
                        </a:rPr>
                        <a:t>MB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6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gigabyte (</a:t>
                      </a:r>
                      <a:r>
                        <a:rPr lang="en-GB" sz="1800" b="1" u="none" dirty="0">
                          <a:effectLst/>
                        </a:rPr>
                        <a:t>GB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9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terabyte (</a:t>
                      </a:r>
                      <a:r>
                        <a:rPr lang="en-GB" sz="1800" b="1" u="none" dirty="0">
                          <a:effectLst/>
                        </a:rPr>
                        <a:t>TB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12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petabyte (</a:t>
                      </a:r>
                      <a:r>
                        <a:rPr lang="en-GB" sz="1800" b="1" u="none" dirty="0">
                          <a:effectLst/>
                        </a:rPr>
                        <a:t>PB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15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exabyte (</a:t>
                      </a:r>
                      <a:r>
                        <a:rPr lang="en-GB" sz="1800" b="1" u="none" dirty="0">
                          <a:effectLst/>
                        </a:rPr>
                        <a:t>EB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18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zettabyte (</a:t>
                      </a:r>
                      <a:r>
                        <a:rPr lang="en-GB" sz="1800" b="1" u="none" dirty="0">
                          <a:effectLst/>
                        </a:rPr>
                        <a:t>ZB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21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  <a:tr h="323255">
                <a:tc>
                  <a:txBody>
                    <a:bodyPr/>
                    <a:lstStyle/>
                    <a:p>
                      <a:pPr algn="l"/>
                      <a:r>
                        <a:rPr lang="en-GB" sz="1800" u="none" dirty="0">
                          <a:effectLst/>
                        </a:rPr>
                        <a:t>yottabyte (</a:t>
                      </a:r>
                      <a:r>
                        <a:rPr lang="en-GB" sz="1800" b="1" u="none" dirty="0">
                          <a:effectLst/>
                        </a:rPr>
                        <a:t>YB</a:t>
                      </a:r>
                      <a:r>
                        <a:rPr lang="en-GB" sz="1800" u="none" dirty="0">
                          <a:effectLst/>
                        </a:rPr>
                        <a:t>)</a:t>
                      </a:r>
                      <a:endParaRPr lang="en-GB" sz="1800" u="none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44028" marR="44028" marT="22014" marB="22014" anchor="ctr"/>
                </a:tc>
                <a:tc>
                  <a:txBody>
                    <a:bodyPr/>
                    <a:lstStyle/>
                    <a:p>
                      <a:r>
                        <a:rPr lang="en-GB" sz="1800" u="none" dirty="0"/>
                        <a:t>10</a:t>
                      </a:r>
                      <a:r>
                        <a:rPr lang="en-GB" sz="1800" u="none" baseline="30000" dirty="0"/>
                        <a:t>24</a:t>
                      </a:r>
                      <a:endParaRPr lang="en-GB" sz="1800" u="none" dirty="0">
                        <a:solidFill>
                          <a:schemeClr val="tx1"/>
                        </a:solidFill>
                      </a:endParaRPr>
                    </a:p>
                  </a:txBody>
                  <a:tcPr marL="44028" marR="44028" marT="22014" marB="22014" anchor="ctr"/>
                </a:tc>
              </a:tr>
            </a:tbl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36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Makna</a:t>
            </a:r>
            <a:r>
              <a:rPr lang="en-US" dirty="0" smtClean="0"/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Nilai</a:t>
            </a:r>
            <a:r>
              <a:rPr lang="en-US" dirty="0" smtClean="0"/>
              <a:t> Data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9104"/>
            <a:ext cx="7886700" cy="4947896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Memiliki</a:t>
            </a:r>
            <a:r>
              <a:rPr lang="en-US" dirty="0" smtClean="0"/>
              <a:t> data </a:t>
            </a:r>
            <a:r>
              <a:rPr lang="en-US" dirty="0" err="1" smtClean="0"/>
              <a:t>besar</a:t>
            </a:r>
            <a:r>
              <a:rPr lang="en-US" dirty="0" smtClean="0"/>
              <a:t> </a:t>
            </a:r>
            <a:r>
              <a:rPr lang="en-US" dirty="0" err="1" smtClean="0"/>
              <a:t>artinya</a:t>
            </a:r>
            <a:r>
              <a:rPr lang="en-US" dirty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>
                <a:solidFill>
                  <a:srgbClr val="C00000"/>
                </a:solidFill>
              </a:rPr>
              <a:t>P</a:t>
            </a:r>
            <a:r>
              <a:rPr lang="en-US" dirty="0" err="1" smtClean="0">
                <a:solidFill>
                  <a:srgbClr val="C00000"/>
                </a:solidFill>
              </a:rPr>
              <a:t>intar</a:t>
            </a:r>
            <a:r>
              <a:rPr lang="en-US" dirty="0" smtClean="0"/>
              <a:t>?   </a:t>
            </a:r>
            <a:r>
              <a:rPr lang="en-US" dirty="0" smtClean="0">
                <a:solidFill>
                  <a:srgbClr val="C00000"/>
                </a:solidFill>
              </a:rPr>
              <a:t>Kaya</a:t>
            </a:r>
            <a:r>
              <a:rPr lang="en-US" dirty="0" smtClean="0"/>
              <a:t>?   </a:t>
            </a:r>
            <a:r>
              <a:rPr lang="en-US" dirty="0" err="1" smtClean="0">
                <a:solidFill>
                  <a:srgbClr val="C00000"/>
                </a:solidFill>
              </a:rPr>
              <a:t>Bijak</a:t>
            </a:r>
            <a:r>
              <a:rPr lang="en-US" dirty="0" smtClean="0"/>
              <a:t>?</a:t>
            </a: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>
                <a:solidFill>
                  <a:srgbClr val="C00000"/>
                </a:solidFill>
              </a:rPr>
              <a:t>Kekuasaan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smtClean="0"/>
              <a:t>		</a:t>
            </a:r>
            <a:r>
              <a:rPr lang="en-US" sz="5400" dirty="0" smtClean="0">
                <a:solidFill>
                  <a:srgbClr val="0070C0"/>
                </a:solidFill>
              </a:rPr>
              <a:t>TIDAK!</a:t>
            </a:r>
          </a:p>
          <a:p>
            <a:endParaRPr lang="en-US" dirty="0" smtClean="0"/>
          </a:p>
          <a:p>
            <a:r>
              <a:rPr lang="en-US" dirty="0"/>
              <a:t>D</a:t>
            </a:r>
            <a:r>
              <a:rPr lang="id-ID" dirty="0" err="1" smtClean="0"/>
              <a:t>ata</a:t>
            </a:r>
            <a:r>
              <a:rPr lang="id-ID" dirty="0" smtClean="0"/>
              <a:t> </a:t>
            </a:r>
            <a:r>
              <a:rPr lang="id-ID" dirty="0"/>
              <a:t>adalah entitas yang </a:t>
            </a:r>
            <a:r>
              <a:rPr lang="id-ID" dirty="0">
                <a:solidFill>
                  <a:srgbClr val="C00000"/>
                </a:solidFill>
              </a:rPr>
              <a:t>tidak memiliki arti</a:t>
            </a:r>
            <a:r>
              <a:rPr lang="id-ID" dirty="0"/>
              <a:t>, meskipun </a:t>
            </a:r>
            <a:r>
              <a:rPr lang="id-ID" dirty="0">
                <a:solidFill>
                  <a:srgbClr val="C00000"/>
                </a:solidFill>
              </a:rPr>
              <a:t>kemungkinan memiliki </a:t>
            </a:r>
            <a:r>
              <a:rPr lang="id-ID" dirty="0" smtClean="0">
                <a:solidFill>
                  <a:srgbClr val="C00000"/>
                </a:solidFill>
              </a:rPr>
              <a:t>nilai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Data </a:t>
            </a:r>
            <a:r>
              <a:rPr lang="en-US" dirty="0"/>
              <a:t>is the new </a:t>
            </a:r>
            <a:r>
              <a:rPr lang="en-US" dirty="0" smtClean="0"/>
              <a:t>oil</a:t>
            </a:r>
            <a:r>
              <a:rPr lang="en-US" dirty="0"/>
              <a:t>. Data is just like crude. </a:t>
            </a:r>
            <a:r>
              <a:rPr lang="en-US" dirty="0">
                <a:solidFill>
                  <a:srgbClr val="C00000"/>
                </a:solidFill>
              </a:rPr>
              <a:t>It’s valuable, but if unrefined it cannot really be </a:t>
            </a:r>
            <a:r>
              <a:rPr lang="en-US" dirty="0" smtClean="0">
                <a:solidFill>
                  <a:srgbClr val="C00000"/>
                </a:solidFill>
              </a:rPr>
              <a:t>used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sz="1900" i="1" dirty="0" smtClean="0"/>
              <a:t>(Clive </a:t>
            </a:r>
            <a:r>
              <a:rPr lang="en-US" sz="1900" i="1" dirty="0" err="1" smtClean="0"/>
              <a:t>Humby</a:t>
            </a:r>
            <a:r>
              <a:rPr lang="en-US" sz="1900" i="1" dirty="0"/>
              <a:t>)</a:t>
            </a:r>
            <a:endParaRPr lang="en-US" i="1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We are </a:t>
            </a:r>
            <a:r>
              <a:rPr lang="en-US" dirty="0">
                <a:solidFill>
                  <a:srgbClr val="C00000"/>
                </a:solidFill>
              </a:rPr>
              <a:t>drowning in data</a:t>
            </a:r>
            <a:r>
              <a:rPr lang="en-US" dirty="0"/>
              <a:t>, but </a:t>
            </a:r>
            <a:r>
              <a:rPr lang="en-US" dirty="0">
                <a:solidFill>
                  <a:srgbClr val="C00000"/>
                </a:solidFill>
              </a:rPr>
              <a:t>starving for knowledge</a:t>
            </a:r>
            <a:r>
              <a:rPr lang="en-US" dirty="0"/>
              <a:t>! </a:t>
            </a:r>
            <a:r>
              <a:rPr lang="en-US" sz="1800" i="1" dirty="0" smtClean="0"/>
              <a:t>(John </a:t>
            </a:r>
            <a:r>
              <a:rPr lang="en-US" sz="1800" i="1" dirty="0" err="1" smtClean="0"/>
              <a:t>Naisbett</a:t>
            </a:r>
            <a:r>
              <a:rPr lang="en-US" sz="1800" i="1" dirty="0" smtClean="0"/>
              <a:t>, </a:t>
            </a:r>
            <a:r>
              <a:rPr lang="en-US" sz="1800" i="1" dirty="0"/>
              <a:t>Megatrends, </a:t>
            </a:r>
            <a:r>
              <a:rPr lang="en-US" sz="1800" i="1" dirty="0" smtClean="0"/>
              <a:t>1988)</a:t>
            </a:r>
            <a:endParaRPr lang="id-ID" i="1" dirty="0"/>
          </a:p>
        </p:txBody>
      </p:sp>
      <p:pic>
        <p:nvPicPr>
          <p:cNvPr id="5" name="Picture 4" descr="http://www.isgtw.org/sites/default/files/PopularScience_DataIsPower_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9" r="1073" b="2439"/>
          <a:stretch/>
        </p:blipFill>
        <p:spPr bwMode="auto">
          <a:xfrm>
            <a:off x="6705600" y="76200"/>
            <a:ext cx="22860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16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Data - Informasi – Pengetahuan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3" t="11385" r="11449" b="67282"/>
          <a:stretch/>
        </p:blipFill>
        <p:spPr>
          <a:xfrm>
            <a:off x="751507" y="1752600"/>
            <a:ext cx="7640985" cy="3010085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8844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dirty="0" smtClean="0"/>
              <a:t>Data - Informasi – Pengetahuan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3200" dirty="0" err="1" smtClean="0">
                <a:solidFill>
                  <a:srgbClr val="C00000"/>
                </a:solidFill>
              </a:rPr>
              <a:t>Tidak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membawa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arti</a:t>
            </a:r>
            <a:r>
              <a:rPr lang="en-US" sz="3200" dirty="0" smtClean="0"/>
              <a:t>, </a:t>
            </a:r>
            <a:r>
              <a:rPr lang="en-US" sz="3200" dirty="0" err="1" smtClean="0"/>
              <a:t>merupakan</a:t>
            </a:r>
            <a:r>
              <a:rPr lang="en-US" sz="3200" dirty="0" smtClean="0"/>
              <a:t> </a:t>
            </a:r>
            <a:r>
              <a:rPr lang="en-US" sz="3200" dirty="0" err="1" smtClean="0"/>
              <a:t>kumpulan</a:t>
            </a:r>
            <a:r>
              <a:rPr lang="en-US" sz="3200" dirty="0" smtClean="0"/>
              <a:t> </a:t>
            </a:r>
            <a:r>
              <a:rPr lang="en-US" sz="3200" dirty="0" err="1" smtClean="0"/>
              <a:t>dari</a:t>
            </a:r>
            <a:r>
              <a:rPr lang="en-US" sz="3200" dirty="0" smtClean="0"/>
              <a:t> </a:t>
            </a:r>
            <a:r>
              <a:rPr lang="en-US" sz="3200" dirty="0" err="1" smtClean="0"/>
              <a:t>fakta-fakta</a:t>
            </a:r>
            <a:r>
              <a:rPr lang="en-US" sz="3200" dirty="0" smtClean="0"/>
              <a:t> </a:t>
            </a:r>
            <a:r>
              <a:rPr lang="en-US" sz="3200" dirty="0" err="1" smtClean="0"/>
              <a:t>tentang</a:t>
            </a:r>
            <a:r>
              <a:rPr lang="en-US" sz="3200" dirty="0" smtClean="0"/>
              <a:t> </a:t>
            </a:r>
            <a:r>
              <a:rPr lang="en-US" sz="3200" dirty="0" err="1" smtClean="0"/>
              <a:t>suatu</a:t>
            </a:r>
            <a:r>
              <a:rPr lang="en-US" sz="3200" dirty="0" smtClean="0"/>
              <a:t> </a:t>
            </a:r>
            <a:r>
              <a:rPr lang="en-US" sz="3200" dirty="0" err="1" smtClean="0"/>
              <a:t>kejadian</a:t>
            </a:r>
            <a:endParaRPr lang="en-US" sz="3200" dirty="0" smtClean="0"/>
          </a:p>
          <a:p>
            <a:pPr eaLnBrk="1" hangingPunct="1"/>
            <a:r>
              <a:rPr lang="en-US" sz="3200" dirty="0" err="1" smtClean="0"/>
              <a:t>Suatu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catatan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terstruktur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/>
              <a:t>dari</a:t>
            </a:r>
            <a:r>
              <a:rPr lang="en-US" sz="3200" dirty="0" smtClean="0"/>
              <a:t> </a:t>
            </a:r>
            <a:r>
              <a:rPr lang="en-US" sz="3200" dirty="0" err="1" smtClean="0"/>
              <a:t>suatu</a:t>
            </a:r>
            <a:r>
              <a:rPr lang="en-US" sz="3200" dirty="0" smtClean="0"/>
              <a:t> </a:t>
            </a:r>
            <a:r>
              <a:rPr lang="en-US" sz="3200" dirty="0" err="1" smtClean="0"/>
              <a:t>transaksi</a:t>
            </a:r>
            <a:endParaRPr lang="en-US" sz="3200" dirty="0" smtClean="0"/>
          </a:p>
          <a:p>
            <a:pPr eaLnBrk="1" hangingPunct="1"/>
            <a:r>
              <a:rPr lang="en-US" sz="3200" dirty="0" err="1" smtClean="0"/>
              <a:t>Merupakan</a:t>
            </a:r>
            <a:r>
              <a:rPr lang="en-US" sz="3200" dirty="0" smtClean="0"/>
              <a:t> </a:t>
            </a:r>
            <a:r>
              <a:rPr lang="en-US" sz="3200" dirty="0" err="1" smtClean="0"/>
              <a:t>materi</a:t>
            </a:r>
            <a:r>
              <a:rPr lang="en-US" sz="3200" dirty="0" smtClean="0"/>
              <a:t> </a:t>
            </a:r>
            <a:r>
              <a:rPr lang="en-US" sz="3200" dirty="0" err="1" smtClean="0"/>
              <a:t>penting</a:t>
            </a:r>
            <a:r>
              <a:rPr lang="en-US" sz="3200" dirty="0" smtClean="0"/>
              <a:t>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membentuk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informasi</a:t>
            </a:r>
            <a:endParaRPr lang="en-US" sz="3200" dirty="0" smtClean="0">
              <a:solidFill>
                <a:srgbClr val="C00000"/>
              </a:solidFill>
            </a:endParaRPr>
          </a:p>
          <a:p>
            <a:pPr eaLnBrk="1" hangingPunct="1"/>
            <a:endParaRPr lang="en-US" sz="3200" dirty="0" smtClean="0">
              <a:solidFill>
                <a:srgbClr val="C00000"/>
              </a:solidFill>
            </a:endParaRPr>
          </a:p>
          <a:p>
            <a:pPr eaLnBrk="1" hangingPunct="1"/>
            <a:r>
              <a:rPr lang="en-US" sz="3200" dirty="0" err="1" smtClean="0">
                <a:solidFill>
                  <a:srgbClr val="C00000"/>
                </a:solidFill>
              </a:rPr>
              <a:t>Informasi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/>
              <a:t>adalah</a:t>
            </a:r>
            <a:r>
              <a:rPr lang="en-US" sz="3200" dirty="0" smtClean="0"/>
              <a:t> </a:t>
            </a:r>
            <a:r>
              <a:rPr lang="en-US" sz="3200" dirty="0" err="1" smtClean="0"/>
              <a:t>kompilasi</a:t>
            </a:r>
            <a:r>
              <a:rPr lang="en-US" sz="3200" dirty="0" smtClean="0"/>
              <a:t> </a:t>
            </a:r>
            <a:r>
              <a:rPr lang="en-US" sz="3200" dirty="0" err="1" smtClean="0"/>
              <a:t>dari</a:t>
            </a:r>
            <a:r>
              <a:rPr lang="en-US" sz="3200" dirty="0" smtClean="0"/>
              <a:t> data</a:t>
            </a:r>
          </a:p>
          <a:p>
            <a:pPr eaLnBrk="1" hangingPunct="1"/>
            <a:r>
              <a:rPr lang="en-US" sz="3200" dirty="0" smtClean="0">
                <a:solidFill>
                  <a:srgbClr val="C00000"/>
                </a:solidFill>
              </a:rPr>
              <a:t>Knowledge </a:t>
            </a:r>
            <a:r>
              <a:rPr lang="en-US" sz="3200" dirty="0" err="1" smtClean="0"/>
              <a:t>adalah</a:t>
            </a:r>
            <a:r>
              <a:rPr lang="en-US" sz="3200" dirty="0" smtClean="0"/>
              <a:t> </a:t>
            </a:r>
            <a:r>
              <a:rPr lang="en-US" sz="3200" dirty="0" err="1" smtClean="0"/>
              <a:t>kompilasi</a:t>
            </a:r>
            <a:r>
              <a:rPr lang="en-US" sz="3200" dirty="0" smtClean="0"/>
              <a:t> </a:t>
            </a:r>
            <a:r>
              <a:rPr lang="en-US" sz="3200" dirty="0" err="1" smtClean="0"/>
              <a:t>dari</a:t>
            </a:r>
            <a:r>
              <a:rPr lang="en-US" sz="3200" dirty="0" smtClean="0"/>
              <a:t> </a:t>
            </a:r>
            <a:r>
              <a:rPr lang="en-US" sz="3200" dirty="0" err="1" smtClean="0"/>
              <a:t>informasi</a:t>
            </a:r>
            <a:endParaRPr lang="en-US" sz="3200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>
                <a:solidFill>
                  <a:srgbClr val="C00000"/>
                </a:solidFill>
              </a:rPr>
              <a:t>Data</a:t>
            </a:r>
            <a:r>
              <a:rPr lang="id-ID" smtClean="0"/>
              <a:t> - Informasi – Pengetahuan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943600"/>
            <a:ext cx="7886700" cy="563563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d-ID" dirty="0" smtClean="0"/>
              <a:t>Data </a:t>
            </a:r>
            <a:r>
              <a:rPr lang="id-ID" dirty="0"/>
              <a:t>Kehadiran Pegawai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id-ID" dirty="0"/>
          </a:p>
        </p:txBody>
      </p:sp>
      <p:graphicFrame>
        <p:nvGraphicFramePr>
          <p:cNvPr id="5" name="Group 4"/>
          <p:cNvGraphicFramePr>
            <a:graphicFrameLocks noGrp="1"/>
          </p:cNvGraphicFramePr>
          <p:nvPr/>
        </p:nvGraphicFramePr>
        <p:xfrm>
          <a:off x="838200" y="1600200"/>
          <a:ext cx="7391400" cy="4114803"/>
        </p:xfrm>
        <a:graphic>
          <a:graphicData uri="http://schemas.openxmlformats.org/drawingml/2006/table">
            <a:tbl>
              <a:tblPr/>
              <a:tblGrid>
                <a:gridCol w="1079500"/>
                <a:gridCol w="2349500"/>
                <a:gridCol w="2052638"/>
                <a:gridCol w="1909762"/>
              </a:tblGrid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NIP</a:t>
                      </a:r>
                    </a:p>
                  </a:txBody>
                  <a:tcPr marL="90000" marR="90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TGL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DATANG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PULANG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1103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02/12/2004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07:20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15:40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1142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02/12/2004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07:45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15:33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1156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02/12/2004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07:51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16:00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1173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02/12/2004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08:00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15:15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1180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02/12/2004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07:01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16:31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1183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02/12/2004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07:49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17:00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Data - </a:t>
            </a:r>
            <a:r>
              <a:rPr lang="id-ID" smtClean="0">
                <a:solidFill>
                  <a:srgbClr val="C00000"/>
                </a:solidFill>
              </a:rPr>
              <a:t>Informasi</a:t>
            </a:r>
            <a:r>
              <a:rPr lang="id-ID" smtClean="0"/>
              <a:t> – Pengetahuan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628650" y="5943600"/>
            <a:ext cx="7886700" cy="56356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id-ID" smtClean="0"/>
              <a:t>Informasi Akumulasi Bulanan Kehadiran Pegawai</a:t>
            </a:r>
          </a:p>
        </p:txBody>
      </p:sp>
      <p:graphicFrame>
        <p:nvGraphicFramePr>
          <p:cNvPr id="6" name="Group 4"/>
          <p:cNvGraphicFramePr>
            <a:graphicFrameLocks noGrp="1"/>
          </p:cNvGraphicFramePr>
          <p:nvPr/>
        </p:nvGraphicFramePr>
        <p:xfrm>
          <a:off x="620713" y="1524000"/>
          <a:ext cx="7848600" cy="4114800"/>
        </p:xfrm>
        <a:graphic>
          <a:graphicData uri="http://schemas.openxmlformats.org/drawingml/2006/table">
            <a:tbl>
              <a:tblPr/>
              <a:tblGrid>
                <a:gridCol w="1308100"/>
                <a:gridCol w="1308100"/>
                <a:gridCol w="1308100"/>
                <a:gridCol w="1308100"/>
                <a:gridCol w="1308100"/>
                <a:gridCol w="1308100"/>
              </a:tblGrid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NIP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Masuk</a:t>
                      </a:r>
                      <a:endParaRPr kumimoji="0" lang="en-US" altLang="ja-JP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+mn-lt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Alpa</a:t>
                      </a:r>
                      <a:endParaRPr kumimoji="0" lang="en-US" altLang="ja-JP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+mn-lt"/>
                        <a:ea typeface="ＭＳ Ｐゴシック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Cuti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Sakit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Telat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1103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1142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1156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1173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1180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+mn-lt"/>
                          <a:ea typeface="ＭＳ Ｐゴシック" pitchFamily="34" charset="-128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+mn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6600" dirty="0" smtClean="0"/>
              <a:t>1. Introduction</a:t>
            </a:r>
            <a:endParaRPr lang="id-ID" sz="6600" dirty="0" smtClean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r>
              <a:rPr lang="en-US" dirty="0"/>
              <a:t>1.1 What and Why Knowledge </a:t>
            </a:r>
            <a:r>
              <a:rPr lang="en-US" dirty="0" smtClean="0"/>
              <a:t>Management</a:t>
            </a:r>
          </a:p>
          <a:p>
            <a:pPr eaLnBrk="1" hangingPunct="1"/>
            <a:r>
              <a:rPr lang="en-US" dirty="0"/>
              <a:t>1.2 Type of </a:t>
            </a:r>
            <a:r>
              <a:rPr lang="en-US" dirty="0" smtClean="0"/>
              <a:t>Knowledge</a:t>
            </a:r>
          </a:p>
          <a:p>
            <a:pPr eaLnBrk="1" hangingPunct="1"/>
            <a:r>
              <a:rPr lang="en-US" dirty="0"/>
              <a:t>1.3 Knowledge Transformation</a:t>
            </a:r>
            <a:endParaRPr lang="en-US" dirty="0" smtClean="0"/>
          </a:p>
          <a:p>
            <a:pPr eaLnBrk="1" hangingPunct="1"/>
            <a:r>
              <a:rPr lang="en-US" dirty="0" smtClean="0"/>
              <a:t>1.4 </a:t>
            </a:r>
            <a:r>
              <a:rPr lang="en-US" dirty="0"/>
              <a:t>Knowledge Management Solutions and Foundations</a:t>
            </a:r>
            <a:endParaRPr lang="id-ID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Data - </a:t>
            </a:r>
            <a:r>
              <a:rPr lang="id-ID" smtClean="0">
                <a:solidFill>
                  <a:srgbClr val="C00000"/>
                </a:solidFill>
              </a:rPr>
              <a:t>Informasi</a:t>
            </a:r>
            <a:r>
              <a:rPr lang="id-ID" smtClean="0"/>
              <a:t> – Pengetahuan</a:t>
            </a: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628650" y="5943600"/>
            <a:ext cx="7886700" cy="563563"/>
          </a:xfrm>
        </p:spPr>
        <p:txBody>
          <a:bodyPr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fi-FI" smtClean="0"/>
              <a:t>Informasi Kondisi Kehadiran Mingguan Pegawai</a:t>
            </a:r>
          </a:p>
        </p:txBody>
      </p:sp>
      <p:graphicFrame>
        <p:nvGraphicFramePr>
          <p:cNvPr id="7" name="Group 4"/>
          <p:cNvGraphicFramePr>
            <a:graphicFrameLocks noGrp="1"/>
          </p:cNvGraphicFramePr>
          <p:nvPr/>
        </p:nvGraphicFramePr>
        <p:xfrm>
          <a:off x="457200" y="1570038"/>
          <a:ext cx="8305800" cy="3627437"/>
        </p:xfrm>
        <a:graphic>
          <a:graphicData uri="http://schemas.openxmlformats.org/drawingml/2006/table">
            <a:tbl>
              <a:tblPr/>
              <a:tblGrid>
                <a:gridCol w="1905000"/>
                <a:gridCol w="1219200"/>
                <a:gridCol w="1295400"/>
                <a:gridCol w="1219200"/>
                <a:gridCol w="1282700"/>
                <a:gridCol w="1384300"/>
              </a:tblGrid>
              <a:tr h="685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id-ID" sz="2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808080"/>
                          </a:outerShdw>
                        </a:effectLst>
                        <a:latin typeface="Tempus Sans ITC" pitchFamily="82" charset="0"/>
                      </a:endParaRP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Senin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Selasa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Rabu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Kamis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80808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Jumat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</a:tr>
              <a:tr h="685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Terlambat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7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5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39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Pulang Cepat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8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Izin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3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4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85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Alpa</a:t>
                      </a:r>
                    </a:p>
                  </a:txBody>
                  <a:tcPr marT="45724" marB="4572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1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0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ja-JP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Tempus Sans ITC" pitchFamily="82" charset="0"/>
                          <a:ea typeface="ＭＳ Ｐゴシック" pitchFamily="34" charset="-128"/>
                        </a:rPr>
                        <a:t>2</a:t>
                      </a: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Rectangle 48"/>
          <p:cNvSpPr>
            <a:spLocks noChangeArrowheads="1"/>
          </p:cNvSpPr>
          <p:nvPr/>
        </p:nvSpPr>
        <p:spPr bwMode="auto">
          <a:xfrm>
            <a:off x="2209800" y="1371600"/>
            <a:ext cx="1524000" cy="4343400"/>
          </a:xfrm>
          <a:prstGeom prst="rect">
            <a:avLst/>
          </a:prstGeom>
          <a:solidFill>
            <a:schemeClr val="accent1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d-ID" sz="1800">
              <a:latin typeface="Arial" panose="020B0604020202020204" pitchFamily="34" charset="0"/>
            </a:endParaRPr>
          </a:p>
        </p:txBody>
      </p:sp>
      <p:sp>
        <p:nvSpPr>
          <p:cNvPr id="9" name="Rectangle 49"/>
          <p:cNvSpPr>
            <a:spLocks noChangeArrowheads="1"/>
          </p:cNvSpPr>
          <p:nvPr/>
        </p:nvSpPr>
        <p:spPr bwMode="auto">
          <a:xfrm>
            <a:off x="7239000" y="1371600"/>
            <a:ext cx="1600200" cy="4343400"/>
          </a:xfrm>
          <a:prstGeom prst="rect">
            <a:avLst/>
          </a:prstGeom>
          <a:solidFill>
            <a:schemeClr val="accent1">
              <a:alpha val="4392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d-ID" sz="1800">
              <a:latin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04813"/>
            <a:ext cx="7543800" cy="5619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dirty="0"/>
              <a:t>Data - Informasi – </a:t>
            </a:r>
            <a:r>
              <a:rPr lang="id-ID" dirty="0">
                <a:solidFill>
                  <a:srgbClr val="C00000"/>
                </a:solidFill>
              </a:rPr>
              <a:t>Pengetahuan</a:t>
            </a:r>
            <a:endParaRPr lang="en-US" dirty="0" smtClean="0">
              <a:solidFill>
                <a:srgbClr val="C00000"/>
              </a:solidFill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447800"/>
            <a:ext cx="8077200" cy="46482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d-ID" sz="3200" dirty="0" smtClean="0"/>
              <a:t>G</a:t>
            </a:r>
            <a:r>
              <a:rPr lang="en-US" sz="3200" dirty="0" err="1" smtClean="0"/>
              <a:t>abungan</a:t>
            </a:r>
            <a:r>
              <a:rPr lang="en-US" sz="3200" dirty="0" smtClean="0"/>
              <a:t> </a:t>
            </a:r>
            <a:r>
              <a:rPr lang="en-US" sz="3200" dirty="0" err="1" smtClean="0"/>
              <a:t>dari</a:t>
            </a:r>
            <a:r>
              <a:rPr lang="en-US" sz="3200" dirty="0" smtClean="0"/>
              <a:t> </a:t>
            </a:r>
            <a:r>
              <a:rPr lang="en-US" sz="3200" dirty="0" err="1" smtClean="0"/>
              <a:t>suatu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pengalaman</a:t>
            </a:r>
            <a:r>
              <a:rPr lang="en-US" sz="3200" dirty="0" smtClean="0">
                <a:solidFill>
                  <a:srgbClr val="C00000"/>
                </a:solidFill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</a:rPr>
              <a:t>nilai</a:t>
            </a:r>
            <a:r>
              <a:rPr lang="en-US" sz="3200" dirty="0" smtClean="0">
                <a:solidFill>
                  <a:srgbClr val="C00000"/>
                </a:solidFill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</a:rPr>
              <a:t>informasi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kontekstual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dan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juga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pandangan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pakar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/>
              <a:t>yang </a:t>
            </a:r>
            <a:r>
              <a:rPr lang="en-US" sz="3200" dirty="0" err="1" smtClean="0"/>
              <a:t>memberikan</a:t>
            </a:r>
            <a:r>
              <a:rPr lang="en-US" sz="3200" dirty="0" smtClean="0"/>
              <a:t> </a:t>
            </a:r>
            <a:r>
              <a:rPr lang="en-US" sz="3200" dirty="0" err="1" smtClean="0"/>
              <a:t>suatu</a:t>
            </a:r>
            <a:r>
              <a:rPr lang="en-US" sz="3200" dirty="0" smtClean="0"/>
              <a:t> framework </a:t>
            </a:r>
            <a:r>
              <a:rPr lang="en-US" sz="3200" dirty="0" err="1" smtClean="0"/>
              <a:t>untuk</a:t>
            </a:r>
            <a:r>
              <a:rPr lang="en-US" sz="3200" dirty="0" smtClean="0"/>
              <a:t> </a:t>
            </a:r>
            <a:r>
              <a:rPr lang="en-US" sz="3200" dirty="0" err="1" smtClean="0"/>
              <a:t>mengevaluasi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menciptakan</a:t>
            </a:r>
            <a:r>
              <a:rPr lang="en-US" sz="3200" dirty="0" smtClean="0"/>
              <a:t> </a:t>
            </a:r>
            <a:r>
              <a:rPr lang="en-US" sz="3200" dirty="0" err="1" smtClean="0"/>
              <a:t>pengalaman</a:t>
            </a:r>
            <a:r>
              <a:rPr lang="en-US" sz="3200" dirty="0" smtClean="0"/>
              <a:t> </a:t>
            </a:r>
            <a:r>
              <a:rPr lang="en-US" sz="3200" dirty="0" err="1" smtClean="0"/>
              <a:t>baru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informasi</a:t>
            </a:r>
            <a:r>
              <a:rPr lang="id-ID" sz="3200" dirty="0" smtClean="0"/>
              <a:t/>
            </a:r>
            <a:br>
              <a:rPr lang="id-ID" sz="3200" dirty="0" smtClean="0"/>
            </a:br>
            <a:r>
              <a:rPr lang="en-US" sz="2600" dirty="0" smtClean="0"/>
              <a:t>(</a:t>
            </a:r>
            <a:r>
              <a:rPr lang="en-US" sz="2600" i="1" dirty="0" smtClean="0"/>
              <a:t>Thomas H. Davenport, Laurence </a:t>
            </a:r>
            <a:r>
              <a:rPr lang="en-US" sz="2600" i="1" dirty="0" err="1" smtClean="0"/>
              <a:t>Prusak</a:t>
            </a:r>
            <a:r>
              <a:rPr lang="en-US" sz="2600" dirty="0" smtClean="0"/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id-ID" sz="32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err="1" smtClean="0"/>
              <a:t>Bisa</a:t>
            </a:r>
            <a:r>
              <a:rPr lang="en-US" sz="3200" dirty="0" smtClean="0"/>
              <a:t> </a:t>
            </a:r>
            <a:r>
              <a:rPr lang="en-US" sz="3200" dirty="0" err="1" smtClean="0"/>
              <a:t>berupa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solusi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pemecahan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suatu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masalah</a:t>
            </a:r>
            <a:r>
              <a:rPr lang="en-US" sz="3200" dirty="0" smtClean="0">
                <a:solidFill>
                  <a:srgbClr val="C00000"/>
                </a:solidFill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</a:rPr>
              <a:t>petunjuk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suatu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pekerjaan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ini</a:t>
            </a:r>
            <a:r>
              <a:rPr lang="en-US" sz="3200" dirty="0" smtClean="0"/>
              <a:t> </a:t>
            </a:r>
            <a:r>
              <a:rPr lang="en-US" sz="3200" dirty="0" err="1" smtClean="0"/>
              <a:t>bisa</a:t>
            </a:r>
            <a:r>
              <a:rPr lang="en-US" sz="3200" dirty="0" smtClean="0"/>
              <a:t> </a:t>
            </a:r>
            <a:r>
              <a:rPr lang="en-US" sz="3200" dirty="0" err="1" smtClean="0"/>
              <a:t>ditingkatkan</a:t>
            </a:r>
            <a:r>
              <a:rPr lang="en-US" sz="3200" dirty="0" smtClean="0"/>
              <a:t> </a:t>
            </a:r>
            <a:r>
              <a:rPr lang="en-US" sz="3200" dirty="0" err="1" smtClean="0"/>
              <a:t>nilainya</a:t>
            </a:r>
            <a:r>
              <a:rPr lang="en-US" sz="3200" dirty="0" smtClean="0"/>
              <a:t>, </a:t>
            </a:r>
            <a:r>
              <a:rPr lang="en-US" sz="3200" dirty="0" err="1" smtClean="0"/>
              <a:t>dipelajari</a:t>
            </a:r>
            <a:r>
              <a:rPr lang="en-US" sz="3200" dirty="0" smtClean="0"/>
              <a:t> </a:t>
            </a:r>
            <a:r>
              <a:rPr lang="en-US" sz="3200" dirty="0" err="1" smtClean="0"/>
              <a:t>dan</a:t>
            </a:r>
            <a:r>
              <a:rPr lang="en-US" sz="3200" dirty="0" smtClean="0"/>
              <a:t> </a:t>
            </a:r>
            <a:r>
              <a:rPr lang="en-US" sz="3200" dirty="0" err="1" smtClean="0"/>
              <a:t>juga</a:t>
            </a:r>
            <a:r>
              <a:rPr lang="en-US" sz="3200" dirty="0" smtClean="0"/>
              <a:t> </a:t>
            </a:r>
            <a:r>
              <a:rPr lang="en-US" sz="3200" dirty="0" err="1" smtClean="0"/>
              <a:t>bisa</a:t>
            </a:r>
            <a:r>
              <a:rPr lang="en-US" sz="3200" dirty="0" smtClean="0"/>
              <a:t> </a:t>
            </a:r>
            <a:r>
              <a:rPr lang="en-US" sz="3200" dirty="0" err="1" smtClean="0"/>
              <a:t>diajarkan</a:t>
            </a:r>
            <a:r>
              <a:rPr lang="en-US" sz="3200" dirty="0" smtClean="0"/>
              <a:t> </a:t>
            </a:r>
            <a:r>
              <a:rPr lang="en-US" sz="3200" dirty="0" err="1" smtClean="0"/>
              <a:t>kepada</a:t>
            </a:r>
            <a:r>
              <a:rPr lang="en-US" sz="3200" dirty="0" smtClean="0"/>
              <a:t> yang lain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Data - Informasi – </a:t>
            </a:r>
            <a:r>
              <a:rPr lang="id-ID" smtClean="0">
                <a:solidFill>
                  <a:srgbClr val="C00000"/>
                </a:solidFill>
              </a:rPr>
              <a:t>Pengetahuan</a:t>
            </a:r>
            <a:endParaRPr lang="id-ID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8763"/>
            <a:ext cx="4476750" cy="4643437"/>
          </a:xfrm>
        </p:spPr>
        <p:txBody>
          <a:bodyPr/>
          <a:lstStyle/>
          <a:p>
            <a:pPr eaLnBrk="1" hangingPunct="1">
              <a:defRPr/>
            </a:pPr>
            <a:r>
              <a:rPr lang="id-ID" sz="3000" dirty="0" smtClean="0"/>
              <a:t>Pengetahuan tentang </a:t>
            </a:r>
            <a:r>
              <a:rPr lang="id-ID" sz="3000" dirty="0" smtClean="0">
                <a:solidFill>
                  <a:srgbClr val="C00000"/>
                </a:solidFill>
              </a:rPr>
              <a:t>kebiasaan pegawai </a:t>
            </a:r>
            <a:r>
              <a:rPr lang="id-ID" sz="3000" dirty="0" smtClean="0"/>
              <a:t>dalam jam datang/pulang kerja</a:t>
            </a:r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sz="3000" dirty="0" smtClean="0"/>
          </a:p>
          <a:p>
            <a:pPr marL="0" indent="0" eaLnBrk="1" hangingPunct="1">
              <a:buFont typeface="Arial" panose="020B0604020202020204" pitchFamily="34" charset="0"/>
              <a:buNone/>
              <a:defRPr/>
            </a:pPr>
            <a:endParaRPr lang="en-US" sz="3000" dirty="0" smtClean="0"/>
          </a:p>
          <a:p>
            <a:pPr eaLnBrk="1" hangingPunct="1">
              <a:defRPr/>
            </a:pPr>
            <a:r>
              <a:rPr lang="id-ID" sz="3000" dirty="0" smtClean="0"/>
              <a:t>Pengetahuan tentang bagaimana </a:t>
            </a:r>
            <a:r>
              <a:rPr lang="id-ID" sz="3000" dirty="0" smtClean="0">
                <a:solidFill>
                  <a:srgbClr val="C00000"/>
                </a:solidFill>
              </a:rPr>
              <a:t>meningkatkan kehadiran pegawai</a:t>
            </a:r>
          </a:p>
          <a:p>
            <a:pPr eaLnBrk="1" hangingPunct="1">
              <a:defRPr/>
            </a:pPr>
            <a:endParaRPr lang="id-ID" sz="3000" dirty="0"/>
          </a:p>
        </p:txBody>
      </p:sp>
      <p:pic>
        <p:nvPicPr>
          <p:cNvPr id="31748" name="Picture 3" descr="datami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050" y="2919413"/>
            <a:ext cx="3632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z="4000" dirty="0" smtClean="0"/>
              <a:t>Data - Informasi – Pengetahuan</a:t>
            </a:r>
            <a:r>
              <a:rPr lang="en-US" sz="4000" dirty="0" smtClean="0"/>
              <a:t> - </a:t>
            </a:r>
            <a:r>
              <a:rPr lang="en-US" sz="4000" dirty="0" err="1" smtClean="0">
                <a:solidFill>
                  <a:srgbClr val="C00000"/>
                </a:solidFill>
              </a:rPr>
              <a:t>Kebijakan</a:t>
            </a:r>
            <a:endParaRPr lang="id-ID" sz="4000" dirty="0" smtClean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8625"/>
            <a:ext cx="6610350" cy="4643438"/>
          </a:xfrm>
        </p:spPr>
        <p:txBody>
          <a:bodyPr/>
          <a:lstStyle/>
          <a:p>
            <a:pPr eaLnBrk="1" hangingPunct="1"/>
            <a:r>
              <a:rPr lang="id-ID" sz="3000" smtClean="0"/>
              <a:t>Kebijakan </a:t>
            </a:r>
            <a:r>
              <a:rPr lang="id-ID" sz="3000" smtClean="0">
                <a:solidFill>
                  <a:srgbClr val="C00000"/>
                </a:solidFill>
              </a:rPr>
              <a:t>penataan jam kerja karyawan </a:t>
            </a:r>
            <a:r>
              <a:rPr lang="id-ID" sz="3000" smtClean="0"/>
              <a:t>khusus untuk hari senin dan jumat</a:t>
            </a:r>
          </a:p>
          <a:p>
            <a:pPr eaLnBrk="1" hangingPunct="1"/>
            <a:endParaRPr lang="en-US" sz="3000" smtClean="0"/>
          </a:p>
          <a:p>
            <a:pPr eaLnBrk="1" hangingPunct="1"/>
            <a:r>
              <a:rPr lang="id-ID" sz="3000" smtClean="0"/>
              <a:t>Peraturan jam kerja:</a:t>
            </a:r>
          </a:p>
          <a:p>
            <a:pPr lvl="1" eaLnBrk="1" hangingPunct="1"/>
            <a:r>
              <a:rPr lang="id-ID" sz="2600" smtClean="0"/>
              <a:t>Hari </a:t>
            </a:r>
            <a:r>
              <a:rPr lang="id-ID" sz="2600" smtClean="0">
                <a:solidFill>
                  <a:srgbClr val="C00000"/>
                </a:solidFill>
              </a:rPr>
              <a:t>Senin dimulai jam 10:00</a:t>
            </a:r>
          </a:p>
          <a:p>
            <a:pPr lvl="1" eaLnBrk="1" hangingPunct="1"/>
            <a:r>
              <a:rPr lang="id-ID" sz="2600" smtClean="0"/>
              <a:t>Hari </a:t>
            </a:r>
            <a:r>
              <a:rPr lang="id-ID" sz="2600" smtClean="0">
                <a:solidFill>
                  <a:srgbClr val="C00000"/>
                </a:solidFill>
              </a:rPr>
              <a:t>Jumat diakhiri jam 14:00</a:t>
            </a:r>
          </a:p>
          <a:p>
            <a:pPr lvl="1" eaLnBrk="1" hangingPunct="1"/>
            <a:r>
              <a:rPr lang="id-ID" sz="2600" smtClean="0"/>
              <a:t>Sisa jam kerja </a:t>
            </a:r>
            <a:r>
              <a:rPr lang="id-ID" sz="2600" smtClean="0">
                <a:solidFill>
                  <a:srgbClr val="C00000"/>
                </a:solidFill>
              </a:rPr>
              <a:t>dikompensasi ke hari lain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Knowledge-Creating Company?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628650" y="1352550"/>
            <a:ext cx="8210550" cy="4643437"/>
          </a:xfrm>
        </p:spPr>
        <p:txBody>
          <a:bodyPr/>
          <a:lstStyle/>
          <a:p>
            <a:pPr eaLnBrk="1" hangingPunct="1"/>
            <a:r>
              <a:rPr lang="id-ID" sz="3200" dirty="0" smtClean="0"/>
              <a:t>Pengetahuan adalah satu-satunya </a:t>
            </a:r>
            <a:r>
              <a:rPr lang="id-ID" sz="3200" dirty="0" smtClean="0">
                <a:solidFill>
                  <a:srgbClr val="C00000"/>
                </a:solidFill>
              </a:rPr>
              <a:t>kunci keunggulan kompetitif</a:t>
            </a:r>
            <a:endParaRPr lang="id-ID" sz="3200" dirty="0" smtClean="0"/>
          </a:p>
          <a:p>
            <a:pPr eaLnBrk="1" hangingPunct="1"/>
            <a:r>
              <a:rPr lang="id-ID" sz="3200" dirty="0" smtClean="0"/>
              <a:t>Perusahaan yang sukses </a:t>
            </a:r>
            <a:r>
              <a:rPr lang="id-ID" sz="3200" dirty="0" smtClean="0">
                <a:solidFill>
                  <a:srgbClr val="C00000"/>
                </a:solidFill>
              </a:rPr>
              <a:t>mampu</a:t>
            </a:r>
            <a:r>
              <a:rPr lang="id-ID" sz="3200" dirty="0" smtClean="0"/>
              <a:t> untuk:</a:t>
            </a:r>
          </a:p>
          <a:p>
            <a:pPr lvl="1" eaLnBrk="1" hangingPunct="1"/>
            <a:r>
              <a:rPr lang="id-ID" sz="2800" dirty="0" smtClean="0"/>
              <a:t>Secara konsisten </a:t>
            </a:r>
            <a:r>
              <a:rPr lang="id-ID" sz="2800" dirty="0" smtClean="0">
                <a:solidFill>
                  <a:srgbClr val="0070C0"/>
                </a:solidFill>
              </a:rPr>
              <a:t>menghasilkan pengetahuan baru</a:t>
            </a:r>
          </a:p>
          <a:p>
            <a:pPr lvl="1" eaLnBrk="1" hangingPunct="1"/>
            <a:r>
              <a:rPr lang="id-ID" sz="2800" dirty="0" smtClean="0">
                <a:solidFill>
                  <a:srgbClr val="0070C0"/>
                </a:solidFill>
              </a:rPr>
              <a:t>Menyebarkannya</a:t>
            </a:r>
            <a:r>
              <a:rPr lang="id-ID" sz="2800" dirty="0" smtClean="0"/>
              <a:t> ke dalam perusahaan</a:t>
            </a:r>
          </a:p>
          <a:p>
            <a:pPr lvl="1" eaLnBrk="1" hangingPunct="1"/>
            <a:r>
              <a:rPr lang="id-ID" sz="2800" dirty="0" smtClean="0">
                <a:solidFill>
                  <a:srgbClr val="0070C0"/>
                </a:solidFill>
              </a:rPr>
              <a:t>Mengimplementasikan</a:t>
            </a:r>
            <a:r>
              <a:rPr lang="id-ID" sz="2800" dirty="0" smtClean="0"/>
              <a:t> dalam teknologi atau produk baru</a:t>
            </a:r>
          </a:p>
          <a:p>
            <a:pPr eaLnBrk="1" hangingPunct="1"/>
            <a:endParaRPr lang="id-ID" sz="3200" dirty="0" smtClean="0"/>
          </a:p>
        </p:txBody>
      </p:sp>
      <p:pic>
        <p:nvPicPr>
          <p:cNvPr id="5" name="Picture 4" descr="ikujiro_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724400"/>
            <a:ext cx="1851395" cy="1851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20648" y="5419264"/>
            <a:ext cx="2947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sz="2400" b="0" i="1" dirty="0">
                <a:latin typeface="+mn-lt"/>
              </a:rPr>
              <a:t>(</a:t>
            </a:r>
            <a:r>
              <a:rPr lang="en-US" sz="2400" b="0" i="1" dirty="0" err="1">
                <a:latin typeface="+mn-lt"/>
              </a:rPr>
              <a:t>Ikujiro</a:t>
            </a:r>
            <a:r>
              <a:rPr lang="en-US" sz="2400" b="0" i="1" dirty="0">
                <a:latin typeface="+mn-lt"/>
              </a:rPr>
              <a:t> Nonaka, </a:t>
            </a:r>
            <a:r>
              <a:rPr lang="en-US" sz="2400" b="0" i="1" dirty="0" smtClean="0">
                <a:latin typeface="+mn-lt"/>
              </a:rPr>
              <a:t>1995)</a:t>
            </a:r>
            <a:endParaRPr lang="en-US" sz="2400" b="0" i="1" dirty="0"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390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515350" cy="1200150"/>
          </a:xfrm>
        </p:spPr>
        <p:txBody>
          <a:bodyPr/>
          <a:lstStyle/>
          <a:p>
            <a:pPr eaLnBrk="1" hangingPunct="1"/>
            <a:r>
              <a:rPr lang="id-ID" sz="3800" dirty="0" err="1" smtClean="0"/>
              <a:t>Success</a:t>
            </a:r>
            <a:r>
              <a:rPr lang="id-ID" sz="3800" dirty="0" smtClean="0"/>
              <a:t> </a:t>
            </a:r>
            <a:r>
              <a:rPr lang="id-ID" sz="3800" dirty="0" err="1" smtClean="0"/>
              <a:t>Story</a:t>
            </a:r>
            <a:r>
              <a:rPr lang="en-US" sz="3800" dirty="0" smtClean="0"/>
              <a:t>: Matsushita Electric (1985)</a:t>
            </a:r>
            <a:endParaRPr lang="id-ID" sz="3800" dirty="0" smtClean="0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628650" y="1528763"/>
            <a:ext cx="8058150" cy="4643437"/>
          </a:xfrm>
        </p:spPr>
        <p:txBody>
          <a:bodyPr/>
          <a:lstStyle/>
          <a:p>
            <a:pPr eaLnBrk="1" hangingPunct="1"/>
            <a:r>
              <a:rPr lang="id-ID" dirty="0" smtClean="0"/>
              <a:t>Mengembangkan </a:t>
            </a:r>
            <a:r>
              <a:rPr lang="id-ID" dirty="0" smtClean="0">
                <a:solidFill>
                  <a:srgbClr val="C00000"/>
                </a:solidFill>
              </a:rPr>
              <a:t>mesin pembuat roti </a:t>
            </a:r>
          </a:p>
          <a:p>
            <a:pPr lvl="1" eaLnBrk="1" hangingPunct="1"/>
            <a:r>
              <a:rPr lang="id-ID" dirty="0" smtClean="0"/>
              <a:t>Hasil </a:t>
            </a:r>
            <a:r>
              <a:rPr lang="id-ID" dirty="0" err="1" smtClean="0"/>
              <a:t>Ujicoba</a:t>
            </a:r>
            <a:r>
              <a:rPr lang="id-ID" dirty="0" smtClean="0"/>
              <a:t>: kulit luar roti gosong</a:t>
            </a:r>
            <a:r>
              <a:rPr lang="en-US" dirty="0" smtClean="0"/>
              <a:t>, </a:t>
            </a:r>
            <a:r>
              <a:rPr lang="id-ID" dirty="0" smtClean="0"/>
              <a:t>dalamnya masih mentah, volume dan suhu yang tidak </a:t>
            </a:r>
            <a:r>
              <a:rPr lang="id-ID" dirty="0" err="1" smtClean="0"/>
              <a:t>te</a:t>
            </a:r>
            <a:r>
              <a:rPr lang="en-US" dirty="0" smtClean="0"/>
              <a:t>pat</a:t>
            </a:r>
            <a:r>
              <a:rPr lang="id-ID" dirty="0" smtClean="0"/>
              <a:t>, </a:t>
            </a:r>
            <a:r>
              <a:rPr lang="id-ID" dirty="0" err="1" smtClean="0"/>
              <a:t>dsb</a:t>
            </a:r>
            <a:endParaRPr lang="id-ID" dirty="0" smtClean="0"/>
          </a:p>
          <a:p>
            <a:pPr eaLnBrk="1" hangingPunct="1"/>
            <a:r>
              <a:rPr lang="id-ID" dirty="0" smtClean="0"/>
              <a:t>Pengembang </a:t>
            </a:r>
            <a:r>
              <a:rPr lang="id-ID" dirty="0" err="1" smtClean="0"/>
              <a:t>software</a:t>
            </a:r>
            <a:r>
              <a:rPr lang="id-ID" dirty="0" smtClean="0"/>
              <a:t> (</a:t>
            </a:r>
            <a:r>
              <a:rPr lang="id-ID" dirty="0" err="1" smtClean="0"/>
              <a:t>Ikuko</a:t>
            </a:r>
            <a:r>
              <a:rPr lang="id-ID" dirty="0" smtClean="0"/>
              <a:t> </a:t>
            </a:r>
            <a:r>
              <a:rPr lang="id-ID" dirty="0" err="1" smtClean="0"/>
              <a:t>Tanaka</a:t>
            </a:r>
            <a:r>
              <a:rPr lang="id-ID" dirty="0" smtClean="0"/>
              <a:t>) akhirnya mempunyai ide </a:t>
            </a:r>
            <a:r>
              <a:rPr lang="id-ID" dirty="0" smtClean="0">
                <a:solidFill>
                  <a:srgbClr val="C00000"/>
                </a:solidFill>
              </a:rPr>
              <a:t>magang ke pembuat roti </a:t>
            </a:r>
            <a:r>
              <a:rPr lang="id-ID" dirty="0" smtClean="0"/>
              <a:t>ternama di Osaka International Hotel</a:t>
            </a:r>
          </a:p>
          <a:p>
            <a:pPr eaLnBrk="1" hangingPunct="1"/>
            <a:r>
              <a:rPr lang="id-ID" dirty="0" smtClean="0"/>
              <a:t>Pengetahuan yang didapat ditulis dalam bentuk </a:t>
            </a:r>
            <a:r>
              <a:rPr lang="id-ID" dirty="0" smtClean="0">
                <a:solidFill>
                  <a:srgbClr val="C00000"/>
                </a:solidFill>
              </a:rPr>
              <a:t>tahapan dan alur kerja proses </a:t>
            </a:r>
            <a:r>
              <a:rPr lang="id-ID" dirty="0" smtClean="0"/>
              <a:t>pembuatan roti</a:t>
            </a:r>
            <a:endParaRPr lang="en-US" dirty="0" smtClean="0"/>
          </a:p>
          <a:p>
            <a:pPr lvl="1" eaLnBrk="1" hangingPunct="1"/>
            <a:r>
              <a:rPr lang="en-US" dirty="0" smtClean="0"/>
              <a:t>D</a:t>
            </a:r>
            <a:r>
              <a:rPr lang="id-ID" dirty="0" err="1" smtClean="0"/>
              <a:t>iimplementasikan</a:t>
            </a:r>
            <a:r>
              <a:rPr lang="id-ID" dirty="0" smtClean="0"/>
              <a:t> ke </a:t>
            </a:r>
            <a:r>
              <a:rPr lang="id-ID" dirty="0" smtClean="0">
                <a:solidFill>
                  <a:srgbClr val="0070C0"/>
                </a:solidFill>
              </a:rPr>
              <a:t>mesin pembuat roti</a:t>
            </a:r>
          </a:p>
          <a:p>
            <a:pPr eaLnBrk="1" hangingPunct="1"/>
            <a:r>
              <a:rPr lang="id-ID" dirty="0" smtClean="0"/>
              <a:t>Memecahkan </a:t>
            </a:r>
            <a:r>
              <a:rPr lang="id-ID" dirty="0" smtClean="0">
                <a:solidFill>
                  <a:srgbClr val="C00000"/>
                </a:solidFill>
              </a:rPr>
              <a:t>rekor penjualan </a:t>
            </a:r>
            <a:r>
              <a:rPr lang="id-ID" dirty="0" smtClean="0"/>
              <a:t>alat perlengkapan dapur terbesar pada tahun pertama pemasaran</a:t>
            </a:r>
          </a:p>
          <a:p>
            <a:pPr eaLnBrk="1" hangingPunct="1"/>
            <a:endParaRPr lang="id-ID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4863" y="341313"/>
            <a:ext cx="75438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Knowledge Spiral</a:t>
            </a:r>
          </a:p>
        </p:txBody>
      </p:sp>
      <p:grpSp>
        <p:nvGrpSpPr>
          <p:cNvPr id="36867" name="Group 12"/>
          <p:cNvGrpSpPr>
            <a:grpSpLocks/>
          </p:cNvGrpSpPr>
          <p:nvPr/>
        </p:nvGrpSpPr>
        <p:grpSpPr bwMode="auto">
          <a:xfrm>
            <a:off x="776288" y="1371600"/>
            <a:ext cx="7815262" cy="5638800"/>
            <a:chOff x="3073" y="10850"/>
            <a:chExt cx="6090" cy="4960"/>
          </a:xfrm>
        </p:grpSpPr>
        <p:sp>
          <p:nvSpPr>
            <p:cNvPr id="36869" name="Text Box 13"/>
            <p:cNvSpPr txBox="1">
              <a:spLocks noChangeArrowheads="1"/>
            </p:cNvSpPr>
            <p:nvPr/>
          </p:nvSpPr>
          <p:spPr bwMode="auto">
            <a:xfrm>
              <a:off x="3189" y="15354"/>
              <a:ext cx="5576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295" tIns="8890" rIns="74295" bIns="889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d-ID" sz="1800">
                <a:latin typeface="Arial" panose="020B0604020202020204" pitchFamily="34" charset="0"/>
              </a:endParaRPr>
            </a:p>
          </p:txBody>
        </p:sp>
        <p:graphicFrame>
          <p:nvGraphicFramePr>
            <p:cNvPr id="36870" name="Object 14"/>
            <p:cNvGraphicFramePr>
              <a:graphicFrameLocks noChangeAspect="1"/>
            </p:cNvGraphicFramePr>
            <p:nvPr/>
          </p:nvGraphicFramePr>
          <p:xfrm>
            <a:off x="3073" y="10850"/>
            <a:ext cx="6090" cy="4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19" name="Visio" r:id="rId3" imgW="5299231" imgH="3799927" progId="Visio.Drawing.11">
                    <p:embed/>
                  </p:oleObj>
                </mc:Choice>
                <mc:Fallback>
                  <p:oleObj name="Visio" r:id="rId3" imgW="5299231" imgH="3799927" progId="Visio.Drawing.11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3" y="10850"/>
                          <a:ext cx="6090" cy="4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Evolution of Sciences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200"/>
            <a:ext cx="8134350" cy="5622925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  <a:defRPr/>
            </a:pPr>
            <a:r>
              <a:rPr lang="en-US" sz="2600" dirty="0"/>
              <a:t>Before 1600: </a:t>
            </a:r>
            <a:r>
              <a:rPr lang="en-US" sz="2600" dirty="0">
                <a:solidFill>
                  <a:srgbClr val="C00000"/>
                </a:solidFill>
              </a:rPr>
              <a:t>Empirical science</a:t>
            </a:r>
          </a:p>
          <a:p>
            <a:pPr eaLnBrk="1" hangingPunct="1">
              <a:lnSpc>
                <a:spcPct val="110000"/>
              </a:lnSpc>
              <a:defRPr/>
            </a:pPr>
            <a:r>
              <a:rPr lang="en-US" sz="2600" dirty="0"/>
              <a:t>1600-1950s: </a:t>
            </a:r>
            <a:r>
              <a:rPr lang="en-US" sz="2600" dirty="0">
                <a:solidFill>
                  <a:srgbClr val="C00000"/>
                </a:solidFill>
              </a:rPr>
              <a:t>Theoretical science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100" dirty="0"/>
              <a:t>Each discipline has grown a </a:t>
            </a:r>
            <a:r>
              <a:rPr lang="en-US" sz="2100" i="1" dirty="0">
                <a:solidFill>
                  <a:srgbClr val="0070C0"/>
                </a:solidFill>
              </a:rPr>
              <a:t>theoretical </a:t>
            </a:r>
            <a:r>
              <a:rPr lang="en-US" sz="2100" dirty="0" smtClean="0">
                <a:solidFill>
                  <a:srgbClr val="0070C0"/>
                </a:solidFill>
              </a:rPr>
              <a:t>component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100" dirty="0" smtClean="0"/>
              <a:t>Theoretical </a:t>
            </a:r>
            <a:r>
              <a:rPr lang="en-US" sz="2100" dirty="0"/>
              <a:t>models </a:t>
            </a:r>
            <a:r>
              <a:rPr lang="en-US" sz="2100" dirty="0" smtClean="0"/>
              <a:t>motivate </a:t>
            </a:r>
            <a:r>
              <a:rPr lang="en-US" sz="2100" dirty="0">
                <a:solidFill>
                  <a:srgbClr val="0070C0"/>
                </a:solidFill>
              </a:rPr>
              <a:t>experiments and generalize </a:t>
            </a:r>
            <a:r>
              <a:rPr lang="en-US" sz="2100" dirty="0" smtClean="0">
                <a:solidFill>
                  <a:srgbClr val="0070C0"/>
                </a:solidFill>
              </a:rPr>
              <a:t>understanding</a:t>
            </a:r>
            <a:endParaRPr lang="en-US" sz="2100" dirty="0">
              <a:solidFill>
                <a:srgbClr val="0070C0"/>
              </a:solidFill>
            </a:endParaRPr>
          </a:p>
          <a:p>
            <a:pPr eaLnBrk="1" hangingPunct="1">
              <a:lnSpc>
                <a:spcPct val="110000"/>
              </a:lnSpc>
              <a:defRPr/>
            </a:pPr>
            <a:r>
              <a:rPr lang="en-US" sz="2600" dirty="0"/>
              <a:t>1950s-1990s: </a:t>
            </a:r>
            <a:r>
              <a:rPr lang="en-US" sz="2600" dirty="0">
                <a:solidFill>
                  <a:srgbClr val="C00000"/>
                </a:solidFill>
              </a:rPr>
              <a:t>Computational science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100" dirty="0" smtClean="0"/>
              <a:t>Most </a:t>
            </a:r>
            <a:r>
              <a:rPr lang="en-US" sz="2100" dirty="0"/>
              <a:t>disciplines have grown a third, </a:t>
            </a:r>
            <a:r>
              <a:rPr lang="en-US" sz="2100" i="1" dirty="0">
                <a:solidFill>
                  <a:srgbClr val="0070C0"/>
                </a:solidFill>
              </a:rPr>
              <a:t>computational </a:t>
            </a:r>
            <a:r>
              <a:rPr lang="en-US" sz="2100" dirty="0">
                <a:solidFill>
                  <a:srgbClr val="0070C0"/>
                </a:solidFill>
              </a:rPr>
              <a:t>branch </a:t>
            </a:r>
            <a:r>
              <a:rPr lang="en-US" sz="2100" dirty="0"/>
              <a:t>(e.g. empirical, theoretical, and computational ecology, or physics, or linguistics.)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100" dirty="0"/>
              <a:t>Computational Science traditionally meant simulation. It grew out of our inability to find closed-form solutions for complex mathematical </a:t>
            </a:r>
            <a:r>
              <a:rPr lang="en-US" sz="2100" dirty="0" smtClean="0"/>
              <a:t>models</a:t>
            </a:r>
            <a:endParaRPr lang="en-US" sz="2100" dirty="0"/>
          </a:p>
          <a:p>
            <a:pPr eaLnBrk="1" hangingPunct="1">
              <a:lnSpc>
                <a:spcPct val="110000"/>
              </a:lnSpc>
              <a:defRPr/>
            </a:pPr>
            <a:r>
              <a:rPr lang="en-US" sz="2600" dirty="0"/>
              <a:t>1990-now: </a:t>
            </a:r>
            <a:r>
              <a:rPr lang="en-US" sz="2600" dirty="0">
                <a:solidFill>
                  <a:srgbClr val="C00000"/>
                </a:solidFill>
              </a:rPr>
              <a:t>Data science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100" dirty="0" smtClean="0"/>
              <a:t>The </a:t>
            </a:r>
            <a:r>
              <a:rPr lang="en-US" sz="2100" dirty="0"/>
              <a:t>ability to economically store and manage petabytes of data online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100" dirty="0"/>
              <a:t>The Internet </a:t>
            </a:r>
            <a:r>
              <a:rPr lang="en-US" sz="2100" dirty="0" smtClean="0"/>
              <a:t>makes </a:t>
            </a:r>
            <a:r>
              <a:rPr lang="en-US" sz="2100" dirty="0"/>
              <a:t>all these archives universally accessible </a:t>
            </a:r>
          </a:p>
          <a:p>
            <a:pPr lvl="1" eaLnBrk="1" hangingPunct="1">
              <a:lnSpc>
                <a:spcPct val="110000"/>
              </a:lnSpc>
              <a:defRPr/>
            </a:pPr>
            <a:r>
              <a:rPr lang="en-US" sz="2100" dirty="0" smtClean="0">
                <a:solidFill>
                  <a:srgbClr val="0070C0"/>
                </a:solidFill>
              </a:rPr>
              <a:t>Data </a:t>
            </a:r>
            <a:r>
              <a:rPr lang="en-US" sz="2100" dirty="0">
                <a:solidFill>
                  <a:srgbClr val="0070C0"/>
                </a:solidFill>
              </a:rPr>
              <a:t>mining is a major new challenge</a:t>
            </a:r>
            <a:r>
              <a:rPr lang="en-US" sz="2100" dirty="0" smtClean="0"/>
              <a:t>!</a:t>
            </a:r>
          </a:p>
          <a:p>
            <a:pPr marL="0" indent="0" algn="r" eaLnBrk="1" hangingPunct="1">
              <a:lnSpc>
                <a:spcPct val="110000"/>
              </a:lnSpc>
              <a:buFont typeface="Arial" panose="020B0604020202020204" pitchFamily="34" charset="0"/>
              <a:buNone/>
              <a:defRPr/>
            </a:pPr>
            <a:r>
              <a:rPr lang="en-US" sz="1600" i="1" dirty="0" smtClean="0"/>
              <a:t>Jim </a:t>
            </a:r>
            <a:r>
              <a:rPr lang="en-US" sz="1600" i="1" dirty="0"/>
              <a:t>Gray and Alex </a:t>
            </a:r>
            <a:r>
              <a:rPr lang="en-US" sz="1600" i="1" dirty="0" err="1"/>
              <a:t>Szalay</a:t>
            </a:r>
            <a:r>
              <a:rPr lang="en-US" sz="1600" i="1" dirty="0"/>
              <a:t>, The World Wide </a:t>
            </a:r>
            <a:r>
              <a:rPr lang="en-US" sz="1600" i="1" dirty="0" smtClean="0"/>
              <a:t>Telescope:</a:t>
            </a:r>
            <a:br>
              <a:rPr lang="en-US" sz="1600" i="1" dirty="0" smtClean="0"/>
            </a:br>
            <a:r>
              <a:rPr lang="en-US" sz="1600" i="1" dirty="0" smtClean="0"/>
              <a:t>An </a:t>
            </a:r>
            <a:r>
              <a:rPr lang="en-US" sz="1600" i="1" dirty="0"/>
              <a:t>Archetype for Online </a:t>
            </a:r>
            <a:r>
              <a:rPr lang="en-US" sz="1600" i="1" dirty="0" smtClean="0"/>
              <a:t>Science, Comm</a:t>
            </a:r>
            <a:r>
              <a:rPr lang="en-US" sz="1600" i="1" dirty="0"/>
              <a:t>. ACM, 45(11): 50-54, Nov. 2002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2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Dari Data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Pengetahuan</a:t>
            </a:r>
            <a:endParaRPr lang="id-ID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670" y="2590800"/>
            <a:ext cx="4489142" cy="25723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6705600" cy="5105400"/>
          </a:xfrm>
        </p:spPr>
        <p:txBody>
          <a:bodyPr>
            <a:normAutofit/>
          </a:bodyPr>
          <a:lstStyle/>
          <a:p>
            <a:r>
              <a:rPr lang="en-US" dirty="0" smtClean="0"/>
              <a:t>Data </a:t>
            </a:r>
            <a:r>
              <a:rPr lang="en-US" dirty="0" err="1" smtClean="0"/>
              <a:t>harus</a:t>
            </a:r>
            <a:r>
              <a:rPr lang="en-US" dirty="0" smtClean="0"/>
              <a:t> </a:t>
            </a:r>
            <a:r>
              <a:rPr lang="en-US" dirty="0" err="1" smtClean="0"/>
              <a:t>kita</a:t>
            </a:r>
            <a:r>
              <a:rPr lang="en-US" dirty="0" smtClean="0"/>
              <a:t> </a:t>
            </a:r>
            <a:r>
              <a:rPr lang="en-US" dirty="0" err="1" smtClean="0"/>
              <a:t>olah</a:t>
            </a:r>
            <a:r>
              <a:rPr lang="en-US" dirty="0"/>
              <a:t> </a:t>
            </a:r>
            <a:r>
              <a:rPr lang="en-US" dirty="0" err="1" smtClean="0"/>
              <a:t>menjadi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pengetahuan</a:t>
            </a:r>
            <a:r>
              <a:rPr lang="en-US" dirty="0" smtClean="0"/>
              <a:t> </a:t>
            </a:r>
            <a:r>
              <a:rPr lang="en-US" dirty="0" err="1" smtClean="0"/>
              <a:t>supaya</a:t>
            </a:r>
            <a:r>
              <a:rPr lang="en-US" dirty="0" smtClean="0"/>
              <a:t> </a:t>
            </a:r>
            <a:r>
              <a:rPr lang="en-US" dirty="0" err="1" smtClean="0"/>
              <a:t>bisa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bermanfaat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err="1" smtClean="0"/>
              <a:t>bagi</a:t>
            </a:r>
            <a:r>
              <a:rPr lang="en-US" dirty="0" smtClean="0"/>
              <a:t> </a:t>
            </a:r>
            <a:r>
              <a:rPr lang="en-US" dirty="0" err="1" smtClean="0"/>
              <a:t>manusia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err="1"/>
              <a:t>D</a:t>
            </a:r>
            <a:r>
              <a:rPr lang="en-US" dirty="0" err="1" smtClean="0"/>
              <a:t>engan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C00000"/>
                </a:solidFill>
              </a:rPr>
              <a:t>pengetahuan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tersebut</a:t>
            </a:r>
            <a:r>
              <a:rPr lang="en-US" dirty="0" smtClean="0"/>
              <a:t>, </a:t>
            </a:r>
            <a:r>
              <a:rPr lang="en-US" dirty="0" err="1" smtClean="0"/>
              <a:t>manusia</a:t>
            </a:r>
            <a:r>
              <a:rPr lang="en-US" dirty="0" smtClean="0"/>
              <a:t> </a:t>
            </a:r>
            <a:r>
              <a:rPr lang="en-US" dirty="0" err="1" smtClean="0"/>
              <a:t>dapat</a:t>
            </a:r>
            <a:r>
              <a:rPr lang="en-US" dirty="0" smtClean="0"/>
              <a:t>:</a:t>
            </a:r>
          </a:p>
          <a:p>
            <a:pPr lvl="1"/>
            <a:r>
              <a:rPr lang="en-US" dirty="0" err="1"/>
              <a:t>M</a:t>
            </a:r>
            <a:r>
              <a:rPr lang="en-US" dirty="0" err="1" smtClean="0"/>
              <a:t>elakukan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70C0"/>
                </a:solidFill>
              </a:rPr>
              <a:t>estimasi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prediksi</a:t>
            </a:r>
            <a:r>
              <a:rPr lang="en-US" dirty="0">
                <a:solidFill>
                  <a:srgbClr val="0070C0"/>
                </a:solidFill>
              </a:rPr>
              <a:t/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 err="1" smtClean="0"/>
              <a:t>apa</a:t>
            </a:r>
            <a:r>
              <a:rPr lang="en-US" dirty="0" smtClean="0"/>
              <a:t> yang </a:t>
            </a:r>
            <a:r>
              <a:rPr lang="en-US" dirty="0" err="1" smtClean="0"/>
              <a:t>terjadi</a:t>
            </a:r>
            <a:r>
              <a:rPr lang="en-US" dirty="0" smtClean="0"/>
              <a:t> di </a:t>
            </a:r>
            <a:r>
              <a:rPr lang="en-US" dirty="0" err="1" smtClean="0"/>
              <a:t>depan</a:t>
            </a:r>
            <a:endParaRPr lang="en-US" dirty="0" smtClean="0"/>
          </a:p>
          <a:p>
            <a:pPr lvl="1"/>
            <a:r>
              <a:rPr lang="en-US" dirty="0" err="1"/>
              <a:t>M</a:t>
            </a:r>
            <a:r>
              <a:rPr lang="en-US" dirty="0" err="1" smtClean="0"/>
              <a:t>elakukan</a:t>
            </a:r>
            <a:r>
              <a:rPr lang="en-US" dirty="0" smtClean="0"/>
              <a:t> </a:t>
            </a:r>
            <a:r>
              <a:rPr lang="en-US" dirty="0" err="1" smtClean="0"/>
              <a:t>analisis</a:t>
            </a:r>
            <a:r>
              <a:rPr lang="en-US" dirty="0" smtClean="0"/>
              <a:t> </a:t>
            </a:r>
            <a:r>
              <a:rPr lang="en-US" dirty="0" err="1" smtClean="0"/>
              <a:t>tentang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>
                <a:solidFill>
                  <a:srgbClr val="0070C0"/>
                </a:solidFill>
              </a:rPr>
              <a:t>asosiasi</a:t>
            </a:r>
            <a:r>
              <a:rPr lang="en-US" dirty="0" smtClean="0"/>
              <a:t>, </a:t>
            </a:r>
            <a:r>
              <a:rPr lang="en-US" dirty="0" err="1" smtClean="0">
                <a:solidFill>
                  <a:srgbClr val="0070C0"/>
                </a:solidFill>
              </a:rPr>
              <a:t>korelasi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/>
              <a:t>dan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>
                <a:solidFill>
                  <a:srgbClr val="0070C0"/>
                </a:solidFill>
              </a:rPr>
              <a:t>pengelompokan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/>
              <a:t>antar</a:t>
            </a:r>
            <a:r>
              <a:rPr lang="en-US" dirty="0" smtClean="0"/>
              <a:t> data 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atribut</a:t>
            </a:r>
            <a:endParaRPr lang="en-US" dirty="0" smtClean="0"/>
          </a:p>
          <a:p>
            <a:pPr lvl="1"/>
            <a:r>
              <a:rPr lang="en-US" dirty="0" err="1" smtClean="0"/>
              <a:t>Membantu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pengambilan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keputusan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/>
              <a:t>dan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>
                <a:solidFill>
                  <a:srgbClr val="0070C0"/>
                </a:solidFill>
              </a:rPr>
              <a:t>pembuatan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kebijakan</a:t>
            </a:r>
            <a:endParaRPr lang="id-ID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Mining </a:t>
            </a:r>
            <a:r>
              <a:rPr lang="en-US" dirty="0" err="1" smtClean="0"/>
              <a:t>dari</a:t>
            </a:r>
            <a:r>
              <a:rPr lang="en-US" dirty="0" smtClean="0"/>
              <a:t> Data </a:t>
            </a:r>
            <a:r>
              <a:rPr lang="en-US" dirty="0" err="1" smtClean="0"/>
              <a:t>ke</a:t>
            </a:r>
            <a:r>
              <a:rPr lang="en-US" dirty="0" smtClean="0"/>
              <a:t> </a:t>
            </a:r>
            <a:r>
              <a:rPr lang="en-US" dirty="0" err="1" smtClean="0"/>
              <a:t>Pengetahuan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5" y="1447800"/>
            <a:ext cx="7886700" cy="443659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05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623888" y="2466975"/>
            <a:ext cx="7886700" cy="20955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1.1 What and Why Knowledge Management</a:t>
            </a:r>
            <a:endParaRPr lang="id-ID" sz="4000" dirty="0" smtClean="0"/>
          </a:p>
        </p:txBody>
      </p:sp>
      <p:sp>
        <p:nvSpPr>
          <p:cNvPr id="16387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/>
          <a:p>
            <a:pPr eaLnBrk="1" hangingPunct="1"/>
            <a:endParaRPr lang="id-ID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 </a:t>
            </a:r>
            <a:r>
              <a:rPr lang="en-US" dirty="0" err="1" smtClean="0"/>
              <a:t>Pebisnis</a:t>
            </a:r>
            <a:r>
              <a:rPr lang="en-US" dirty="0" smtClean="0"/>
              <a:t> </a:t>
            </a:r>
            <a:r>
              <a:rPr lang="en-US" dirty="0" err="1" smtClean="0"/>
              <a:t>Pengetahuan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49"/>
            <a:ext cx="6229350" cy="5100296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Uber</a:t>
            </a:r>
            <a:r>
              <a:rPr lang="en-US" sz="2400" dirty="0"/>
              <a:t> - the world’s largest taxi company, </a:t>
            </a:r>
            <a:r>
              <a:rPr lang="en-US" sz="2400" dirty="0">
                <a:solidFill>
                  <a:srgbClr val="0070C0"/>
                </a:solidFill>
              </a:rPr>
              <a:t>owns no </a:t>
            </a:r>
            <a:r>
              <a:rPr lang="en-US" sz="2400" dirty="0" smtClean="0">
                <a:solidFill>
                  <a:srgbClr val="0070C0"/>
                </a:solidFill>
              </a:rPr>
              <a:t>vehicles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Google</a:t>
            </a:r>
            <a:r>
              <a:rPr lang="en-US" sz="2400" dirty="0"/>
              <a:t> - world’s largest media/advertising company, </a:t>
            </a:r>
            <a:r>
              <a:rPr lang="en-US" sz="2400" dirty="0">
                <a:solidFill>
                  <a:srgbClr val="0070C0"/>
                </a:solidFill>
              </a:rPr>
              <a:t>creates no </a:t>
            </a:r>
            <a:r>
              <a:rPr lang="en-US" sz="2400" dirty="0" smtClean="0">
                <a:solidFill>
                  <a:srgbClr val="0070C0"/>
                </a:solidFill>
              </a:rPr>
              <a:t>content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Alibaba</a:t>
            </a:r>
            <a:r>
              <a:rPr lang="en-US" sz="2400" dirty="0"/>
              <a:t> - the most valuable retailer, </a:t>
            </a:r>
            <a:r>
              <a:rPr lang="en-US" sz="2400" dirty="0">
                <a:solidFill>
                  <a:srgbClr val="0070C0"/>
                </a:solidFill>
              </a:rPr>
              <a:t>has no </a:t>
            </a:r>
            <a:r>
              <a:rPr lang="en-US" sz="2400" dirty="0" smtClean="0">
                <a:solidFill>
                  <a:srgbClr val="0070C0"/>
                </a:solidFill>
              </a:rPr>
              <a:t>inventory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>
                <a:solidFill>
                  <a:srgbClr val="C00000"/>
                </a:solidFill>
              </a:rPr>
              <a:t>Airbnb</a:t>
            </a:r>
            <a:r>
              <a:rPr lang="en-US" sz="2400" dirty="0"/>
              <a:t> - the world’s largest accommodation provider, </a:t>
            </a:r>
            <a:r>
              <a:rPr lang="en-US" sz="2400" dirty="0">
                <a:solidFill>
                  <a:srgbClr val="0070C0"/>
                </a:solidFill>
              </a:rPr>
              <a:t>owns no real </a:t>
            </a:r>
            <a:r>
              <a:rPr lang="en-US" sz="2400" dirty="0" smtClean="0">
                <a:solidFill>
                  <a:srgbClr val="0070C0"/>
                </a:solidFill>
              </a:rPr>
              <a:t>estate</a:t>
            </a:r>
            <a:endParaRPr lang="en-US" sz="2400" dirty="0">
              <a:solidFill>
                <a:srgbClr val="0070C0"/>
              </a:solidFill>
            </a:endParaRPr>
          </a:p>
          <a:p>
            <a:r>
              <a:rPr lang="en-US" sz="2400" dirty="0" err="1" smtClean="0">
                <a:solidFill>
                  <a:srgbClr val="C00000"/>
                </a:solidFill>
              </a:rPr>
              <a:t>Gojek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- </a:t>
            </a:r>
            <a:r>
              <a:rPr lang="en-US" sz="2400" dirty="0" err="1" smtClean="0"/>
              <a:t>perusahaan</a:t>
            </a:r>
            <a:r>
              <a:rPr lang="en-US" sz="2400" dirty="0" smtClean="0"/>
              <a:t> </a:t>
            </a:r>
            <a:r>
              <a:rPr lang="en-US" sz="2400" dirty="0" err="1" smtClean="0"/>
              <a:t>angkutan</a:t>
            </a:r>
            <a:r>
              <a:rPr lang="en-US" sz="2400" dirty="0" smtClean="0"/>
              <a:t> </a:t>
            </a:r>
            <a:r>
              <a:rPr lang="en-US" sz="2400" dirty="0" err="1" smtClean="0"/>
              <a:t>umum</a:t>
            </a:r>
            <a:r>
              <a:rPr lang="en-US" sz="2400" dirty="0" smtClean="0"/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tanpa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memiliki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kendaraan</a:t>
            </a:r>
            <a:endParaRPr lang="en-US" sz="2400" dirty="0" smtClean="0">
              <a:solidFill>
                <a:srgbClr val="0070C0"/>
              </a:solidFill>
            </a:endParaRPr>
          </a:p>
          <a:p>
            <a:r>
              <a:rPr lang="en-US" sz="2400" dirty="0" err="1" smtClean="0">
                <a:solidFill>
                  <a:srgbClr val="C00000"/>
                </a:solidFill>
              </a:rPr>
              <a:t>Groceria</a:t>
            </a:r>
            <a:r>
              <a:rPr lang="en-US" sz="2400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/>
              <a:t>– </a:t>
            </a:r>
            <a:r>
              <a:rPr lang="en-US" sz="2400" dirty="0" err="1" smtClean="0"/>
              <a:t>perusahaan</a:t>
            </a:r>
            <a:r>
              <a:rPr lang="en-US" sz="2400" dirty="0" smtClean="0"/>
              <a:t> </a:t>
            </a:r>
            <a:r>
              <a:rPr lang="en-US" sz="2400" dirty="0" err="1" smtClean="0"/>
              <a:t>penjual</a:t>
            </a:r>
            <a:r>
              <a:rPr lang="en-US" sz="2400" dirty="0" smtClean="0"/>
              <a:t> </a:t>
            </a:r>
            <a:r>
              <a:rPr lang="en-US" sz="2400" dirty="0" err="1" smtClean="0"/>
              <a:t>sayur</a:t>
            </a:r>
            <a:r>
              <a:rPr lang="en-US" sz="2400" dirty="0" smtClean="0"/>
              <a:t> </a:t>
            </a:r>
            <a:r>
              <a:rPr lang="en-US" sz="2400" dirty="0" err="1" smtClean="0"/>
              <a:t>dan</a:t>
            </a:r>
            <a:r>
              <a:rPr lang="en-US" sz="2400" dirty="0" smtClean="0"/>
              <a:t> </a:t>
            </a:r>
            <a:r>
              <a:rPr lang="en-US" sz="2400" dirty="0" err="1" smtClean="0"/>
              <a:t>daging</a:t>
            </a:r>
            <a:r>
              <a:rPr lang="en-US" sz="2400" dirty="0" smtClean="0"/>
              <a:t> di </a:t>
            </a:r>
            <a:r>
              <a:rPr lang="en-US" sz="2400" dirty="0" err="1" smtClean="0"/>
              <a:t>pasar</a:t>
            </a:r>
            <a:r>
              <a:rPr lang="en-US" sz="2400" dirty="0" smtClean="0"/>
              <a:t>, </a:t>
            </a:r>
            <a:r>
              <a:rPr lang="en-US" sz="2400" dirty="0" err="1" smtClean="0">
                <a:solidFill>
                  <a:srgbClr val="0070C0"/>
                </a:solidFill>
              </a:rPr>
              <a:t>tanpa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punya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toko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dan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barang</a:t>
            </a:r>
            <a:r>
              <a:rPr lang="en-US" sz="2400" dirty="0" smtClean="0">
                <a:solidFill>
                  <a:srgbClr val="0070C0"/>
                </a:solidFill>
              </a:rPr>
              <a:t> </a:t>
            </a:r>
            <a:r>
              <a:rPr lang="en-US" sz="2400" dirty="0" err="1" smtClean="0">
                <a:solidFill>
                  <a:srgbClr val="0070C0"/>
                </a:solidFill>
              </a:rPr>
              <a:t>dagangan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9018" t="27302" r="56935" b="33676"/>
          <a:stretch/>
        </p:blipFill>
        <p:spPr>
          <a:xfrm>
            <a:off x="7047216" y="3650872"/>
            <a:ext cx="1857375" cy="2902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990600"/>
            <a:ext cx="1857375" cy="2466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58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2400"/>
            <a:ext cx="8362950" cy="1200150"/>
          </a:xfrm>
        </p:spPr>
        <p:txBody>
          <a:bodyPr>
            <a:normAutofit/>
          </a:bodyPr>
          <a:lstStyle/>
          <a:p>
            <a:r>
              <a:rPr lang="en-US" dirty="0" err="1" smtClean="0"/>
              <a:t>Prediksi</a:t>
            </a:r>
            <a:r>
              <a:rPr lang="en-US" dirty="0" smtClean="0"/>
              <a:t> </a:t>
            </a:r>
            <a:r>
              <a:rPr lang="en-US" dirty="0" err="1" smtClean="0"/>
              <a:t>Calon</a:t>
            </a:r>
            <a:r>
              <a:rPr lang="en-US" dirty="0" smtClean="0"/>
              <a:t> </a:t>
            </a:r>
            <a:r>
              <a:rPr lang="en-US" dirty="0" err="1" smtClean="0"/>
              <a:t>Legislatif</a:t>
            </a:r>
            <a:r>
              <a:rPr lang="en-US" dirty="0" smtClean="0"/>
              <a:t> DKI Jakarta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1" t="25119" r="13357" b="14285"/>
          <a:stretch/>
        </p:blipFill>
        <p:spPr bwMode="auto">
          <a:xfrm>
            <a:off x="1556123" y="2621818"/>
            <a:ext cx="7587877" cy="4227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2" y="1098226"/>
            <a:ext cx="4328755" cy="1832787"/>
          </a:xfrm>
          <a:prstGeom prst="rect">
            <a:avLst/>
          </a:prstGeom>
        </p:spPr>
      </p:pic>
      <p:sp>
        <p:nvSpPr>
          <p:cNvPr id="5" name="Bent Arrow 4"/>
          <p:cNvSpPr/>
          <p:nvPr/>
        </p:nvSpPr>
        <p:spPr>
          <a:xfrm rot="5400000">
            <a:off x="4587155" y="1445325"/>
            <a:ext cx="995703" cy="1026013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6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d-ID" dirty="0"/>
              <a:t>Prediksi Kelulusan Mahasiswa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7" t="24286" r="24903" b="10179"/>
          <a:stretch/>
        </p:blipFill>
        <p:spPr bwMode="auto">
          <a:xfrm>
            <a:off x="2046187" y="2350471"/>
            <a:ext cx="7097813" cy="4491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66800"/>
            <a:ext cx="4506057" cy="1704075"/>
          </a:xfrm>
          <a:prstGeom prst="rect">
            <a:avLst/>
          </a:prstGeom>
        </p:spPr>
      </p:pic>
      <p:sp>
        <p:nvSpPr>
          <p:cNvPr id="6" name="Bent Arrow 5"/>
          <p:cNvSpPr/>
          <p:nvPr/>
        </p:nvSpPr>
        <p:spPr>
          <a:xfrm rot="5400000">
            <a:off x="4739555" y="1337394"/>
            <a:ext cx="995703" cy="1026013"/>
          </a:xfrm>
          <a:prstGeom prst="ben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4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Latihan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err="1" smtClean="0"/>
              <a:t>Buat</a:t>
            </a:r>
            <a:r>
              <a:rPr lang="en-US" sz="3200" dirty="0" smtClean="0"/>
              <a:t> list </a:t>
            </a:r>
            <a:r>
              <a:rPr lang="en-US" sz="3200" dirty="0" smtClean="0">
                <a:solidFill>
                  <a:srgbClr val="C00000"/>
                </a:solidFill>
              </a:rPr>
              <a:t>data-data </a:t>
            </a:r>
            <a:r>
              <a:rPr lang="en-US" sz="3200" dirty="0" err="1" smtClean="0">
                <a:solidFill>
                  <a:srgbClr val="C00000"/>
                </a:solidFill>
              </a:rPr>
              <a:t>apa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saja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smtClean="0"/>
              <a:t>yang </a:t>
            </a:r>
            <a:r>
              <a:rPr lang="en-US" sz="3200" dirty="0" err="1" smtClean="0"/>
              <a:t>ada</a:t>
            </a:r>
            <a:r>
              <a:rPr lang="en-US" sz="3200" dirty="0" smtClean="0"/>
              <a:t> di </a:t>
            </a:r>
            <a:r>
              <a:rPr lang="en-US" sz="3200" dirty="0" err="1" smtClean="0"/>
              <a:t>tempat</a:t>
            </a:r>
            <a:r>
              <a:rPr lang="en-US" sz="3200" dirty="0" smtClean="0"/>
              <a:t> </a:t>
            </a:r>
            <a:r>
              <a:rPr lang="en-US" sz="3200" dirty="0" err="1" smtClean="0"/>
              <a:t>kita</a:t>
            </a:r>
            <a:r>
              <a:rPr lang="en-US" sz="3200" dirty="0" smtClean="0"/>
              <a:t> </a:t>
            </a:r>
            <a:r>
              <a:rPr lang="en-US" sz="3200" dirty="0" err="1" smtClean="0"/>
              <a:t>bekerja</a:t>
            </a:r>
            <a:endParaRPr lang="en-US" sz="3200" dirty="0" smtClean="0"/>
          </a:p>
          <a:p>
            <a:r>
              <a:rPr lang="en-US" sz="3200" dirty="0" err="1" smtClean="0"/>
              <a:t>Lakukan</a:t>
            </a:r>
            <a:r>
              <a:rPr lang="en-US" sz="3200" dirty="0" smtClean="0"/>
              <a:t> </a:t>
            </a:r>
            <a:r>
              <a:rPr lang="en-US" sz="3200" dirty="0" err="1" smtClean="0"/>
              <a:t>analisis</a:t>
            </a:r>
            <a:r>
              <a:rPr lang="en-US" sz="3200" dirty="0" smtClean="0"/>
              <a:t>, </a:t>
            </a:r>
            <a:r>
              <a:rPr lang="en-US" sz="3200" dirty="0" smtClean="0">
                <a:solidFill>
                  <a:srgbClr val="C00000"/>
                </a:solidFill>
              </a:rPr>
              <a:t>knowledge </a:t>
            </a:r>
            <a:r>
              <a:rPr lang="en-US" sz="3200" dirty="0" err="1" smtClean="0">
                <a:solidFill>
                  <a:srgbClr val="C00000"/>
                </a:solidFill>
              </a:rPr>
              <a:t>apa</a:t>
            </a:r>
            <a:r>
              <a:rPr lang="en-US" sz="3200" dirty="0" smtClean="0">
                <a:solidFill>
                  <a:srgbClr val="C00000"/>
                </a:solidFill>
              </a:rPr>
              <a:t> yang </a:t>
            </a:r>
            <a:r>
              <a:rPr lang="en-US" sz="3200" dirty="0" err="1" smtClean="0">
                <a:solidFill>
                  <a:srgbClr val="C00000"/>
                </a:solidFill>
              </a:rPr>
              <a:t>bisa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dibangun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dari</a:t>
            </a:r>
            <a:r>
              <a:rPr lang="en-US" sz="3200" dirty="0" smtClean="0">
                <a:solidFill>
                  <a:srgbClr val="C00000"/>
                </a:solidFill>
              </a:rPr>
              <a:t> data-data </a:t>
            </a:r>
            <a:r>
              <a:rPr lang="en-US" sz="3200" dirty="0" err="1" smtClean="0"/>
              <a:t>tersebut</a:t>
            </a:r>
            <a:endParaRPr lang="en-US" sz="3200" dirty="0" smtClean="0"/>
          </a:p>
          <a:p>
            <a:r>
              <a:rPr lang="en-US" sz="3200" dirty="0" err="1" smtClean="0"/>
              <a:t>Sajikan</a:t>
            </a:r>
            <a:r>
              <a:rPr lang="en-US" sz="3200" dirty="0" smtClean="0"/>
              <a:t> </a:t>
            </a:r>
            <a:r>
              <a:rPr lang="en-US" sz="3200" dirty="0" err="1" smtClean="0"/>
              <a:t>dalam</a:t>
            </a:r>
            <a:r>
              <a:rPr lang="en-US" sz="3200" dirty="0" smtClean="0"/>
              <a:t> </a:t>
            </a:r>
            <a:r>
              <a:rPr lang="en-US" sz="3200" dirty="0" err="1" smtClean="0"/>
              <a:t>bentuk</a:t>
            </a:r>
            <a:r>
              <a:rPr lang="en-US" sz="3200" dirty="0" smtClean="0"/>
              <a:t> </a:t>
            </a:r>
            <a:r>
              <a:rPr lang="en-US" sz="3200" dirty="0" err="1" smtClean="0"/>
              <a:t>MindMap</a:t>
            </a:r>
            <a:endParaRPr lang="id-ID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91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1.4 Knowledge Management (KM) Solutions and Foundations</a:t>
            </a:r>
            <a:endParaRPr lang="id-ID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8D09C1-4A0D-43E2-9590-F2525E5C3476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05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 Foundations and Solutions 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0713"/>
            <a:ext cx="8210550" cy="4983887"/>
          </a:xfrm>
        </p:spPr>
        <p:txBody>
          <a:bodyPr/>
          <a:lstStyle/>
          <a:p>
            <a:r>
              <a:rPr lang="en-US" dirty="0"/>
              <a:t>Knowledge management depends on </a:t>
            </a:r>
            <a:r>
              <a:rPr lang="en-US" dirty="0">
                <a:solidFill>
                  <a:srgbClr val="C00000"/>
                </a:solidFill>
              </a:rPr>
              <a:t>two broad </a:t>
            </a:r>
            <a:r>
              <a:rPr lang="en-US" dirty="0" smtClean="0">
                <a:solidFill>
                  <a:srgbClr val="C00000"/>
                </a:solidFill>
              </a:rPr>
              <a:t>aspects</a:t>
            </a:r>
            <a:r>
              <a:rPr lang="en-US" dirty="0" smtClean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KM </a:t>
            </a:r>
            <a:r>
              <a:rPr lang="en-US" dirty="0" smtClean="0">
                <a:solidFill>
                  <a:srgbClr val="0070C0"/>
                </a:solidFill>
              </a:rPr>
              <a:t>Foundations</a:t>
            </a:r>
            <a:r>
              <a:rPr lang="en-US" dirty="0" smtClean="0"/>
              <a:t> (</a:t>
            </a:r>
            <a:r>
              <a:rPr lang="en-US" i="1" dirty="0"/>
              <a:t>broader</a:t>
            </a:r>
            <a:r>
              <a:rPr lang="en-US" dirty="0"/>
              <a:t> and </a:t>
            </a:r>
            <a:r>
              <a:rPr lang="en-US" i="1" dirty="0"/>
              <a:t>more </a:t>
            </a:r>
            <a:r>
              <a:rPr lang="en-US" i="1" dirty="0" smtClean="0"/>
              <a:t>long-term</a:t>
            </a:r>
            <a:r>
              <a:rPr lang="en-US" dirty="0" smtClean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KM </a:t>
            </a:r>
            <a:r>
              <a:rPr lang="en-US" dirty="0" smtClean="0">
                <a:solidFill>
                  <a:srgbClr val="0070C0"/>
                </a:solidFill>
              </a:rPr>
              <a:t>Solution</a:t>
            </a:r>
            <a:r>
              <a:rPr lang="en-US" dirty="0" smtClean="0"/>
              <a:t> (</a:t>
            </a:r>
            <a:r>
              <a:rPr lang="en-US" i="1" dirty="0"/>
              <a:t>specific</a:t>
            </a:r>
            <a:r>
              <a:rPr lang="en-US" dirty="0"/>
              <a:t> in nature</a:t>
            </a:r>
            <a:r>
              <a:rPr lang="en-US" dirty="0" smtClean="0"/>
              <a:t>)</a:t>
            </a:r>
          </a:p>
          <a:p>
            <a:r>
              <a:rPr lang="en-US" dirty="0" smtClean="0"/>
              <a:t>KM solutions refer to the ways in which </a:t>
            </a:r>
            <a:r>
              <a:rPr lang="en-US" dirty="0" smtClean="0">
                <a:solidFill>
                  <a:srgbClr val="C00000"/>
                </a:solidFill>
              </a:rPr>
              <a:t>specific aspects </a:t>
            </a:r>
            <a:r>
              <a:rPr lang="en-US" dirty="0" smtClean="0"/>
              <a:t>of KM (</a:t>
            </a:r>
            <a:r>
              <a:rPr lang="en-US" dirty="0" smtClean="0">
                <a:solidFill>
                  <a:srgbClr val="C00000"/>
                </a:solidFill>
              </a:rPr>
              <a:t>discovery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C00000"/>
                </a:solidFill>
              </a:rPr>
              <a:t>capture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C00000"/>
                </a:solidFill>
              </a:rPr>
              <a:t>sharing</a:t>
            </a:r>
            <a:r>
              <a:rPr lang="en-US" dirty="0" smtClean="0"/>
              <a:t>, and </a:t>
            </a:r>
            <a:r>
              <a:rPr lang="en-US" dirty="0" smtClean="0">
                <a:solidFill>
                  <a:srgbClr val="C00000"/>
                </a:solidFill>
              </a:rPr>
              <a:t>application</a:t>
            </a:r>
            <a:r>
              <a:rPr lang="en-US" dirty="0" smtClean="0"/>
              <a:t> of knowledge) can be accomplished</a:t>
            </a:r>
          </a:p>
          <a:p>
            <a:pPr lvl="1"/>
            <a:r>
              <a:rPr lang="en-US" dirty="0" smtClean="0"/>
              <a:t>Include </a:t>
            </a:r>
            <a:r>
              <a:rPr lang="en-US" dirty="0" smtClean="0">
                <a:solidFill>
                  <a:srgbClr val="0070C0"/>
                </a:solidFill>
              </a:rPr>
              <a:t>KM processes </a:t>
            </a:r>
            <a:r>
              <a:rPr lang="en-US" dirty="0"/>
              <a:t>and </a:t>
            </a:r>
            <a:r>
              <a:rPr lang="en-US" dirty="0">
                <a:solidFill>
                  <a:srgbClr val="0070C0"/>
                </a:solidFill>
              </a:rPr>
              <a:t>KM </a:t>
            </a:r>
            <a:r>
              <a:rPr lang="en-US" dirty="0" smtClean="0">
                <a:solidFill>
                  <a:srgbClr val="0070C0"/>
                </a:solidFill>
              </a:rPr>
              <a:t>systems</a:t>
            </a:r>
          </a:p>
          <a:p>
            <a:r>
              <a:rPr lang="en-US" dirty="0" smtClean="0"/>
              <a:t>KM foundations are the </a:t>
            </a:r>
            <a:r>
              <a:rPr lang="en-US" dirty="0" smtClean="0">
                <a:solidFill>
                  <a:srgbClr val="C00000"/>
                </a:solidFill>
              </a:rPr>
              <a:t>broad organizational aspects </a:t>
            </a:r>
            <a:r>
              <a:rPr lang="en-US" dirty="0" smtClean="0"/>
              <a:t>that support KM in the short- and long-term</a:t>
            </a:r>
          </a:p>
          <a:p>
            <a:pPr lvl="1"/>
            <a:r>
              <a:rPr lang="en-US" dirty="0" smtClean="0"/>
              <a:t>Include </a:t>
            </a:r>
            <a:r>
              <a:rPr lang="en-US" dirty="0" smtClean="0">
                <a:solidFill>
                  <a:srgbClr val="0070C0"/>
                </a:solidFill>
              </a:rPr>
              <a:t>KM infrastructure</a:t>
            </a:r>
            <a:r>
              <a:rPr lang="en-US" dirty="0" smtClean="0"/>
              <a:t>, KM </a:t>
            </a:r>
            <a:r>
              <a:rPr lang="en-US" dirty="0" smtClean="0">
                <a:solidFill>
                  <a:srgbClr val="0070C0"/>
                </a:solidFill>
              </a:rPr>
              <a:t>mechanisms</a:t>
            </a:r>
            <a:r>
              <a:rPr lang="en-US" dirty="0" smtClean="0"/>
              <a:t>, and </a:t>
            </a:r>
            <a:r>
              <a:rPr lang="en-US" dirty="0" smtClean="0">
                <a:solidFill>
                  <a:srgbClr val="0070C0"/>
                </a:solidFill>
              </a:rPr>
              <a:t>KM technologies</a:t>
            </a:r>
            <a:endParaRPr lang="id-ID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65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KM Foundations and </a:t>
            </a:r>
            <a:r>
              <a:rPr lang="en-US" dirty="0"/>
              <a:t>Solutions </a:t>
            </a:r>
            <a:endParaRPr lang="id-ID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8" t="11385" r="7390" b="52512"/>
          <a:stretch/>
        </p:blipFill>
        <p:spPr>
          <a:xfrm>
            <a:off x="228600" y="1219200"/>
            <a:ext cx="8915400" cy="516154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3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 Foundations and Solutions </a:t>
            </a:r>
            <a:endParaRPr lang="id-ID" dirty="0"/>
          </a:p>
        </p:txBody>
      </p:sp>
      <p:sp>
        <p:nvSpPr>
          <p:cNvPr id="52" name="Rectangle 2"/>
          <p:cNvSpPr>
            <a:spLocks noChangeArrowheads="1"/>
          </p:cNvSpPr>
          <p:nvPr/>
        </p:nvSpPr>
        <p:spPr bwMode="auto">
          <a:xfrm>
            <a:off x="4841875" y="3962400"/>
            <a:ext cx="2057400" cy="15240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53" name="Rectangle 3"/>
          <p:cNvSpPr>
            <a:spLocks noChangeArrowheads="1"/>
          </p:cNvSpPr>
          <p:nvPr/>
        </p:nvSpPr>
        <p:spPr bwMode="auto">
          <a:xfrm>
            <a:off x="2695575" y="3962400"/>
            <a:ext cx="2057400" cy="1524000"/>
          </a:xfrm>
          <a:prstGeom prst="rect">
            <a:avLst/>
          </a:prstGeom>
          <a:solidFill>
            <a:srgbClr val="CCCCCC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54" name="Rectangle 4"/>
          <p:cNvSpPr>
            <a:spLocks noChangeArrowheads="1"/>
          </p:cNvSpPr>
          <p:nvPr/>
        </p:nvSpPr>
        <p:spPr bwMode="auto">
          <a:xfrm>
            <a:off x="279400" y="179070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Processes</a:t>
            </a:r>
          </a:p>
        </p:txBody>
      </p:sp>
      <p:sp>
        <p:nvSpPr>
          <p:cNvPr id="55" name="Rectangle 5"/>
          <p:cNvSpPr>
            <a:spLocks noChangeArrowheads="1"/>
          </p:cNvSpPr>
          <p:nvPr/>
        </p:nvSpPr>
        <p:spPr bwMode="auto">
          <a:xfrm>
            <a:off x="1041400" y="3962400"/>
            <a:ext cx="15732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Mechanisms</a:t>
            </a:r>
          </a:p>
        </p:txBody>
      </p:sp>
      <p:sp>
        <p:nvSpPr>
          <p:cNvPr id="56" name="Rectangle 6"/>
          <p:cNvSpPr>
            <a:spLocks noChangeArrowheads="1"/>
          </p:cNvSpPr>
          <p:nvPr/>
        </p:nvSpPr>
        <p:spPr bwMode="auto">
          <a:xfrm>
            <a:off x="279400" y="5943600"/>
            <a:ext cx="166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Infrastructure</a:t>
            </a:r>
          </a:p>
        </p:txBody>
      </p:sp>
      <p:sp>
        <p:nvSpPr>
          <p:cNvPr id="57" name="Rectangle 7"/>
          <p:cNvSpPr>
            <a:spLocks noChangeArrowheads="1"/>
          </p:cNvSpPr>
          <p:nvPr/>
        </p:nvSpPr>
        <p:spPr bwMode="auto">
          <a:xfrm>
            <a:off x="6886575" y="3962400"/>
            <a:ext cx="1698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Technologies </a:t>
            </a:r>
          </a:p>
        </p:txBody>
      </p:sp>
      <p:sp>
        <p:nvSpPr>
          <p:cNvPr id="58" name="Rectangle 8"/>
          <p:cNvSpPr>
            <a:spLocks noChangeArrowheads="1"/>
          </p:cNvSpPr>
          <p:nvPr/>
        </p:nvSpPr>
        <p:spPr bwMode="auto">
          <a:xfrm>
            <a:off x="2085975" y="5864225"/>
            <a:ext cx="9906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Organization Culture</a:t>
            </a:r>
          </a:p>
        </p:txBody>
      </p:sp>
      <p:sp>
        <p:nvSpPr>
          <p:cNvPr id="59" name="Rectangle 9"/>
          <p:cNvSpPr>
            <a:spLocks noChangeArrowheads="1"/>
          </p:cNvSpPr>
          <p:nvPr/>
        </p:nvSpPr>
        <p:spPr bwMode="auto">
          <a:xfrm>
            <a:off x="2771775" y="3990975"/>
            <a:ext cx="18288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Analogies and metaphors </a:t>
            </a:r>
          </a:p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Brainstorming retreats 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On-the-job training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Face-to-face meetings</a:t>
            </a:r>
          </a:p>
          <a:p>
            <a:pPr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Apprenticeships  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Employee rotation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Learning by observation</a:t>
            </a:r>
          </a:p>
          <a:p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</a:rPr>
              <a:t>…. </a:t>
            </a:r>
          </a:p>
        </p:txBody>
      </p:sp>
      <p:sp>
        <p:nvSpPr>
          <p:cNvPr id="60" name="Rectangle 10"/>
          <p:cNvSpPr>
            <a:spLocks noChangeArrowheads="1"/>
          </p:cNvSpPr>
          <p:nvPr/>
        </p:nvSpPr>
        <p:spPr bwMode="auto">
          <a:xfrm>
            <a:off x="4232275" y="5864225"/>
            <a:ext cx="11430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IT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Infrastructure</a:t>
            </a:r>
          </a:p>
        </p:txBody>
      </p:sp>
      <p:sp>
        <p:nvSpPr>
          <p:cNvPr id="61" name="Rectangle 11"/>
          <p:cNvSpPr>
            <a:spLocks noChangeArrowheads="1"/>
          </p:cNvSpPr>
          <p:nvPr/>
        </p:nvSpPr>
        <p:spPr bwMode="auto">
          <a:xfrm>
            <a:off x="5413375" y="5864225"/>
            <a:ext cx="10668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Common Knowledge</a:t>
            </a:r>
          </a:p>
        </p:txBody>
      </p:sp>
      <p:sp>
        <p:nvSpPr>
          <p:cNvPr id="62" name="Rectangle 12"/>
          <p:cNvSpPr>
            <a:spLocks noChangeArrowheads="1"/>
          </p:cNvSpPr>
          <p:nvPr/>
        </p:nvSpPr>
        <p:spPr bwMode="auto">
          <a:xfrm>
            <a:off x="4356100" y="2254250"/>
            <a:ext cx="1143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Externalization</a:t>
            </a:r>
          </a:p>
        </p:txBody>
      </p:sp>
      <p:sp>
        <p:nvSpPr>
          <p:cNvPr id="63" name="Rectangle 13"/>
          <p:cNvSpPr>
            <a:spLocks noChangeArrowheads="1"/>
          </p:cNvSpPr>
          <p:nvPr/>
        </p:nvSpPr>
        <p:spPr bwMode="auto">
          <a:xfrm>
            <a:off x="16510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Combination</a:t>
            </a:r>
          </a:p>
        </p:txBody>
      </p:sp>
      <p:sp>
        <p:nvSpPr>
          <p:cNvPr id="64" name="Rectangle 14"/>
          <p:cNvSpPr>
            <a:spLocks noChangeArrowheads="1"/>
          </p:cNvSpPr>
          <p:nvPr/>
        </p:nvSpPr>
        <p:spPr bwMode="auto">
          <a:xfrm>
            <a:off x="7175500" y="2254250"/>
            <a:ext cx="762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Routines</a:t>
            </a:r>
          </a:p>
        </p:txBody>
      </p:sp>
      <p:sp>
        <p:nvSpPr>
          <p:cNvPr id="65" name="Rectangle 15"/>
          <p:cNvSpPr>
            <a:spLocks noChangeArrowheads="1"/>
          </p:cNvSpPr>
          <p:nvPr/>
        </p:nvSpPr>
        <p:spPr bwMode="auto">
          <a:xfrm>
            <a:off x="24892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Socialization</a:t>
            </a:r>
          </a:p>
        </p:txBody>
      </p:sp>
      <p:sp>
        <p:nvSpPr>
          <p:cNvPr id="66" name="Rectangle 16"/>
          <p:cNvSpPr>
            <a:spLocks noChangeArrowheads="1"/>
          </p:cNvSpPr>
          <p:nvPr/>
        </p:nvSpPr>
        <p:spPr bwMode="auto">
          <a:xfrm>
            <a:off x="5499100" y="2254250"/>
            <a:ext cx="8382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Exchange</a:t>
            </a:r>
          </a:p>
        </p:txBody>
      </p:sp>
      <p:sp>
        <p:nvSpPr>
          <p:cNvPr id="67" name="Rectangle 17"/>
          <p:cNvSpPr>
            <a:spLocks noChangeArrowheads="1"/>
          </p:cNvSpPr>
          <p:nvPr/>
        </p:nvSpPr>
        <p:spPr bwMode="auto">
          <a:xfrm>
            <a:off x="6337300" y="2254250"/>
            <a:ext cx="7620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Direction</a:t>
            </a:r>
          </a:p>
        </p:txBody>
      </p:sp>
      <p:sp>
        <p:nvSpPr>
          <p:cNvPr id="68" name="Rectangle 18"/>
          <p:cNvSpPr>
            <a:spLocks noChangeArrowheads="1"/>
          </p:cNvSpPr>
          <p:nvPr/>
        </p:nvSpPr>
        <p:spPr bwMode="auto">
          <a:xfrm>
            <a:off x="3441700" y="2254250"/>
            <a:ext cx="10668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Internalization</a:t>
            </a:r>
          </a:p>
        </p:txBody>
      </p:sp>
      <p:sp>
        <p:nvSpPr>
          <p:cNvPr id="69" name="Rectangle 19"/>
          <p:cNvSpPr>
            <a:spLocks noChangeArrowheads="1"/>
          </p:cNvSpPr>
          <p:nvPr/>
        </p:nvSpPr>
        <p:spPr bwMode="auto">
          <a:xfrm>
            <a:off x="39624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Capture</a:t>
            </a:r>
          </a:p>
        </p:txBody>
      </p:sp>
      <p:sp>
        <p:nvSpPr>
          <p:cNvPr id="70" name="Rectangle 20"/>
          <p:cNvSpPr>
            <a:spLocks noChangeArrowheads="1"/>
          </p:cNvSpPr>
          <p:nvPr/>
        </p:nvSpPr>
        <p:spPr bwMode="auto">
          <a:xfrm>
            <a:off x="54610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Sharing</a:t>
            </a:r>
          </a:p>
        </p:txBody>
      </p:sp>
      <p:sp>
        <p:nvSpPr>
          <p:cNvPr id="71" name="Rectangle 21"/>
          <p:cNvSpPr>
            <a:spLocks noChangeArrowheads="1"/>
          </p:cNvSpPr>
          <p:nvPr/>
        </p:nvSpPr>
        <p:spPr bwMode="auto">
          <a:xfrm>
            <a:off x="66421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Application</a:t>
            </a:r>
          </a:p>
        </p:txBody>
      </p:sp>
      <p:sp>
        <p:nvSpPr>
          <p:cNvPr id="72" name="Rectangle 22"/>
          <p:cNvSpPr>
            <a:spLocks noChangeArrowheads="1"/>
          </p:cNvSpPr>
          <p:nvPr/>
        </p:nvSpPr>
        <p:spPr bwMode="auto">
          <a:xfrm>
            <a:off x="45466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3" name="Rectangle 23"/>
          <p:cNvSpPr>
            <a:spLocks noChangeArrowheads="1"/>
          </p:cNvSpPr>
          <p:nvPr/>
        </p:nvSpPr>
        <p:spPr bwMode="auto">
          <a:xfrm>
            <a:off x="4445000" y="2254250"/>
            <a:ext cx="990600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4" name="Rectangle 24"/>
          <p:cNvSpPr>
            <a:spLocks noChangeArrowheads="1"/>
          </p:cNvSpPr>
          <p:nvPr/>
        </p:nvSpPr>
        <p:spPr bwMode="auto">
          <a:xfrm>
            <a:off x="4689475" y="3962400"/>
            <a:ext cx="2209800" cy="160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0" algn="l"/>
              </a:tabLst>
              <a:defRPr sz="24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algn="r"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Decision support systems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Web-based discussion groups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Repositories of best practices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Artificial intelligence systems</a:t>
            </a:r>
          </a:p>
          <a:p>
            <a:pPr algn="r" eaLnBrk="1" hangingPunct="1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Case-based reasoning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Groupware  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Web pages</a:t>
            </a:r>
          </a:p>
          <a:p>
            <a:pPr algn="r"/>
            <a:r>
              <a:rPr lang="en-US" altLang="id-ID" sz="11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…</a:t>
            </a:r>
          </a:p>
          <a:p>
            <a:pPr algn="r"/>
            <a:endParaRPr lang="en-US" altLang="id-ID" sz="1100" b="0" smtClean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" name="AutoShape 25"/>
          <p:cNvSpPr>
            <a:spLocks/>
          </p:cNvSpPr>
          <p:nvPr/>
        </p:nvSpPr>
        <p:spPr bwMode="auto">
          <a:xfrm rot="5400000">
            <a:off x="4651375" y="2984500"/>
            <a:ext cx="304800" cy="5435600"/>
          </a:xfrm>
          <a:prstGeom prst="leftBrace">
            <a:avLst>
              <a:gd name="adj1" fmla="val 148611"/>
              <a:gd name="adj2" fmla="val 50000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76" name="Rectangle 26"/>
          <p:cNvSpPr>
            <a:spLocks noChangeArrowheads="1"/>
          </p:cNvSpPr>
          <p:nvPr/>
        </p:nvSpPr>
        <p:spPr bwMode="auto">
          <a:xfrm>
            <a:off x="6530975" y="5864225"/>
            <a:ext cx="9906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Physical Environment</a:t>
            </a:r>
          </a:p>
        </p:txBody>
      </p:sp>
      <p:sp>
        <p:nvSpPr>
          <p:cNvPr id="77" name="Rectangle 27"/>
          <p:cNvSpPr>
            <a:spLocks noChangeArrowheads="1"/>
          </p:cNvSpPr>
          <p:nvPr/>
        </p:nvSpPr>
        <p:spPr bwMode="auto">
          <a:xfrm>
            <a:off x="3140075" y="5864225"/>
            <a:ext cx="1041400" cy="441325"/>
          </a:xfrm>
          <a:prstGeom prst="rect">
            <a:avLst/>
          </a:prstGeom>
          <a:solidFill>
            <a:srgbClr val="CCCCCC"/>
          </a:solidFill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Organization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1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Times New Roman" panose="02020603050405020304" pitchFamily="18" charset="0"/>
              </a:rPr>
              <a:t>Structure</a:t>
            </a:r>
          </a:p>
        </p:txBody>
      </p:sp>
      <p:sp>
        <p:nvSpPr>
          <p:cNvPr id="78" name="Rectangle 28"/>
          <p:cNvSpPr>
            <a:spLocks noChangeArrowheads="1"/>
          </p:cNvSpPr>
          <p:nvPr/>
        </p:nvSpPr>
        <p:spPr bwMode="auto">
          <a:xfrm>
            <a:off x="2133600" y="1295400"/>
            <a:ext cx="9144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Discovery</a:t>
            </a:r>
          </a:p>
        </p:txBody>
      </p:sp>
      <p:cxnSp>
        <p:nvCxnSpPr>
          <p:cNvPr id="79" name="AutoShape 29"/>
          <p:cNvCxnSpPr>
            <a:cxnSpLocks noChangeShapeType="1"/>
            <a:stCxn id="68" idx="0"/>
            <a:endCxn id="69" idx="2"/>
          </p:cNvCxnSpPr>
          <p:nvPr/>
        </p:nvCxnSpPr>
        <p:spPr bwMode="auto">
          <a:xfrm rot="16200000">
            <a:off x="3932237" y="1766888"/>
            <a:ext cx="530225" cy="444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AutoShape 30"/>
          <p:cNvCxnSpPr>
            <a:cxnSpLocks noChangeShapeType="1"/>
            <a:stCxn id="62" idx="0"/>
            <a:endCxn id="69" idx="2"/>
          </p:cNvCxnSpPr>
          <p:nvPr/>
        </p:nvCxnSpPr>
        <p:spPr bwMode="auto">
          <a:xfrm rot="5400000" flipH="1">
            <a:off x="4408487" y="1735138"/>
            <a:ext cx="530225" cy="508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1" name="AutoShape 31"/>
          <p:cNvCxnSpPr>
            <a:cxnSpLocks noChangeShapeType="1"/>
            <a:stCxn id="63" idx="0"/>
            <a:endCxn id="78" idx="2"/>
          </p:cNvCxnSpPr>
          <p:nvPr/>
        </p:nvCxnSpPr>
        <p:spPr bwMode="auto">
          <a:xfrm rot="16200000">
            <a:off x="2103437" y="1766888"/>
            <a:ext cx="530225" cy="4445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2" name="AutoShape 32"/>
          <p:cNvCxnSpPr>
            <a:cxnSpLocks noChangeShapeType="1"/>
            <a:stCxn id="65" idx="0"/>
            <a:endCxn id="78" idx="2"/>
          </p:cNvCxnSpPr>
          <p:nvPr/>
        </p:nvCxnSpPr>
        <p:spPr bwMode="auto">
          <a:xfrm rot="5400000" flipH="1">
            <a:off x="2522537" y="1792288"/>
            <a:ext cx="530225" cy="3937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3" name="AutoShape 33"/>
          <p:cNvCxnSpPr>
            <a:cxnSpLocks noChangeShapeType="1"/>
            <a:stCxn id="65" idx="0"/>
            <a:endCxn id="70" idx="2"/>
          </p:cNvCxnSpPr>
          <p:nvPr/>
        </p:nvCxnSpPr>
        <p:spPr bwMode="auto">
          <a:xfrm rot="16200000">
            <a:off x="4186237" y="522288"/>
            <a:ext cx="530225" cy="2933700"/>
          </a:xfrm>
          <a:prstGeom prst="curvedConnector3">
            <a:avLst>
              <a:gd name="adj1" fmla="val 69759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4" name="AutoShape 34"/>
          <p:cNvCxnSpPr>
            <a:cxnSpLocks noChangeShapeType="1"/>
            <a:stCxn id="66" idx="0"/>
            <a:endCxn id="70" idx="2"/>
          </p:cNvCxnSpPr>
          <p:nvPr/>
        </p:nvCxnSpPr>
        <p:spPr bwMode="auto">
          <a:xfrm flipV="1">
            <a:off x="5918200" y="1724025"/>
            <a:ext cx="0" cy="5302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5" name="AutoShape 35"/>
          <p:cNvCxnSpPr>
            <a:cxnSpLocks noChangeShapeType="1"/>
            <a:stCxn id="67" idx="0"/>
            <a:endCxn id="71" idx="2"/>
          </p:cNvCxnSpPr>
          <p:nvPr/>
        </p:nvCxnSpPr>
        <p:spPr bwMode="auto">
          <a:xfrm rot="16200000">
            <a:off x="6643687" y="1798638"/>
            <a:ext cx="530225" cy="3810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6" name="AutoShape 36"/>
          <p:cNvCxnSpPr>
            <a:cxnSpLocks noChangeShapeType="1"/>
            <a:stCxn id="64" idx="0"/>
            <a:endCxn id="71" idx="2"/>
          </p:cNvCxnSpPr>
          <p:nvPr/>
        </p:nvCxnSpPr>
        <p:spPr bwMode="auto">
          <a:xfrm rot="5400000" flipH="1">
            <a:off x="7062787" y="1760538"/>
            <a:ext cx="530225" cy="457200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7" name="Rectangle 38"/>
          <p:cNvSpPr>
            <a:spLocks noChangeArrowheads="1"/>
          </p:cNvSpPr>
          <p:nvPr/>
        </p:nvSpPr>
        <p:spPr bwMode="auto">
          <a:xfrm>
            <a:off x="279400" y="3130550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d-ID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KM Systems</a:t>
            </a:r>
          </a:p>
        </p:txBody>
      </p:sp>
      <p:sp>
        <p:nvSpPr>
          <p:cNvPr id="88" name="Rectangle 39"/>
          <p:cNvSpPr>
            <a:spLocks noChangeArrowheads="1"/>
          </p:cNvSpPr>
          <p:nvPr/>
        </p:nvSpPr>
        <p:spPr bwMode="auto">
          <a:xfrm>
            <a:off x="40386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Capture Systems</a:t>
            </a:r>
          </a:p>
        </p:txBody>
      </p:sp>
      <p:sp>
        <p:nvSpPr>
          <p:cNvPr id="89" name="Rectangle 40"/>
          <p:cNvSpPr>
            <a:spLocks noChangeArrowheads="1"/>
          </p:cNvSpPr>
          <p:nvPr/>
        </p:nvSpPr>
        <p:spPr bwMode="auto">
          <a:xfrm>
            <a:off x="55372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Sharing Systems</a:t>
            </a:r>
          </a:p>
        </p:txBody>
      </p:sp>
      <p:sp>
        <p:nvSpPr>
          <p:cNvPr id="90" name="Rectangle 41"/>
          <p:cNvSpPr>
            <a:spLocks noChangeArrowheads="1"/>
          </p:cNvSpPr>
          <p:nvPr/>
        </p:nvSpPr>
        <p:spPr bwMode="auto">
          <a:xfrm>
            <a:off x="67183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Application Systems</a:t>
            </a:r>
          </a:p>
        </p:txBody>
      </p:sp>
      <p:sp>
        <p:nvSpPr>
          <p:cNvPr id="91" name="Rectangle 42"/>
          <p:cNvSpPr>
            <a:spLocks noChangeArrowheads="1"/>
          </p:cNvSpPr>
          <p:nvPr/>
        </p:nvSpPr>
        <p:spPr bwMode="auto">
          <a:xfrm>
            <a:off x="2209800" y="2984500"/>
            <a:ext cx="9144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id-ID" sz="1100" b="0" smtClean="0">
                <a:solidFill>
                  <a:srgbClr val="000000"/>
                </a:solidFill>
                <a:cs typeface="Times New Roman" panose="02020603050405020304" pitchFamily="18" charset="0"/>
              </a:rPr>
              <a:t>Knowledge Discovery Systems</a:t>
            </a:r>
          </a:p>
        </p:txBody>
      </p:sp>
      <p:sp>
        <p:nvSpPr>
          <p:cNvPr id="92" name="Line 43"/>
          <p:cNvSpPr>
            <a:spLocks noChangeShapeType="1"/>
          </p:cNvSpPr>
          <p:nvPr/>
        </p:nvSpPr>
        <p:spPr bwMode="auto">
          <a:xfrm flipV="1">
            <a:off x="26416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3" name="Line 44"/>
          <p:cNvSpPr>
            <a:spLocks noChangeShapeType="1"/>
          </p:cNvSpPr>
          <p:nvPr/>
        </p:nvSpPr>
        <p:spPr bwMode="auto">
          <a:xfrm flipV="1">
            <a:off x="44704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4" name="Line 45"/>
          <p:cNvSpPr>
            <a:spLocks noChangeShapeType="1"/>
          </p:cNvSpPr>
          <p:nvPr/>
        </p:nvSpPr>
        <p:spPr bwMode="auto">
          <a:xfrm flipV="1">
            <a:off x="59182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5" name="Line 46"/>
          <p:cNvSpPr>
            <a:spLocks noChangeShapeType="1"/>
          </p:cNvSpPr>
          <p:nvPr/>
        </p:nvSpPr>
        <p:spPr bwMode="auto">
          <a:xfrm flipV="1">
            <a:off x="7137400" y="2514600"/>
            <a:ext cx="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6" name="AutoShape 47"/>
          <p:cNvSpPr>
            <a:spLocks/>
          </p:cNvSpPr>
          <p:nvPr/>
        </p:nvSpPr>
        <p:spPr bwMode="auto">
          <a:xfrm rot="5400000">
            <a:off x="4613275" y="1676400"/>
            <a:ext cx="381000" cy="4191000"/>
          </a:xfrm>
          <a:prstGeom prst="leftBrace">
            <a:avLst>
              <a:gd name="adj1" fmla="val 91667"/>
              <a:gd name="adj2" fmla="val 50000"/>
            </a:avLst>
          </a:prstGeom>
          <a:solidFill>
            <a:srgbClr val="CCCCCC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7" name="AutoShape 48"/>
          <p:cNvSpPr>
            <a:spLocks/>
          </p:cNvSpPr>
          <p:nvPr/>
        </p:nvSpPr>
        <p:spPr bwMode="auto">
          <a:xfrm rot="5400000" flipV="1">
            <a:off x="4737100" y="495300"/>
            <a:ext cx="152400" cy="6019800"/>
          </a:xfrm>
          <a:prstGeom prst="rightBracket">
            <a:avLst>
              <a:gd name="adj" fmla="val 329167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98" name="AutoShape 49"/>
          <p:cNvSpPr>
            <a:spLocks/>
          </p:cNvSpPr>
          <p:nvPr/>
        </p:nvSpPr>
        <p:spPr bwMode="auto">
          <a:xfrm>
            <a:off x="1651000" y="1295400"/>
            <a:ext cx="76200" cy="1295400"/>
          </a:xfrm>
          <a:prstGeom prst="leftBrace">
            <a:avLst>
              <a:gd name="adj1" fmla="val 141667"/>
              <a:gd name="adj2" fmla="val 50000"/>
            </a:avLst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1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8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d-ID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881"/>
            <a:ext cx="9144000" cy="5627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KM Processes, Mechanism and Technologies</a:t>
            </a:r>
            <a:endParaRPr lang="id-ID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630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804863" y="341313"/>
            <a:ext cx="7543800" cy="63976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Knowledge Spiral</a:t>
            </a:r>
          </a:p>
        </p:txBody>
      </p:sp>
      <p:grpSp>
        <p:nvGrpSpPr>
          <p:cNvPr id="36867" name="Group 12"/>
          <p:cNvGrpSpPr>
            <a:grpSpLocks/>
          </p:cNvGrpSpPr>
          <p:nvPr/>
        </p:nvGrpSpPr>
        <p:grpSpPr bwMode="auto">
          <a:xfrm>
            <a:off x="776288" y="1371600"/>
            <a:ext cx="7815262" cy="5638800"/>
            <a:chOff x="3073" y="10850"/>
            <a:chExt cx="6090" cy="4960"/>
          </a:xfrm>
        </p:grpSpPr>
        <p:sp>
          <p:nvSpPr>
            <p:cNvPr id="36869" name="Text Box 13"/>
            <p:cNvSpPr txBox="1">
              <a:spLocks noChangeArrowheads="1"/>
            </p:cNvSpPr>
            <p:nvPr/>
          </p:nvSpPr>
          <p:spPr bwMode="auto">
            <a:xfrm>
              <a:off x="3189" y="15354"/>
              <a:ext cx="5576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4295" tIns="8890" rIns="74295" bIns="8890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endParaRPr lang="id-ID" sz="1800">
                <a:latin typeface="Arial" panose="020B0604020202020204" pitchFamily="34" charset="0"/>
              </a:endParaRPr>
            </a:p>
          </p:txBody>
        </p:sp>
        <p:graphicFrame>
          <p:nvGraphicFramePr>
            <p:cNvPr id="36870" name="Object 14"/>
            <p:cNvGraphicFramePr>
              <a:graphicFrameLocks noChangeAspect="1"/>
            </p:cNvGraphicFramePr>
            <p:nvPr/>
          </p:nvGraphicFramePr>
          <p:xfrm>
            <a:off x="3073" y="10850"/>
            <a:ext cx="6090" cy="43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74" name="Visio" r:id="rId3" imgW="5299231" imgH="3799927" progId="Visio.Drawing.11">
                    <p:embed/>
                  </p:oleObj>
                </mc:Choice>
                <mc:Fallback>
                  <p:oleObj name="Visio" r:id="rId3" imgW="5299231" imgH="3799927" progId="Visio.Drawing.11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3" y="10850"/>
                          <a:ext cx="6090" cy="43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7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219200"/>
            <a:ext cx="8001000" cy="2286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4000" b="0" dirty="0" err="1" smtClean="0">
                <a:latin typeface="+mn-lt"/>
              </a:rPr>
              <a:t>Sumber</a:t>
            </a:r>
            <a:r>
              <a:rPr lang="en-US" sz="4000" b="0" dirty="0" smtClean="0">
                <a:latin typeface="+mn-lt"/>
              </a:rPr>
              <a:t> </a:t>
            </a:r>
            <a:r>
              <a:rPr lang="en-US" sz="4000" b="0" dirty="0" err="1" smtClean="0">
                <a:latin typeface="+mn-lt"/>
              </a:rPr>
              <a:t>ekonomi</a:t>
            </a:r>
            <a:r>
              <a:rPr lang="en-US" sz="4000" b="0" dirty="0" smtClean="0">
                <a:latin typeface="+mn-lt"/>
              </a:rPr>
              <a:t> </a:t>
            </a:r>
            <a:r>
              <a:rPr lang="en-US" sz="4000" b="0" dirty="0" err="1" smtClean="0">
                <a:latin typeface="+mn-lt"/>
              </a:rPr>
              <a:t>tidak</a:t>
            </a:r>
            <a:r>
              <a:rPr lang="en-US" sz="4000" b="0" dirty="0" smtClean="0">
                <a:latin typeface="+mn-lt"/>
              </a:rPr>
              <a:t> </a:t>
            </a:r>
            <a:r>
              <a:rPr lang="en-US" sz="4000" b="0" dirty="0" err="1" smtClean="0">
                <a:latin typeface="+mn-lt"/>
              </a:rPr>
              <a:t>lagi</a:t>
            </a:r>
            <a:r>
              <a:rPr lang="en-US" sz="4000" b="0" dirty="0" smtClean="0">
                <a:latin typeface="+mn-lt"/>
              </a:rPr>
              <a:t> </a:t>
            </a:r>
            <a:r>
              <a:rPr lang="en-US" sz="4000" b="0" dirty="0" err="1" smtClean="0">
                <a:latin typeface="+mn-lt"/>
              </a:rPr>
              <a:t>berdasar</a:t>
            </a:r>
            <a:r>
              <a:rPr lang="en-US" sz="4000" b="0" dirty="0" smtClean="0">
                <a:latin typeface="+mn-lt"/>
              </a:rPr>
              <a:t> </a:t>
            </a:r>
            <a:r>
              <a:rPr lang="en-US" sz="4000" b="0" dirty="0" err="1" smtClean="0">
                <a:latin typeface="+mn-lt"/>
              </a:rPr>
              <a:t>pada</a:t>
            </a:r>
            <a:r>
              <a:rPr lang="en-US" sz="4000" b="0" dirty="0" smtClean="0">
                <a:latin typeface="+mn-lt"/>
              </a:rPr>
              <a:t> </a:t>
            </a:r>
            <a:r>
              <a:rPr lang="en-US" sz="4000" b="0" dirty="0" smtClean="0">
                <a:solidFill>
                  <a:srgbClr val="0070C0"/>
                </a:solidFill>
                <a:latin typeface="+mn-lt"/>
              </a:rPr>
              <a:t>modal</a:t>
            </a:r>
            <a:r>
              <a:rPr lang="en-US" sz="4000" b="0" dirty="0" smtClean="0">
                <a:latin typeface="+mn-lt"/>
              </a:rPr>
              <a:t>, </a:t>
            </a:r>
            <a:r>
              <a:rPr lang="en-US" sz="4000" b="0" dirty="0" err="1" smtClean="0">
                <a:solidFill>
                  <a:srgbClr val="0070C0"/>
                </a:solidFill>
                <a:latin typeface="+mn-lt"/>
              </a:rPr>
              <a:t>sumber</a:t>
            </a:r>
            <a:r>
              <a:rPr lang="en-US" sz="4000" b="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0" dirty="0" err="1" smtClean="0">
                <a:solidFill>
                  <a:srgbClr val="0070C0"/>
                </a:solidFill>
                <a:latin typeface="+mn-lt"/>
              </a:rPr>
              <a:t>daya</a:t>
            </a:r>
            <a:r>
              <a:rPr lang="en-US" sz="4000" b="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0" dirty="0" err="1" smtClean="0">
                <a:solidFill>
                  <a:srgbClr val="0070C0"/>
                </a:solidFill>
                <a:latin typeface="+mn-lt"/>
              </a:rPr>
              <a:t>alam</a:t>
            </a:r>
            <a:r>
              <a:rPr lang="en-US" sz="4000" b="0" dirty="0" smtClean="0">
                <a:latin typeface="+mn-lt"/>
              </a:rPr>
              <a:t>, </a:t>
            </a:r>
            <a:r>
              <a:rPr lang="en-US" sz="4000" b="0" dirty="0" err="1" smtClean="0">
                <a:latin typeface="+mn-lt"/>
              </a:rPr>
              <a:t>atau</a:t>
            </a:r>
            <a:r>
              <a:rPr lang="en-US" sz="4000" b="0" dirty="0" smtClean="0">
                <a:latin typeface="+mn-lt"/>
              </a:rPr>
              <a:t> </a:t>
            </a:r>
            <a:r>
              <a:rPr lang="en-US" sz="4000" b="0" dirty="0" err="1" smtClean="0">
                <a:solidFill>
                  <a:srgbClr val="0070C0"/>
                </a:solidFill>
                <a:latin typeface="+mn-lt"/>
              </a:rPr>
              <a:t>tenaga</a:t>
            </a:r>
            <a:r>
              <a:rPr lang="en-US" sz="4000" b="0" dirty="0" smtClean="0">
                <a:solidFill>
                  <a:srgbClr val="0070C0"/>
                </a:solidFill>
                <a:latin typeface="+mn-lt"/>
              </a:rPr>
              <a:t> </a:t>
            </a:r>
            <a:r>
              <a:rPr lang="en-US" sz="4000" b="0" dirty="0" err="1" smtClean="0">
                <a:solidFill>
                  <a:srgbClr val="0070C0"/>
                </a:solidFill>
                <a:latin typeface="+mn-lt"/>
              </a:rPr>
              <a:t>kerja</a:t>
            </a:r>
            <a:r>
              <a:rPr lang="en-US" sz="4000" b="0" dirty="0" smtClean="0">
                <a:latin typeface="+mn-lt"/>
              </a:rPr>
              <a:t>, </a:t>
            </a:r>
            <a:r>
              <a:rPr lang="en-US" sz="4000" b="0" dirty="0" err="1" smtClean="0">
                <a:latin typeface="+mn-lt"/>
              </a:rPr>
              <a:t>tapi</a:t>
            </a:r>
            <a:r>
              <a:rPr lang="en-US" sz="4000" b="0" dirty="0" smtClean="0">
                <a:latin typeface="+mn-lt"/>
              </a:rPr>
              <a:t> </a:t>
            </a:r>
            <a:r>
              <a:rPr lang="en-US" sz="4000" b="0" dirty="0" err="1" smtClean="0">
                <a:latin typeface="+mn-lt"/>
              </a:rPr>
              <a:t>pada</a:t>
            </a:r>
            <a:r>
              <a:rPr lang="en-US" sz="4000" b="0" dirty="0" smtClean="0">
                <a:latin typeface="+mn-lt"/>
              </a:rPr>
              <a:t> </a:t>
            </a:r>
            <a:r>
              <a:rPr lang="en-US" sz="4000" b="0" dirty="0" smtClean="0">
                <a:solidFill>
                  <a:srgbClr val="C00000"/>
                </a:solidFill>
                <a:latin typeface="+mn-lt"/>
              </a:rPr>
              <a:t>knowledge</a:t>
            </a:r>
            <a:r>
              <a:rPr lang="en-US" sz="4000" b="0" dirty="0" smtClean="0">
                <a:latin typeface="+mn-lt"/>
              </a:rPr>
              <a:t> (</a:t>
            </a:r>
            <a:r>
              <a:rPr lang="en-US" sz="4000" b="0" dirty="0" err="1" smtClean="0">
                <a:solidFill>
                  <a:srgbClr val="C00000"/>
                </a:solidFill>
                <a:latin typeface="+mn-lt"/>
              </a:rPr>
              <a:t>pengetahuan</a:t>
            </a:r>
            <a:r>
              <a:rPr lang="en-US" sz="4000" b="0" dirty="0" smtClean="0">
                <a:latin typeface="+mn-lt"/>
              </a:rPr>
              <a:t>)</a:t>
            </a:r>
            <a:endParaRPr lang="id-ID" sz="4000" b="0" dirty="0" smtClean="0">
              <a:latin typeface="+mn-lt"/>
            </a:endParaRPr>
          </a:p>
        </p:txBody>
      </p:sp>
      <p:sp>
        <p:nvSpPr>
          <p:cNvPr id="17411" name="Subtitle 2"/>
          <p:cNvSpPr txBox="1">
            <a:spLocks/>
          </p:cNvSpPr>
          <p:nvPr/>
        </p:nvSpPr>
        <p:spPr bwMode="auto">
          <a:xfrm>
            <a:off x="1143000" y="4572000"/>
            <a:ext cx="7086600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</a:pPr>
            <a:r>
              <a:rPr lang="en-US" b="0" i="1" dirty="0"/>
              <a:t>(Peter </a:t>
            </a:r>
            <a:r>
              <a:rPr lang="en-US" b="0" i="1" dirty="0" smtClean="0"/>
              <a:t>Drucker, 1994)</a:t>
            </a:r>
            <a:endParaRPr lang="id-ID" b="0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3CF5BF-53B7-4094-AC14-803C8C5E6117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d-ID" smtClean="0"/>
              <a:t>Referensi</a:t>
            </a:r>
          </a:p>
        </p:txBody>
      </p:sp>
      <p:sp>
        <p:nvSpPr>
          <p:cNvPr id="911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 smtClean="0"/>
              <a:t>Peter Drucker</a:t>
            </a:r>
            <a:r>
              <a:rPr lang="en-US" sz="2400" dirty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The </a:t>
            </a:r>
            <a:r>
              <a:rPr lang="en-US" sz="2400" dirty="0">
                <a:solidFill>
                  <a:srgbClr val="C00000"/>
                </a:solidFill>
              </a:rPr>
              <a:t>age of social </a:t>
            </a:r>
            <a:r>
              <a:rPr lang="en-US" sz="2400" dirty="0" smtClean="0">
                <a:solidFill>
                  <a:srgbClr val="C00000"/>
                </a:solidFill>
              </a:rPr>
              <a:t>transformation</a:t>
            </a:r>
            <a:r>
              <a:rPr lang="en-US" sz="2400" dirty="0" smtClean="0"/>
              <a:t>, </a:t>
            </a:r>
            <a:r>
              <a:rPr lang="en-US" sz="2400" i="1" dirty="0" smtClean="0"/>
              <a:t>The </a:t>
            </a:r>
            <a:r>
              <a:rPr lang="en-US" sz="2400" i="1" dirty="0"/>
              <a:t>Atlantic Monthly</a:t>
            </a:r>
            <a:r>
              <a:rPr lang="en-US" sz="2400" dirty="0"/>
              <a:t>, 274(5</a:t>
            </a:r>
            <a:r>
              <a:rPr lang="en-US" sz="2400" dirty="0" smtClean="0"/>
              <a:t>), 1994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id-ID" sz="2400" dirty="0" err="1" smtClean="0"/>
              <a:t>Ikujiro</a:t>
            </a:r>
            <a:r>
              <a:rPr lang="id-ID" sz="2400" dirty="0" smtClean="0"/>
              <a:t> </a:t>
            </a:r>
            <a:r>
              <a:rPr lang="id-ID" sz="2400" dirty="0" err="1" smtClean="0"/>
              <a:t>Nonaka</a:t>
            </a:r>
            <a:r>
              <a:rPr lang="en-US" sz="2400" dirty="0" smtClean="0"/>
              <a:t> and </a:t>
            </a:r>
            <a:r>
              <a:rPr lang="en-US" sz="2400" dirty="0" err="1" smtClean="0"/>
              <a:t>Hirotaka</a:t>
            </a:r>
            <a:r>
              <a:rPr lang="en-US" sz="2400" dirty="0" smtClean="0"/>
              <a:t> Takeuchi</a:t>
            </a:r>
            <a:r>
              <a:rPr lang="id-ID" sz="2400" dirty="0" smtClean="0"/>
              <a:t>, </a:t>
            </a:r>
            <a:r>
              <a:rPr lang="id-ID" sz="2400" dirty="0" smtClean="0">
                <a:solidFill>
                  <a:srgbClr val="C00000"/>
                </a:solidFill>
              </a:rPr>
              <a:t>The </a:t>
            </a:r>
            <a:r>
              <a:rPr lang="id-ID" sz="2400" dirty="0" err="1" smtClean="0">
                <a:solidFill>
                  <a:srgbClr val="C00000"/>
                </a:solidFill>
              </a:rPr>
              <a:t>Knowledge</a:t>
            </a:r>
            <a:r>
              <a:rPr lang="id-ID" sz="2400" dirty="0" smtClean="0">
                <a:solidFill>
                  <a:srgbClr val="C00000"/>
                </a:solidFill>
              </a:rPr>
              <a:t> </a:t>
            </a:r>
            <a:r>
              <a:rPr lang="id-ID" sz="2400" dirty="0" err="1" smtClean="0">
                <a:solidFill>
                  <a:srgbClr val="C00000"/>
                </a:solidFill>
              </a:rPr>
              <a:t>Creating</a:t>
            </a:r>
            <a:r>
              <a:rPr lang="id-ID" sz="2400" dirty="0" smtClean="0">
                <a:solidFill>
                  <a:srgbClr val="C00000"/>
                </a:solidFill>
              </a:rPr>
              <a:t> Company</a:t>
            </a:r>
            <a:r>
              <a:rPr lang="id-ID" sz="2400" dirty="0" smtClean="0"/>
              <a:t>, </a:t>
            </a:r>
            <a:r>
              <a:rPr lang="en-US" sz="2400" i="1" dirty="0"/>
              <a:t>Oxford University </a:t>
            </a:r>
            <a:r>
              <a:rPr lang="en-US" sz="2400" i="1" dirty="0" smtClean="0"/>
              <a:t>Press</a:t>
            </a:r>
            <a:r>
              <a:rPr lang="en-US" sz="2400" dirty="0" smtClean="0"/>
              <a:t>, 1995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 err="1"/>
              <a:t>Kimiz</a:t>
            </a:r>
            <a:r>
              <a:rPr lang="en-US" sz="2400" dirty="0"/>
              <a:t> </a:t>
            </a:r>
            <a:r>
              <a:rPr lang="en-US" sz="2400" dirty="0" err="1"/>
              <a:t>Dalkir</a:t>
            </a:r>
            <a:r>
              <a:rPr lang="en-US" sz="2400" dirty="0"/>
              <a:t> and Jay </a:t>
            </a:r>
            <a:r>
              <a:rPr lang="en-US" sz="2400" dirty="0" err="1" smtClean="0"/>
              <a:t>Liebowitz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Knowledge </a:t>
            </a:r>
            <a:r>
              <a:rPr lang="en-US" sz="2400" dirty="0">
                <a:solidFill>
                  <a:srgbClr val="C00000"/>
                </a:solidFill>
              </a:rPr>
              <a:t>Management in Theory and Practice</a:t>
            </a:r>
            <a:r>
              <a:rPr lang="en-US" sz="2400" dirty="0"/>
              <a:t>, </a:t>
            </a:r>
            <a:r>
              <a:rPr lang="en-US" sz="2400" i="1" dirty="0"/>
              <a:t>The MIT </a:t>
            </a:r>
            <a:r>
              <a:rPr lang="en-US" sz="2400" i="1" dirty="0" smtClean="0"/>
              <a:t>Press</a:t>
            </a:r>
            <a:r>
              <a:rPr lang="en-US" sz="2400" dirty="0" smtClean="0"/>
              <a:t>, 2011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/>
              <a:t>Irma </a:t>
            </a:r>
            <a:r>
              <a:rPr lang="en-US" sz="2400" dirty="0" smtClean="0"/>
              <a:t>Becerra-Fernandez and Rajiv </a:t>
            </a:r>
            <a:r>
              <a:rPr lang="en-US" sz="2400" dirty="0" err="1" smtClean="0"/>
              <a:t>Sabherwal</a:t>
            </a:r>
            <a:r>
              <a:rPr lang="en-US" sz="2400" dirty="0" smtClean="0"/>
              <a:t>, </a:t>
            </a:r>
            <a:r>
              <a:rPr lang="en-US" sz="2400" dirty="0" smtClean="0">
                <a:solidFill>
                  <a:srgbClr val="C00000"/>
                </a:solidFill>
              </a:rPr>
              <a:t>Knowledge Management: </a:t>
            </a:r>
            <a:r>
              <a:rPr lang="en-US" sz="2400" dirty="0">
                <a:solidFill>
                  <a:srgbClr val="C00000"/>
                </a:solidFill>
              </a:rPr>
              <a:t>Systems and </a:t>
            </a:r>
            <a:r>
              <a:rPr lang="en-US" sz="2400" dirty="0" smtClean="0">
                <a:solidFill>
                  <a:srgbClr val="C00000"/>
                </a:solidFill>
              </a:rPr>
              <a:t>Processes</a:t>
            </a:r>
            <a:r>
              <a:rPr lang="en-US" sz="2400" dirty="0" smtClean="0"/>
              <a:t>, </a:t>
            </a:r>
            <a:r>
              <a:rPr lang="en-US" sz="2400" i="1" dirty="0" smtClean="0"/>
              <a:t>M.E. Sharpe, Inc.</a:t>
            </a:r>
            <a:r>
              <a:rPr lang="en-US" sz="2400" dirty="0" smtClean="0"/>
              <a:t>, 2010</a:t>
            </a:r>
            <a:endParaRPr lang="en-US" sz="2400" dirty="0"/>
          </a:p>
          <a:p>
            <a:pPr marL="457200" indent="-457200" eaLnBrk="1" hangingPunct="1">
              <a:buFont typeface="+mj-lt"/>
              <a:buAutoNum type="arabicPeriod"/>
            </a:pPr>
            <a:r>
              <a:rPr lang="id-ID" sz="2400" dirty="0" smtClean="0"/>
              <a:t>Romi Satria Wahono, </a:t>
            </a:r>
            <a:r>
              <a:rPr lang="id-ID" sz="2400" dirty="0" smtClean="0">
                <a:solidFill>
                  <a:srgbClr val="C00000"/>
                </a:solidFill>
              </a:rPr>
              <a:t>Menghidupkan Pengetahuan Sudahkah Kita Lakukan?</a:t>
            </a:r>
            <a:r>
              <a:rPr lang="id-ID" sz="2400" dirty="0" smtClean="0"/>
              <a:t>, </a:t>
            </a:r>
            <a:r>
              <a:rPr lang="id-ID" sz="2400" i="1" dirty="0" smtClean="0"/>
              <a:t>Jurnal Dokumentasi dan Informasi - Baca</a:t>
            </a:r>
            <a:r>
              <a:rPr lang="id-ID" sz="2400" dirty="0" smtClean="0"/>
              <a:t>, LIPI, 2005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Dimana </a:t>
            </a:r>
            <a:r>
              <a:rPr lang="id-ID" smtClean="0"/>
              <a:t>Akar </a:t>
            </a:r>
            <a:r>
              <a:rPr lang="en-US" smtClean="0"/>
              <a:t>Masalahnya?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229600" cy="4759325"/>
          </a:xfrm>
        </p:spPr>
        <p:txBody>
          <a:bodyPr/>
          <a:lstStyle/>
          <a:p>
            <a:pPr eaLnBrk="1" hangingPunct="1"/>
            <a:r>
              <a:rPr lang="en-US" sz="3600" smtClean="0"/>
              <a:t>Ketika pegawai meninggalkan perusahaan, </a:t>
            </a:r>
            <a:r>
              <a:rPr lang="en-US" sz="3600" smtClean="0">
                <a:solidFill>
                  <a:srgbClr val="C00000"/>
                </a:solidFill>
              </a:rPr>
              <a:t>pengetahuan merekapun ikut pergi …</a:t>
            </a:r>
          </a:p>
          <a:p>
            <a:pPr eaLnBrk="1" hangingPunct="1"/>
            <a:endParaRPr lang="en-US" sz="3600" smtClean="0"/>
          </a:p>
          <a:p>
            <a:pPr eaLnBrk="1" hangingPunct="1"/>
            <a:r>
              <a:rPr lang="en-US" sz="3600" smtClean="0"/>
              <a:t>Mereka dan organisasi (company) </a:t>
            </a:r>
            <a:r>
              <a:rPr lang="en-US" sz="3600" smtClean="0">
                <a:solidFill>
                  <a:srgbClr val="C00000"/>
                </a:solidFill>
              </a:rPr>
              <a:t>tidak mengelola</a:t>
            </a:r>
            <a:r>
              <a:rPr lang="id-ID" sz="3600" smtClean="0">
                <a:solidFill>
                  <a:srgbClr val="C00000"/>
                </a:solidFill>
              </a:rPr>
              <a:t> </a:t>
            </a:r>
            <a:r>
              <a:rPr lang="en-US" sz="3600" smtClean="0">
                <a:solidFill>
                  <a:srgbClr val="C00000"/>
                </a:solidFill>
              </a:rPr>
              <a:t>pengetahuannya dengan baik</a:t>
            </a:r>
            <a:r>
              <a:rPr lang="en-US" sz="3600" smtClean="0"/>
              <a:t>, sehingga transfer pengetahuan tidak terjadi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Karena itu …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1263650"/>
            <a:ext cx="7886700" cy="5334000"/>
          </a:xfrm>
        </p:spPr>
        <p:txBody>
          <a:bodyPr/>
          <a:lstStyle/>
          <a:p>
            <a:pPr eaLnBrk="1" hangingPunct="1"/>
            <a:r>
              <a:rPr lang="en-US" sz="3200" dirty="0" err="1" smtClean="0"/>
              <a:t>Organisasi</a:t>
            </a:r>
            <a:r>
              <a:rPr lang="en-US" sz="3200" dirty="0" smtClean="0"/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perlu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mengelola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pengetahuan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/>
              <a:t>anggotanya</a:t>
            </a:r>
            <a:r>
              <a:rPr lang="en-US" sz="3200" dirty="0" smtClean="0"/>
              <a:t> </a:t>
            </a:r>
            <a:r>
              <a:rPr lang="en-US" sz="3200" dirty="0" err="1" smtClean="0"/>
              <a:t>untuk</a:t>
            </a:r>
            <a:r>
              <a:rPr lang="en-US" sz="3200" dirty="0" smtClean="0"/>
              <a:t>:</a:t>
            </a:r>
          </a:p>
          <a:p>
            <a:pPr lvl="1" eaLnBrk="1" hangingPunct="1"/>
            <a:r>
              <a:rPr lang="en-US" dirty="0" err="1" smtClean="0"/>
              <a:t>Mengetahui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70C0"/>
                </a:solidFill>
              </a:rPr>
              <a:t>kekuatan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(</a:t>
            </a:r>
            <a:r>
              <a:rPr lang="en-US" dirty="0" err="1" smtClean="0"/>
              <a:t>dan</a:t>
            </a:r>
            <a:r>
              <a:rPr lang="en-US" dirty="0" smtClean="0"/>
              <a:t> </a:t>
            </a:r>
            <a:r>
              <a:rPr lang="en-US" dirty="0" err="1" smtClean="0"/>
              <a:t>penempatan</a:t>
            </a:r>
            <a:r>
              <a:rPr lang="en-US" dirty="0" smtClean="0"/>
              <a:t>) </a:t>
            </a:r>
            <a:r>
              <a:rPr lang="en-US" dirty="0" err="1" smtClean="0"/>
              <a:t>seluruh</a:t>
            </a:r>
            <a:r>
              <a:rPr lang="en-US" dirty="0" smtClean="0"/>
              <a:t> SDM</a:t>
            </a:r>
          </a:p>
          <a:p>
            <a:pPr lvl="1" eaLnBrk="1" hangingPunct="1"/>
            <a:r>
              <a:rPr lang="en-US" dirty="0" err="1" smtClean="0">
                <a:solidFill>
                  <a:srgbClr val="0070C0"/>
                </a:solidFill>
              </a:rPr>
              <a:t>Penggunaan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kembali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pengetahuan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yang </a:t>
            </a:r>
            <a:r>
              <a:rPr lang="en-US" dirty="0" err="1" smtClean="0"/>
              <a:t>sudah</a:t>
            </a:r>
            <a:r>
              <a:rPr lang="en-US" dirty="0" smtClean="0"/>
              <a:t> </a:t>
            </a:r>
            <a:r>
              <a:rPr lang="en-US" dirty="0" err="1" smtClean="0"/>
              <a:t>ada</a:t>
            </a:r>
            <a:r>
              <a:rPr lang="en-US" dirty="0" smtClean="0"/>
              <a:t> (</a:t>
            </a:r>
            <a:r>
              <a:rPr lang="en-US" dirty="0" err="1" smtClean="0"/>
              <a:t>ditemukan</a:t>
            </a:r>
            <a:r>
              <a:rPr lang="en-US" dirty="0" smtClean="0"/>
              <a:t>)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err="1" smtClean="0">
                <a:sym typeface="Wingdings" panose="05000000000000000000" pitchFamily="2" charset="2"/>
              </a:rPr>
              <a:t>tidak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perlu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 err="1" smtClean="0">
                <a:sym typeface="Wingdings" panose="05000000000000000000" pitchFamily="2" charset="2"/>
              </a:rPr>
              <a:t>mengulang</a:t>
            </a:r>
            <a:r>
              <a:rPr lang="en-US" dirty="0" smtClean="0">
                <a:sym typeface="Wingdings" panose="05000000000000000000" pitchFamily="2" charset="2"/>
              </a:rPr>
              <a:t> proses </a:t>
            </a:r>
            <a:r>
              <a:rPr lang="en-US" dirty="0" err="1" smtClean="0">
                <a:sym typeface="Wingdings" panose="05000000000000000000" pitchFamily="2" charset="2"/>
              </a:rPr>
              <a:t>kegagalan</a:t>
            </a:r>
            <a:endParaRPr lang="en-US" dirty="0" smtClean="0">
              <a:sym typeface="Wingdings" panose="05000000000000000000" pitchFamily="2" charset="2"/>
            </a:endParaRPr>
          </a:p>
          <a:p>
            <a:pPr lvl="1" eaLnBrk="1" hangingPunct="1"/>
            <a:r>
              <a:rPr lang="en-US" dirty="0" err="1" smtClean="0">
                <a:solidFill>
                  <a:srgbClr val="0070C0"/>
                </a:solidFill>
              </a:rPr>
              <a:t>Mempercepat</a:t>
            </a:r>
            <a:r>
              <a:rPr lang="en-US" dirty="0" smtClean="0">
                <a:solidFill>
                  <a:srgbClr val="0070C0"/>
                </a:solidFill>
              </a:rPr>
              <a:t> proses </a:t>
            </a:r>
            <a:r>
              <a:rPr lang="en-US" dirty="0" err="1" smtClean="0">
                <a:solidFill>
                  <a:srgbClr val="0070C0"/>
                </a:solidFill>
              </a:rPr>
              <a:t>penciptaan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pengetahuan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/>
              <a:t>baru</a:t>
            </a:r>
            <a:r>
              <a:rPr lang="en-US" dirty="0" smtClean="0"/>
              <a:t> </a:t>
            </a:r>
            <a:r>
              <a:rPr lang="en-US" dirty="0" err="1" smtClean="0"/>
              <a:t>dari</a:t>
            </a:r>
            <a:r>
              <a:rPr lang="en-US" dirty="0" smtClean="0"/>
              <a:t> </a:t>
            </a:r>
            <a:r>
              <a:rPr lang="en-US" dirty="0" err="1" smtClean="0"/>
              <a:t>pengetahuan</a:t>
            </a:r>
            <a:r>
              <a:rPr lang="en-US" dirty="0" smtClean="0"/>
              <a:t> yang </a:t>
            </a:r>
            <a:r>
              <a:rPr lang="en-US" dirty="0" err="1" smtClean="0"/>
              <a:t>ada</a:t>
            </a:r>
            <a:endParaRPr lang="en-US" dirty="0" smtClean="0"/>
          </a:p>
          <a:p>
            <a:pPr lvl="1" eaLnBrk="1" hangingPunct="1"/>
            <a:r>
              <a:rPr lang="en-US" dirty="0" err="1" smtClean="0"/>
              <a:t>Menjaga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70C0"/>
                </a:solidFill>
              </a:rPr>
              <a:t>pergerakan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organisasi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tetap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stabil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/>
              <a:t>meskipun</a:t>
            </a:r>
            <a:r>
              <a:rPr lang="en-US" dirty="0" smtClean="0"/>
              <a:t> </a:t>
            </a:r>
            <a:r>
              <a:rPr lang="en-US" dirty="0" err="1" smtClean="0"/>
              <a:t>terjadi</a:t>
            </a:r>
            <a:r>
              <a:rPr lang="en-US" dirty="0" smtClean="0"/>
              <a:t> </a:t>
            </a:r>
            <a:r>
              <a:rPr lang="en-US" dirty="0" err="1" smtClean="0"/>
              <a:t>arus</a:t>
            </a:r>
            <a:r>
              <a:rPr lang="en-US" dirty="0" smtClean="0"/>
              <a:t> </a:t>
            </a:r>
            <a:r>
              <a:rPr lang="en-US" dirty="0" err="1" smtClean="0"/>
              <a:t>keluar-masuk</a:t>
            </a:r>
            <a:r>
              <a:rPr lang="en-US" dirty="0" smtClean="0"/>
              <a:t> SDM</a:t>
            </a:r>
            <a:endParaRPr lang="id-ID" dirty="0" smtClean="0"/>
          </a:p>
          <a:p>
            <a:pPr eaLnBrk="1" hangingPunct="1"/>
            <a:r>
              <a:rPr lang="en-US" sz="3200" dirty="0" err="1" smtClean="0"/>
              <a:t>Konsep</a:t>
            </a:r>
            <a:r>
              <a:rPr lang="en-US" sz="3200" dirty="0" smtClean="0"/>
              <a:t> yang </a:t>
            </a:r>
            <a:r>
              <a:rPr lang="en-US" sz="3200" dirty="0" err="1" smtClean="0"/>
              <a:t>utama</a:t>
            </a:r>
            <a:r>
              <a:rPr lang="en-US" sz="3200" dirty="0" smtClean="0"/>
              <a:t> </a:t>
            </a:r>
            <a:r>
              <a:rPr lang="en-US" sz="3200" dirty="0" err="1" smtClean="0"/>
              <a:t>adalah</a:t>
            </a:r>
            <a:r>
              <a:rPr lang="en-US" sz="3200" dirty="0" smtClean="0"/>
              <a:t>, </a:t>
            </a:r>
            <a:r>
              <a:rPr lang="en-US" sz="3200" dirty="0" err="1" smtClean="0">
                <a:solidFill>
                  <a:srgbClr val="C00000"/>
                </a:solidFill>
              </a:rPr>
              <a:t>setiap</a:t>
            </a:r>
            <a:r>
              <a:rPr lang="en-US" sz="3200" dirty="0" smtClean="0">
                <a:solidFill>
                  <a:srgbClr val="C00000"/>
                </a:solidFill>
              </a:rPr>
              <a:t> orang </a:t>
            </a:r>
            <a:r>
              <a:rPr lang="en-US" sz="3200" dirty="0" err="1" smtClean="0">
                <a:solidFill>
                  <a:srgbClr val="C00000"/>
                </a:solidFill>
              </a:rPr>
              <a:t>harus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mengelola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pengetahuan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mereka</a:t>
            </a:r>
            <a:r>
              <a:rPr lang="en-US" sz="3200" dirty="0" smtClean="0">
                <a:solidFill>
                  <a:srgbClr val="C00000"/>
                </a:solidFill>
              </a:rPr>
              <a:t> </a:t>
            </a:r>
            <a:r>
              <a:rPr lang="en-US" sz="3200" dirty="0" err="1" smtClean="0">
                <a:solidFill>
                  <a:srgbClr val="C00000"/>
                </a:solidFill>
              </a:rPr>
              <a:t>sendiri</a:t>
            </a:r>
            <a:endParaRPr lang="en-US" sz="3200" dirty="0" smtClean="0">
              <a:solidFill>
                <a:srgbClr val="C00000"/>
              </a:solidFill>
            </a:endParaRPr>
          </a:p>
          <a:p>
            <a:pPr lvl="1" eaLnBrk="1" hangingPunct="1"/>
            <a:endParaRPr 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9323BAE-B24B-422A-A677-CF8266E7801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0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0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0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0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" val="{E3AB5758-AC25-44F8-94F7-BCB0C96F492C}"/>
  <p:tag name="GENSWF_ADVANCE_TIME" val="5"/>
  <p:tag name="TIMING" val="|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romi-mediamayalearningorganizaton-eramuslim-3mei2007</Template>
  <TotalTime>4028</TotalTime>
  <Words>2335</Words>
  <Application>Microsoft Office PowerPoint</Application>
  <PresentationFormat>On-screen Show (4:3)</PresentationFormat>
  <Paragraphs>532</Paragraphs>
  <Slides>70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1" baseType="lpstr">
      <vt:lpstr>ＭＳ Ｐゴシック</vt:lpstr>
      <vt:lpstr>Arial</vt:lpstr>
      <vt:lpstr>Calibri</vt:lpstr>
      <vt:lpstr>Calibri Light</vt:lpstr>
      <vt:lpstr>Constantia</vt:lpstr>
      <vt:lpstr>Tempus Sans ITC</vt:lpstr>
      <vt:lpstr>Times</vt:lpstr>
      <vt:lpstr>Times New Roman</vt:lpstr>
      <vt:lpstr>Wingdings</vt:lpstr>
      <vt:lpstr>Office Theme</vt:lpstr>
      <vt:lpstr>Visio</vt:lpstr>
      <vt:lpstr>Knowledge Management</vt:lpstr>
      <vt:lpstr>Romi Satria Wahono</vt:lpstr>
      <vt:lpstr>Textbooks</vt:lpstr>
      <vt:lpstr>Contents</vt:lpstr>
      <vt:lpstr>1. Introduction</vt:lpstr>
      <vt:lpstr>1.1 What and Why Knowledge Management</vt:lpstr>
      <vt:lpstr>PowerPoint Presentation</vt:lpstr>
      <vt:lpstr>Dimana Akar Masalahnya?</vt:lpstr>
      <vt:lpstr>Karena itu …</vt:lpstr>
      <vt:lpstr>Knowledge Management</vt:lpstr>
      <vt:lpstr>Knowledge Management</vt:lpstr>
      <vt:lpstr>Contoh Mudah Knowledge Management</vt:lpstr>
      <vt:lpstr>PowerPoint Presentation</vt:lpstr>
      <vt:lpstr>Forces Driving Knowledge Management</vt:lpstr>
      <vt:lpstr>The Importance of Knowledge Management</vt:lpstr>
      <vt:lpstr>1.2 Type of Knowledge</vt:lpstr>
      <vt:lpstr>Declarative vs Procedural</vt:lpstr>
      <vt:lpstr>Tacit vs Explicit </vt:lpstr>
      <vt:lpstr>General vs Specific</vt:lpstr>
      <vt:lpstr>PowerPoint Presentation</vt:lpstr>
      <vt:lpstr>PowerPoint Presentation</vt:lpstr>
      <vt:lpstr>Knowledge Visualization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Latihan</vt:lpstr>
      <vt:lpstr>Business Process Modeling Notation (BPMN)</vt:lpstr>
      <vt:lpstr>BPMN Proses Penentuan Beasiswa</vt:lpstr>
      <vt:lpstr>Proses Penentuan Beasiswa</vt:lpstr>
      <vt:lpstr>Mengumumkan Lowongan Beasiswa</vt:lpstr>
      <vt:lpstr>PowerPoint Presentation</vt:lpstr>
      <vt:lpstr>PowerPoint Presentation</vt:lpstr>
      <vt:lpstr>PowerPoint Presentation</vt:lpstr>
      <vt:lpstr>Latihan</vt:lpstr>
      <vt:lpstr>Location of Knowledge (Reservoirs)</vt:lpstr>
      <vt:lpstr>Latihan</vt:lpstr>
      <vt:lpstr>1.3 Knowledge Transformation</vt:lpstr>
      <vt:lpstr>Darimana Datangnya Pengetahuan?</vt:lpstr>
      <vt:lpstr>Manusia Memproduksi Data</vt:lpstr>
      <vt:lpstr>Pertumbuhan Data</vt:lpstr>
      <vt:lpstr>Perubahan Kultur dan Perilaku</vt:lpstr>
      <vt:lpstr>Datangnya Tsunami Data</vt:lpstr>
      <vt:lpstr>Makna dan Nilai Data</vt:lpstr>
      <vt:lpstr>Data - Informasi – Pengetahuan</vt:lpstr>
      <vt:lpstr>Data - Informasi – Pengetahuan</vt:lpstr>
      <vt:lpstr>Data - Informasi – Pengetahuan</vt:lpstr>
      <vt:lpstr>Data - Informasi – Pengetahuan</vt:lpstr>
      <vt:lpstr>Data - Informasi – Pengetahuan</vt:lpstr>
      <vt:lpstr>Data - Informasi – Pengetahuan</vt:lpstr>
      <vt:lpstr>Data - Informasi – Pengetahuan</vt:lpstr>
      <vt:lpstr>Data - Informasi – Pengetahuan - Kebijakan</vt:lpstr>
      <vt:lpstr>Knowledge-Creating Company?</vt:lpstr>
      <vt:lpstr>Success Story: Matsushita Electric (1985)</vt:lpstr>
      <vt:lpstr>Knowledge Spiral</vt:lpstr>
      <vt:lpstr>Evolution of Sciences</vt:lpstr>
      <vt:lpstr>Dari Data ke Pengetahuan</vt:lpstr>
      <vt:lpstr>Mining dari Data ke Pengetahuan</vt:lpstr>
      <vt:lpstr>Para Pebisnis Pengetahuan</vt:lpstr>
      <vt:lpstr>Prediksi Calon Legislatif DKI Jakarta</vt:lpstr>
      <vt:lpstr>Prediksi Kelulusan Mahasiswa</vt:lpstr>
      <vt:lpstr>Latihan</vt:lpstr>
      <vt:lpstr>1.4 Knowledge Management (KM) Solutions and Foundations</vt:lpstr>
      <vt:lpstr>KM Foundations and Solutions </vt:lpstr>
      <vt:lpstr>KM Foundations and Solutions </vt:lpstr>
      <vt:lpstr>KM Foundations and Solutions </vt:lpstr>
      <vt:lpstr>KM Processes, Mechanism and Technologies</vt:lpstr>
      <vt:lpstr>Knowledge Spiral</vt:lpstr>
      <vt:lpstr>Referensi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Romi Satria Wahono</dc:creator>
  <cp:lastModifiedBy>Romi Satria Wahono</cp:lastModifiedBy>
  <cp:revision>878</cp:revision>
  <cp:lastPrinted>2015-06-09T09:46:05Z</cp:lastPrinted>
  <dcterms:created xsi:type="dcterms:W3CDTF">1601-01-01T00:00:00Z</dcterms:created>
  <dcterms:modified xsi:type="dcterms:W3CDTF">2015-09-18T06:42:21Z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