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sldIdLst>
    <p:sldId id="325" r:id="rId2"/>
    <p:sldId id="743" r:id="rId3"/>
    <p:sldId id="261" r:id="rId4"/>
    <p:sldId id="314" r:id="rId5"/>
    <p:sldId id="722" r:id="rId6"/>
    <p:sldId id="709" r:id="rId7"/>
    <p:sldId id="710" r:id="rId8"/>
    <p:sldId id="711" r:id="rId9"/>
    <p:sldId id="724" r:id="rId10"/>
    <p:sldId id="739" r:id="rId11"/>
    <p:sldId id="726" r:id="rId12"/>
    <p:sldId id="727" r:id="rId13"/>
    <p:sldId id="728" r:id="rId14"/>
    <p:sldId id="729" r:id="rId15"/>
    <p:sldId id="744" r:id="rId16"/>
    <p:sldId id="745" r:id="rId17"/>
    <p:sldId id="746" r:id="rId18"/>
    <p:sldId id="733" r:id="rId19"/>
    <p:sldId id="734" r:id="rId20"/>
    <p:sldId id="735" r:id="rId21"/>
    <p:sldId id="736" r:id="rId22"/>
    <p:sldId id="747" r:id="rId23"/>
    <p:sldId id="738" r:id="rId24"/>
    <p:sldId id="723" r:id="rId25"/>
    <p:sldId id="713" r:id="rId26"/>
    <p:sldId id="714" r:id="rId27"/>
    <p:sldId id="715" r:id="rId28"/>
    <p:sldId id="716" r:id="rId29"/>
    <p:sldId id="717" r:id="rId30"/>
    <p:sldId id="718" r:id="rId31"/>
    <p:sldId id="719" r:id="rId32"/>
    <p:sldId id="720" r:id="rId33"/>
    <p:sldId id="721" r:id="rId34"/>
    <p:sldId id="725" r:id="rId35"/>
    <p:sldId id="740" r:id="rId36"/>
    <p:sldId id="741" r:id="rId37"/>
    <p:sldId id="707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1" autoAdjust="0"/>
    <p:restoredTop sz="95565" autoAdjust="0"/>
  </p:normalViewPr>
  <p:slideViewPr>
    <p:cSldViewPr snapToGrid="0">
      <p:cViewPr varScale="1">
        <p:scale>
          <a:sx n="78" d="100"/>
          <a:sy n="78" d="100"/>
        </p:scale>
        <p:origin x="96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28-Mar-2016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4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B751C-4506-490B-8C94-E61BB3888D33}" type="slidenum">
              <a:rPr lang="en-US"/>
              <a:pPr/>
              <a:t>32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1430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DCB72-632E-4812-8243-D44D3C41D635}" type="slidenum">
              <a:rPr lang="en-US"/>
              <a:pPr/>
              <a:t>33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2943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2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DCE68-663C-416F-8EA0-4FDB0FE8C83F}" type="slidenum">
              <a:rPr lang="en-US"/>
              <a:pPr/>
              <a:t>25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4476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C76B9-7203-49BB-A7FA-DDAE9873B898}" type="slidenum">
              <a:rPr lang="en-US"/>
              <a:pPr/>
              <a:t>26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019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318AA-4A63-456F-9916-40E67C64B9FB}" type="slidenum">
              <a:rPr lang="en-US"/>
              <a:pPr/>
              <a:t>27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01877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3CF20-33CD-4AEC-A60A-DD79E1CCD7A3}" type="slidenum">
              <a:rPr lang="en-US"/>
              <a:pPr/>
              <a:t>28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1551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585ED-6387-4457-9E7A-933217A0E066}" type="slidenum">
              <a:rPr lang="en-US"/>
              <a:pPr/>
              <a:t>29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56078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46B9D-1BDC-406C-944D-6E4D1CD52120}" type="slidenum">
              <a:rPr lang="en-US"/>
              <a:pPr/>
              <a:t>30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705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66753-5FF1-48AB-9B9C-734F45EE6859}" type="slidenum">
              <a:rPr lang="en-US"/>
              <a:pPr/>
              <a:t>31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8177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33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3000"/>
            <a:ext cx="3886200" cy="53335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3000"/>
            <a:ext cx="3886200" cy="533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66800"/>
            <a:ext cx="3868340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4512"/>
            <a:ext cx="3868340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66800"/>
            <a:ext cx="3887391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14512"/>
            <a:ext cx="3887391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3" name="Rounded Rectangle 1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8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9" name="Rounded Rectangle 8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3" name="Rounded Rectangle 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4097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0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533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45" y="6639955"/>
            <a:ext cx="850100" cy="201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680740"/>
            <a:ext cx="1019247" cy="17726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7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BPMN Fundamentals: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5. BPMN Guide and Examples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45000"/>
            <a:ext cx="6858000" cy="130429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4400" dirty="0"/>
              <a:t>Romi Satria </a:t>
            </a:r>
            <a:r>
              <a:rPr lang="id-ID" sz="4400" dirty="0" err="1"/>
              <a:t>Wahon</a:t>
            </a:r>
            <a:r>
              <a:rPr lang="en-US" sz="4400" dirty="0"/>
              <a:t>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http://romisatriawahono.net/bpmn</a:t>
            </a:r>
            <a:b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</a:t>
            </a:r>
            <a:r>
              <a:rPr lang="id-ID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endParaRPr lang="en-US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88" y="1362075"/>
            <a:ext cx="3984812" cy="4419600"/>
          </a:xfrm>
        </p:spPr>
        <p:txBody>
          <a:bodyPr/>
          <a:lstStyle/>
          <a:p>
            <a:r>
              <a:rPr lang="id-ID" sz="2600" dirty="0"/>
              <a:t>Account Payable</a:t>
            </a:r>
          </a:p>
          <a:p>
            <a:r>
              <a:rPr lang="id-ID" sz="2600" dirty="0"/>
              <a:t>Change Management</a:t>
            </a:r>
          </a:p>
          <a:p>
            <a:r>
              <a:rPr lang="id-ID" sz="2600" dirty="0"/>
              <a:t>Help Desk</a:t>
            </a:r>
          </a:p>
          <a:p>
            <a:r>
              <a:rPr lang="id-ID" sz="2600" dirty="0"/>
              <a:t>Offboarding</a:t>
            </a:r>
          </a:p>
          <a:p>
            <a:r>
              <a:rPr lang="id-ID" sz="2600" dirty="0"/>
              <a:t>Onboarding</a:t>
            </a:r>
          </a:p>
          <a:p>
            <a:r>
              <a:rPr lang="id-ID" sz="2600" dirty="0"/>
              <a:t>Opportunity Management</a:t>
            </a:r>
          </a:p>
          <a:p>
            <a:r>
              <a:rPr lang="id-ID" sz="2600" dirty="0"/>
              <a:t>Personal Loak request</a:t>
            </a:r>
          </a:p>
          <a:p>
            <a:endParaRPr lang="id-ID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494" y="1362075"/>
            <a:ext cx="4697506" cy="4419600"/>
          </a:xfrm>
        </p:spPr>
        <p:txBody>
          <a:bodyPr/>
          <a:lstStyle/>
          <a:p>
            <a:r>
              <a:rPr lang="id-ID" sz="2600" dirty="0" smtClean="0"/>
              <a:t>Petition Claim Complaints</a:t>
            </a:r>
          </a:p>
          <a:p>
            <a:r>
              <a:rPr lang="id-ID" sz="2600" dirty="0" smtClean="0"/>
              <a:t>Purchase </a:t>
            </a:r>
            <a:r>
              <a:rPr lang="id-ID" sz="2600" dirty="0"/>
              <a:t>Request</a:t>
            </a:r>
          </a:p>
          <a:p>
            <a:r>
              <a:rPr lang="id-ID" sz="2600" dirty="0"/>
              <a:t>Recruitment and Selection</a:t>
            </a:r>
          </a:p>
          <a:p>
            <a:r>
              <a:rPr lang="id-ID" sz="2600" dirty="0"/>
              <a:t>Six Sigma Project Management</a:t>
            </a:r>
          </a:p>
          <a:p>
            <a:r>
              <a:rPr lang="id-ID" sz="2600" dirty="0"/>
              <a:t>Travel Request</a:t>
            </a:r>
          </a:p>
          <a:p>
            <a:r>
              <a:rPr lang="id-ID" sz="2600" dirty="0"/>
              <a:t>Vacation Request</a:t>
            </a:r>
          </a:p>
          <a:p>
            <a:r>
              <a:rPr lang="id-ID" sz="2600" dirty="0"/>
              <a:t>Vehicle Insurance</a:t>
            </a:r>
          </a:p>
          <a:p>
            <a:endParaRPr lang="id-ID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Bizagi Process Templates</a:t>
            </a:r>
          </a:p>
        </p:txBody>
      </p:sp>
    </p:spTree>
    <p:extLst>
      <p:ext uri="{BB962C8B-B14F-4D97-AF65-F5344CB8AC3E}">
        <p14:creationId xmlns:p14="http://schemas.microsoft.com/office/powerpoint/2010/main" val="29872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Purchase Request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 t="37954" r="10837" b="15411"/>
          <a:stretch/>
        </p:blipFill>
        <p:spPr bwMode="auto">
          <a:xfrm>
            <a:off x="-3426" y="1295400"/>
            <a:ext cx="909414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2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</a:t>
            </a:r>
            <a:r>
              <a:rPr lang="en-US" dirty="0"/>
              <a:t>Application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34330" r="9862" b="31463"/>
          <a:stretch/>
        </p:blipFill>
        <p:spPr bwMode="auto">
          <a:xfrm>
            <a:off x="0" y="2286000"/>
            <a:ext cx="9144000" cy="25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7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Credit Application</a:t>
            </a:r>
            <a:r>
              <a:rPr lang="id-ID" smtClean="0"/>
              <a:t> with Subprocess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31510" r="14482" b="34245"/>
          <a:stretch/>
        </p:blipFill>
        <p:spPr bwMode="auto">
          <a:xfrm>
            <a:off x="0" y="2209800"/>
            <a:ext cx="8991600" cy="26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3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Checking</a:t>
            </a:r>
            <a:r>
              <a:rPr lang="id-ID"/>
              <a:t> Subprocess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29303" r="13586" b="23004"/>
          <a:stretch/>
        </p:blipFill>
        <p:spPr bwMode="auto">
          <a:xfrm>
            <a:off x="76200" y="1828800"/>
            <a:ext cx="8991600" cy="374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8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Application</a:t>
            </a:r>
            <a:r>
              <a:rPr lang="id-ID" dirty="0"/>
              <a:t> with Expanded Subprocess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t="39234" r="14483" b="29256"/>
          <a:stretch/>
        </p:blipFill>
        <p:spPr bwMode="auto">
          <a:xfrm>
            <a:off x="0" y="2209801"/>
            <a:ext cx="9144000" cy="24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Checking</a:t>
            </a:r>
            <a:r>
              <a:rPr lang="id-ID" dirty="0"/>
              <a:t> with Automatic Activities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26850" r="15448" b="21042"/>
          <a:stretch/>
        </p:blipFill>
        <p:spPr bwMode="auto">
          <a:xfrm>
            <a:off x="152400" y="1481617"/>
            <a:ext cx="8839200" cy="411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2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Application</a:t>
            </a:r>
            <a:r>
              <a:rPr lang="id-ID" dirty="0"/>
              <a:t> with Subprocess (Disbursement)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35188" r="20621" b="27295"/>
          <a:stretch/>
        </p:blipFill>
        <p:spPr bwMode="auto">
          <a:xfrm>
            <a:off x="200747" y="2057400"/>
            <a:ext cx="8912773" cy="321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1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Disbursement </a:t>
            </a:r>
            <a:r>
              <a:rPr lang="id-ID" smtClean="0"/>
              <a:t>S</a:t>
            </a:r>
            <a:r>
              <a:rPr lang="en-US" dirty="0" err="1" smtClean="0"/>
              <a:t>ubprocess</a:t>
            </a:r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7" t="23417" r="13241" b="33916"/>
          <a:stretch/>
        </p:blipFill>
        <p:spPr bwMode="auto">
          <a:xfrm>
            <a:off x="152400" y="1752601"/>
            <a:ext cx="8839200" cy="325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362950" cy="675430"/>
          </a:xfrm>
        </p:spPr>
        <p:txBody>
          <a:bodyPr>
            <a:normAutofit/>
          </a:bodyPr>
          <a:lstStyle/>
          <a:p>
            <a:r>
              <a:rPr lang="en-US" dirty="0"/>
              <a:t>Disbursement </a:t>
            </a:r>
            <a:r>
              <a:rPr lang="id-ID" dirty="0" smtClean="0"/>
              <a:t>with Some Type of Tasks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3" t="25747" r="14690" b="32322"/>
          <a:stretch/>
        </p:blipFill>
        <p:spPr bwMode="auto">
          <a:xfrm>
            <a:off x="0" y="1905000"/>
            <a:ext cx="8991600" cy="33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3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6236"/>
            <a:ext cx="7886700" cy="5264563"/>
          </a:xfrm>
        </p:spPr>
        <p:txBody>
          <a:bodyPr>
            <a:normAutofit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396272" y="-1"/>
            <a:ext cx="3684654" cy="49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67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Disbursement </a:t>
            </a:r>
            <a:r>
              <a:rPr lang="id-ID"/>
              <a:t>with </a:t>
            </a:r>
            <a:r>
              <a:rPr lang="id-ID" smtClean="0"/>
              <a:t>Timer</a:t>
            </a:r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28568" r="13724" b="31586"/>
          <a:stretch/>
        </p:blipFill>
        <p:spPr bwMode="auto">
          <a:xfrm>
            <a:off x="76200" y="2133600"/>
            <a:ext cx="8991600" cy="306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2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9606"/>
            <a:ext cx="8866188" cy="647700"/>
          </a:xfrm>
        </p:spPr>
        <p:txBody>
          <a:bodyPr/>
          <a:lstStyle/>
          <a:p>
            <a:r>
              <a:rPr lang="en-US" sz="3200" dirty="0"/>
              <a:t>Credit Application</a:t>
            </a:r>
            <a:r>
              <a:rPr lang="id-ID" sz="3200" dirty="0"/>
              <a:t> with </a:t>
            </a:r>
            <a:r>
              <a:rPr lang="id-ID" sz="3200" dirty="0" smtClean="0"/>
              <a:t>Simple Intermediate Event</a:t>
            </a:r>
            <a:endParaRPr lang="en-US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t="29916" r="13793" b="30605"/>
          <a:stretch/>
        </p:blipFill>
        <p:spPr bwMode="auto">
          <a:xfrm>
            <a:off x="76200" y="1905001"/>
            <a:ext cx="8915400" cy="303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49" y="152399"/>
            <a:ext cx="7833609" cy="685801"/>
          </a:xfrm>
        </p:spPr>
        <p:txBody>
          <a:bodyPr>
            <a:normAutofit fontScale="90000"/>
          </a:bodyPr>
          <a:lstStyle/>
          <a:p>
            <a:r>
              <a:rPr lang="en-US" dirty="0"/>
              <a:t>Credit Application</a:t>
            </a:r>
            <a:r>
              <a:rPr lang="id-ID" dirty="0"/>
              <a:t> with Simple Intermediate Event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27709" r="13655" b="25579"/>
          <a:stretch/>
        </p:blipFill>
        <p:spPr bwMode="auto">
          <a:xfrm>
            <a:off x="232798" y="1672792"/>
            <a:ext cx="891120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 </a:t>
            </a:r>
            <a:r>
              <a:rPr lang="en-US" smtClean="0"/>
              <a:t>Application</a:t>
            </a:r>
            <a:r>
              <a:rPr lang="id-ID" smtClean="0"/>
              <a:t> (Final Version)</a:t>
            </a:r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16552" r="14276" b="4736"/>
          <a:stretch/>
        </p:blipFill>
        <p:spPr bwMode="auto">
          <a:xfrm>
            <a:off x="381000" y="1009445"/>
            <a:ext cx="8382000" cy="568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6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5</a:t>
            </a:r>
            <a:r>
              <a:rPr lang="en-US" sz="4400" dirty="0" smtClean="0"/>
              <a:t>.3 OMG BPMN </a:t>
            </a:r>
            <a:r>
              <a:rPr lang="en-US" sz="4400" dirty="0"/>
              <a:t>Guide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84556"/>
            <a:ext cx="8210550" cy="436384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Core Set </a:t>
            </a:r>
            <a:r>
              <a:rPr lang="en-US" sz="3600" dirty="0" smtClean="0"/>
              <a:t>of Diagram Elements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Complete Set </a:t>
            </a:r>
            <a:r>
              <a:rPr lang="en-US" sz="3600" dirty="0" smtClean="0"/>
              <a:t>of Diagram Elements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BPMN </a:t>
            </a:r>
            <a:r>
              <a:rPr lang="id-ID" dirty="0" smtClean="0"/>
              <a:t>Elements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1295400"/>
          <a:ext cx="4799013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Visio" r:id="rId4" imgW="2598589" imgH="2705111" progId="">
                  <p:embed/>
                </p:oleObj>
              </mc:Choice>
              <mc:Fallback>
                <p:oleObj name="Visio" r:id="rId4" imgW="2598589" imgH="2705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4799013" cy="4995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26</a:t>
            </a:fld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Core Set of Diagram Elements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5105400" y="21336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400" dirty="0">
                <a:effectLst/>
                <a:latin typeface="TheSans 6-SemiBold" charset="0"/>
              </a:rPr>
              <a:t>The core set of modeling elements enable the easy development simple Business Process Diagrams </a:t>
            </a:r>
            <a:r>
              <a:rPr lang="en-US" sz="2400" dirty="0" smtClean="0">
                <a:effectLst/>
                <a:latin typeface="TheSans 6-SemiBold" charset="0"/>
              </a:rPr>
              <a:t>that </a:t>
            </a:r>
            <a:r>
              <a:rPr lang="en-US" sz="2400" dirty="0">
                <a:effectLst/>
                <a:latin typeface="TheSans 6-SemiBold" charset="0"/>
              </a:rPr>
              <a:t>will </a:t>
            </a: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look familiar to most Business Analysts</a:t>
            </a:r>
            <a:r>
              <a:rPr lang="en-US" sz="2400" dirty="0">
                <a:effectLst/>
                <a:latin typeface="TheSans 6-SemiBold" charset="0"/>
              </a:rPr>
              <a:t> (a flowchart diagram)</a:t>
            </a:r>
          </a:p>
        </p:txBody>
      </p:sp>
    </p:spTree>
    <p:extLst>
      <p:ext uri="{BB962C8B-B14F-4D97-AF65-F5344CB8AC3E}">
        <p14:creationId xmlns:p14="http://schemas.microsoft.com/office/powerpoint/2010/main" val="35217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923395"/>
              </p:ext>
            </p:extLst>
          </p:nvPr>
        </p:nvGraphicFramePr>
        <p:xfrm>
          <a:off x="538163" y="1136650"/>
          <a:ext cx="3795712" cy="572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Visio" r:id="rId4" imgW="3001941" imgH="4529370" progId="">
                  <p:embed/>
                </p:oleObj>
              </mc:Choice>
              <mc:Fallback>
                <p:oleObj name="Visio" r:id="rId4" imgW="3001941" imgH="45293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136650"/>
                        <a:ext cx="3795712" cy="5726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52" y="260185"/>
            <a:ext cx="89916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Complete Set of Diagram Elements: Events</a:t>
            </a: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4876800" y="18288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400" dirty="0">
                <a:effectLst/>
                <a:latin typeface="TheSans 6-SemiBold" charset="0"/>
              </a:rPr>
              <a:t>An </a:t>
            </a: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Event</a:t>
            </a:r>
            <a:r>
              <a:rPr lang="en-US" sz="2400" dirty="0">
                <a:effectLst/>
                <a:latin typeface="TheSans 6-SemiBold" charset="0"/>
              </a:rPr>
              <a:t> is something that “happens” during the course of a business </a:t>
            </a:r>
            <a:r>
              <a:rPr lang="en-US" sz="2400" dirty="0" smtClean="0">
                <a:effectLst/>
                <a:latin typeface="TheSans 6-SemiBold" charset="0"/>
              </a:rPr>
              <a:t>process</a:t>
            </a:r>
          </a:p>
          <a:p>
            <a:pPr marL="457200" indent="-457200" algn="l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TheSans 6-SemiBold" charset="0"/>
              </a:rPr>
              <a:t>These </a:t>
            </a:r>
            <a:r>
              <a:rPr lang="en-US" sz="2400" dirty="0">
                <a:effectLst/>
                <a:latin typeface="TheSans 6-SemiBold" charset="0"/>
              </a:rPr>
              <a:t>Events affect the flow of the Process and usually </a:t>
            </a: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have a trigger or a 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heSans 6-SemiBold" charset="0"/>
              </a:rPr>
              <a:t>result</a:t>
            </a:r>
          </a:p>
          <a:p>
            <a:pPr marL="457200" indent="-457200" algn="l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TheSans 6-SemiBold" charset="0"/>
              </a:rPr>
              <a:t>They </a:t>
            </a:r>
            <a:r>
              <a:rPr lang="en-US" sz="2400" dirty="0">
                <a:effectLst/>
                <a:latin typeface="TheSans 6-SemiBold" charset="0"/>
              </a:rPr>
              <a:t>can </a:t>
            </a: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start</a:t>
            </a:r>
            <a:r>
              <a:rPr lang="en-US" sz="2400" dirty="0">
                <a:effectLst/>
                <a:latin typeface="TheSans 6-SemiBold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interrupt</a:t>
            </a:r>
            <a:r>
              <a:rPr lang="en-US" sz="2400" dirty="0">
                <a:effectLst/>
                <a:latin typeface="TheSans 6-SemiBold" charset="0"/>
              </a:rPr>
              <a:t>, or </a:t>
            </a: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end the 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TheSans 6-SemiBold" charset="0"/>
              </a:rPr>
              <a:t>flow</a:t>
            </a:r>
            <a:endParaRPr lang="en-US" sz="2400" dirty="0">
              <a:effectLst/>
              <a:latin typeface="TheSans 6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0" y="2017713"/>
          <a:ext cx="5389563" cy="3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Visio" r:id="rId4" imgW="5044779" imgH="3354902" progId="">
                  <p:embed/>
                </p:oleObj>
              </mc:Choice>
              <mc:Fallback>
                <p:oleObj name="Visio" r:id="rId4" imgW="5044779" imgH="33549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17713"/>
                        <a:ext cx="5389563" cy="358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983" y="21259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Complete Set of Diagram Elements: Activities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86400" y="1524000"/>
            <a:ext cx="350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200" dirty="0">
                <a:effectLst/>
                <a:latin typeface="TheSans 6-SemiBold" charset="0"/>
              </a:rPr>
              <a:t>An activity is </a:t>
            </a:r>
            <a:r>
              <a:rPr lang="en-US" sz="2200" dirty="0">
                <a:solidFill>
                  <a:srgbClr val="C00000"/>
                </a:solidFill>
                <a:effectLst/>
                <a:latin typeface="TheSans 6-SemiBold" charset="0"/>
              </a:rPr>
              <a:t>work that is performed within a business </a:t>
            </a:r>
            <a:r>
              <a:rPr lang="en-US" sz="2200" dirty="0" smtClean="0">
                <a:solidFill>
                  <a:srgbClr val="C00000"/>
                </a:solidFill>
                <a:effectLst/>
                <a:latin typeface="TheSans 6-SemiBold" charset="0"/>
              </a:rPr>
              <a:t>process</a:t>
            </a:r>
            <a:endParaRPr lang="en-US" sz="2200" dirty="0" smtClean="0">
              <a:effectLst/>
              <a:latin typeface="TheSans 6-SemiBold" charset="0"/>
            </a:endParaRPr>
          </a:p>
          <a:p>
            <a:pPr marL="457200" indent="-457200" algn="l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200" dirty="0" smtClean="0">
                <a:effectLst/>
                <a:latin typeface="TheSans 6-SemiBold" charset="0"/>
              </a:rPr>
              <a:t>An </a:t>
            </a:r>
            <a:r>
              <a:rPr lang="en-US" sz="2200" dirty="0">
                <a:effectLst/>
                <a:latin typeface="TheSans 6-SemiBold" charset="0"/>
              </a:rPr>
              <a:t>activity can be atomic or non-atomic (</a:t>
            </a:r>
            <a:r>
              <a:rPr lang="en-US" sz="2200" dirty="0" smtClean="0">
                <a:effectLst/>
                <a:latin typeface="TheSans 6-SemiBold" charset="0"/>
              </a:rPr>
              <a:t>compound)</a:t>
            </a:r>
          </a:p>
          <a:p>
            <a:pPr marL="457200" indent="-457200" algn="l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200" dirty="0" smtClean="0">
                <a:effectLst/>
                <a:latin typeface="TheSans 6-SemiBold" charset="0"/>
              </a:rPr>
              <a:t>The </a:t>
            </a:r>
            <a:r>
              <a:rPr lang="en-US" sz="2200" dirty="0">
                <a:effectLst/>
                <a:latin typeface="TheSans 6-SemiBold" charset="0"/>
              </a:rPr>
              <a:t>types of activities that are a part of a Process Model </a:t>
            </a:r>
            <a:r>
              <a:rPr lang="en-US" sz="2200" dirty="0" smtClean="0">
                <a:effectLst/>
                <a:latin typeface="TheSans 6-SemiBold" charset="0"/>
              </a:rPr>
              <a:t>are:</a:t>
            </a:r>
          </a:p>
          <a:p>
            <a:pPr marL="914400" lvl="1" indent="-457200" algn="l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effectLst/>
                <a:latin typeface="TheSans 6-SemiBold" charset="0"/>
              </a:rPr>
              <a:t>Process</a:t>
            </a:r>
            <a:endParaRPr lang="en-US" sz="2200" dirty="0" smtClean="0">
              <a:effectLst/>
              <a:latin typeface="TheSans 6-SemiBold" charset="0"/>
            </a:endParaRPr>
          </a:p>
          <a:p>
            <a:pPr marL="914400" lvl="1" indent="-457200" algn="l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effectLst/>
                <a:latin typeface="TheSans 6-SemiBold" charset="0"/>
              </a:rPr>
              <a:t>Sub-Process</a:t>
            </a:r>
            <a:endParaRPr lang="en-US" sz="2200" dirty="0" smtClean="0">
              <a:effectLst/>
              <a:latin typeface="TheSans 6-SemiBold" charset="0"/>
            </a:endParaRPr>
          </a:p>
          <a:p>
            <a:pPr marL="914400" lvl="1" indent="-457200" algn="l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effectLst/>
                <a:latin typeface="TheSans 6-SemiBold" charset="0"/>
              </a:rPr>
              <a:t>Task</a:t>
            </a:r>
            <a:endParaRPr lang="en-US" sz="2200" dirty="0">
              <a:solidFill>
                <a:srgbClr val="C00000"/>
              </a:solidFill>
              <a:effectLst/>
              <a:latin typeface="TheSans 6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39760"/>
              </p:ext>
            </p:extLst>
          </p:nvPr>
        </p:nvGraphicFramePr>
        <p:xfrm>
          <a:off x="609600" y="1104900"/>
          <a:ext cx="3657600" cy="558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Visio" r:id="rId4" imgW="2921000" imgH="4458404" progId="">
                  <p:embed/>
                </p:oleObj>
              </mc:Choice>
              <mc:Fallback>
                <p:oleObj name="Visio" r:id="rId4" imgW="2921000" imgH="44584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04900"/>
                        <a:ext cx="3657600" cy="558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5047"/>
            <a:ext cx="85344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Complete Set of Diagram Elements: Activities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34000" y="19812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nl-NL" sz="2000">
              <a:solidFill>
                <a:srgbClr val="3366CC"/>
              </a:solidFill>
              <a:latin typeface="TheSans 6-SemiBold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48200" y="21336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dirty="0">
                <a:effectLst/>
                <a:latin typeface="TheSans 6-SemiBold" charset="0"/>
              </a:rPr>
              <a:t>A Sub-Process can be in an expanded form that shows the </a:t>
            </a:r>
            <a:r>
              <a:rPr lang="en-US" sz="2800" dirty="0">
                <a:solidFill>
                  <a:srgbClr val="C00000"/>
                </a:solidFill>
                <a:effectLst/>
                <a:latin typeface="TheSans 6-SemiBold" charset="0"/>
              </a:rPr>
              <a:t>process details of the a lower-level set of 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TheSans 6-SemiBold" charset="0"/>
              </a:rPr>
              <a:t>activities</a:t>
            </a:r>
            <a:endParaRPr lang="en-US" sz="2800" dirty="0">
              <a:effectLst/>
              <a:latin typeface="TheSans 6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12400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Introduction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BPMN Elements</a:t>
            </a:r>
          </a:p>
          <a:p>
            <a:pPr marL="457200" lvl="1" indent="0">
              <a:buNone/>
            </a:pPr>
            <a:r>
              <a:rPr lang="en-US" dirty="0"/>
              <a:t>3.1 </a:t>
            </a:r>
            <a:r>
              <a:rPr lang="en-US" dirty="0" err="1"/>
              <a:t>Swimlane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3.2 Connecting Objects</a:t>
            </a:r>
          </a:p>
          <a:p>
            <a:pPr marL="457200" lvl="1" indent="0">
              <a:buNone/>
            </a:pPr>
            <a:r>
              <a:rPr lang="en-US" dirty="0"/>
              <a:t>3.3 Flow Objects</a:t>
            </a:r>
          </a:p>
          <a:p>
            <a:pPr marL="457200" lvl="1" indent="0">
              <a:buNone/>
            </a:pPr>
            <a:r>
              <a:rPr lang="en-US" dirty="0"/>
              <a:t>3.4 Artifacts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BPMN Refactoring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BPMN </a:t>
            </a:r>
            <a:r>
              <a:rPr lang="en-US" dirty="0" smtClean="0"/>
              <a:t>Simulation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BPMN </a:t>
            </a:r>
            <a:r>
              <a:rPr lang="en-US" b="1" dirty="0" smtClean="0">
                <a:solidFill>
                  <a:srgbClr val="C00000"/>
                </a:solidFill>
              </a:rPr>
              <a:t>Guide and Examples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844248"/>
              </p:ext>
            </p:extLst>
          </p:nvPr>
        </p:nvGraphicFramePr>
        <p:xfrm>
          <a:off x="719138" y="1068388"/>
          <a:ext cx="7620000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Visio" r:id="rId4" imgW="4103963" imgH="1610689" progId="">
                  <p:embed/>
                </p:oleObj>
              </mc:Choice>
              <mc:Fallback>
                <p:oleObj name="Visio" r:id="rId4" imgW="4103963" imgH="1610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068388"/>
                        <a:ext cx="7620000" cy="299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4681" y="183116"/>
            <a:ext cx="8634761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Complete Set of Diagram Elements: Connections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28600" y="41910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>
                <a:effectLst/>
                <a:latin typeface="TheSans 6-SemiBold" charset="0"/>
              </a:rPr>
              <a:t>A </a:t>
            </a:r>
            <a:r>
              <a:rPr lang="en-US" sz="2200" dirty="0">
                <a:solidFill>
                  <a:srgbClr val="C00000"/>
                </a:solidFill>
                <a:effectLst/>
                <a:latin typeface="TheSans 6-SemiBold" charset="0"/>
              </a:rPr>
              <a:t>Sequence Flow </a:t>
            </a:r>
            <a:r>
              <a:rPr lang="en-US" sz="2200" dirty="0">
                <a:effectLst/>
                <a:latin typeface="TheSans 6-SemiBold" charset="0"/>
              </a:rPr>
              <a:t>is used to show </a:t>
            </a:r>
            <a:r>
              <a:rPr lang="en-US" sz="2200" dirty="0">
                <a:solidFill>
                  <a:srgbClr val="0070C0"/>
                </a:solidFill>
                <a:effectLst/>
                <a:latin typeface="TheSans 6-SemiBold" charset="0"/>
              </a:rPr>
              <a:t>the order that activities will be performed</a:t>
            </a:r>
            <a:r>
              <a:rPr lang="en-US" sz="2200" dirty="0">
                <a:effectLst/>
                <a:latin typeface="TheSans 6-SemiBold" charset="0"/>
              </a:rPr>
              <a:t> in a </a:t>
            </a:r>
            <a:r>
              <a:rPr lang="en-US" sz="2200" dirty="0" smtClean="0">
                <a:effectLst/>
                <a:latin typeface="TheSans 6-SemiBold" charset="0"/>
              </a:rPr>
              <a:t>Process</a:t>
            </a:r>
            <a:endParaRPr lang="en-US" sz="2200" dirty="0">
              <a:effectLst/>
              <a:latin typeface="TheSans 6-SemiBold" charset="0"/>
            </a:endParaRPr>
          </a:p>
          <a:p>
            <a:pPr marL="457200" indent="-4572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>
                <a:effectLst/>
                <a:latin typeface="TheSans 6-SemiBold" charset="0"/>
              </a:rPr>
              <a:t>A </a:t>
            </a:r>
            <a:r>
              <a:rPr lang="en-US" sz="2200" dirty="0">
                <a:solidFill>
                  <a:srgbClr val="C00000"/>
                </a:solidFill>
                <a:effectLst/>
                <a:latin typeface="TheSans 6-SemiBold" charset="0"/>
              </a:rPr>
              <a:t>Message Flow </a:t>
            </a:r>
            <a:r>
              <a:rPr lang="en-US" sz="2200" dirty="0">
                <a:effectLst/>
                <a:latin typeface="TheSans 6-SemiBold" charset="0"/>
              </a:rPr>
              <a:t>is used to </a:t>
            </a:r>
            <a:r>
              <a:rPr lang="en-US" sz="2200" dirty="0">
                <a:solidFill>
                  <a:srgbClr val="0070C0"/>
                </a:solidFill>
                <a:effectLst/>
                <a:latin typeface="TheSans 6-SemiBold" charset="0"/>
              </a:rPr>
              <a:t>show the flow of messages between two entities</a:t>
            </a:r>
            <a:r>
              <a:rPr lang="en-US" sz="2200" dirty="0">
                <a:effectLst/>
                <a:latin typeface="TheSans 6-SemiBold" charset="0"/>
              </a:rPr>
              <a:t> that are prepared to send and receive </a:t>
            </a:r>
            <a:r>
              <a:rPr lang="en-US" sz="2200" dirty="0" smtClean="0">
                <a:effectLst/>
                <a:latin typeface="TheSans 6-SemiBold" charset="0"/>
              </a:rPr>
              <a:t>them</a:t>
            </a:r>
            <a:endParaRPr lang="en-US" sz="2200" dirty="0">
              <a:effectLst/>
              <a:latin typeface="TheSans 6-SemiBold" charset="0"/>
            </a:endParaRPr>
          </a:p>
          <a:p>
            <a:pPr marL="457200" indent="-4572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>
                <a:effectLst/>
                <a:latin typeface="TheSans 6-SemiBold" charset="0"/>
              </a:rPr>
              <a:t>An </a:t>
            </a:r>
            <a:r>
              <a:rPr lang="en-US" sz="2200" dirty="0">
                <a:solidFill>
                  <a:srgbClr val="C00000"/>
                </a:solidFill>
                <a:effectLst/>
                <a:latin typeface="TheSans 6-SemiBold" charset="0"/>
              </a:rPr>
              <a:t>Association</a:t>
            </a:r>
            <a:r>
              <a:rPr lang="en-US" sz="2200" dirty="0">
                <a:effectLst/>
                <a:latin typeface="TheSans 6-SemiBold" charset="0"/>
              </a:rPr>
              <a:t> is used to </a:t>
            </a:r>
            <a:r>
              <a:rPr lang="en-US" sz="2200" dirty="0">
                <a:solidFill>
                  <a:srgbClr val="0070C0"/>
                </a:solidFill>
                <a:effectLst/>
                <a:latin typeface="TheSans 6-SemiBold" charset="0"/>
              </a:rPr>
              <a:t>associate information and artifacts with flow </a:t>
            </a:r>
            <a:r>
              <a:rPr lang="en-US" sz="2200" dirty="0" smtClean="0">
                <a:solidFill>
                  <a:srgbClr val="0070C0"/>
                </a:solidFill>
                <a:effectLst/>
                <a:latin typeface="TheSans 6-SemiBold" charset="0"/>
              </a:rPr>
              <a:t>objects</a:t>
            </a:r>
            <a:endParaRPr lang="en-US" sz="2200" dirty="0">
              <a:solidFill>
                <a:srgbClr val="0070C0"/>
              </a:solidFill>
              <a:effectLst/>
              <a:latin typeface="TheSans 6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52400" y="1219200"/>
          <a:ext cx="503713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Visio" r:id="rId4" imgW="3333496" imgH="3025634" progId="">
                  <p:embed/>
                </p:oleObj>
              </mc:Choice>
              <mc:Fallback>
                <p:oleObj name="Visio" r:id="rId4" imgW="3333496" imgH="302563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5037138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36" y="228600"/>
            <a:ext cx="8262124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Complete Set of Diagram Elements: Gateways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181600" y="15240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Gateways</a:t>
            </a:r>
            <a:r>
              <a:rPr lang="en-US" sz="2400" dirty="0">
                <a:effectLst/>
                <a:latin typeface="TheSans 6-SemiBold" charset="0"/>
              </a:rPr>
              <a:t> are modeling elements that are used </a:t>
            </a: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to control how Sequence Flows interact </a:t>
            </a:r>
            <a:r>
              <a:rPr lang="en-US" sz="2400" dirty="0">
                <a:effectLst/>
                <a:latin typeface="TheSans 6-SemiBold" charset="0"/>
              </a:rPr>
              <a:t>as they converge and diverge within a </a:t>
            </a:r>
            <a:r>
              <a:rPr lang="en-US" sz="2400" dirty="0" smtClean="0">
                <a:effectLst/>
                <a:latin typeface="TheSans 6-SemiBold" charset="0"/>
              </a:rPr>
              <a:t>Process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TheSans 6-SemiBold" charset="0"/>
              </a:rPr>
              <a:t>If </a:t>
            </a:r>
            <a:r>
              <a:rPr lang="en-US" sz="2400" dirty="0">
                <a:effectLst/>
                <a:latin typeface="TheSans 6-SemiBold" charset="0"/>
              </a:rPr>
              <a:t>the flow does not need to be controlled, then a Gateway is not </a:t>
            </a:r>
            <a:r>
              <a:rPr lang="en-US" sz="2400" dirty="0" smtClean="0">
                <a:effectLst/>
                <a:latin typeface="TheSans 6-SemiBold" charset="0"/>
              </a:rPr>
              <a:t>needed</a:t>
            </a:r>
            <a:endParaRPr lang="en-US" sz="2400" dirty="0">
              <a:effectLst/>
              <a:latin typeface="TheSans 6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28600" y="2319338"/>
          <a:ext cx="4572000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Visio" r:id="rId4" imgW="4632621" imgH="2634145" progId="">
                  <p:embed/>
                </p:oleObj>
              </mc:Choice>
              <mc:Fallback>
                <p:oleObj name="Visio" r:id="rId4" imgW="4632621" imgH="263414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19338"/>
                        <a:ext cx="4572000" cy="259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93367" y="303213"/>
            <a:ext cx="8802029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Complete Set of Diagram Elements: </a:t>
            </a:r>
            <a:r>
              <a:rPr lang="en-US" sz="3400" dirty="0" err="1" smtClean="0"/>
              <a:t>Swimlanes</a:t>
            </a:r>
            <a:endParaRPr lang="en-US" sz="3400" dirty="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876800" y="1600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US" sz="2400" dirty="0">
                <a:effectLst/>
                <a:latin typeface="TheSans 6-SemiBold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Pool</a:t>
            </a:r>
            <a:r>
              <a:rPr lang="en-US" sz="2400" dirty="0">
                <a:effectLst/>
                <a:latin typeface="TheSans 6-SemiBold" charset="0"/>
              </a:rPr>
              <a:t> is a “</a:t>
            </a:r>
            <a:r>
              <a:rPr lang="en-US" sz="2400" dirty="0" err="1">
                <a:solidFill>
                  <a:srgbClr val="0070C0"/>
                </a:solidFill>
                <a:effectLst/>
                <a:latin typeface="TheSans 6-SemiBold" charset="0"/>
              </a:rPr>
              <a:t>swimlane</a:t>
            </a:r>
            <a:r>
              <a:rPr lang="en-US" sz="2400" dirty="0">
                <a:effectLst/>
                <a:latin typeface="TheSans 6-SemiBold" charset="0"/>
              </a:rPr>
              <a:t>” and a graphical container for partitioning a set of activities from other Pools, usually in the context of B2B </a:t>
            </a:r>
            <a:r>
              <a:rPr lang="en-US" sz="2400" dirty="0" smtClean="0">
                <a:effectLst/>
                <a:latin typeface="TheSans 6-SemiBold" charset="0"/>
              </a:rPr>
              <a:t>situations</a:t>
            </a:r>
            <a:endParaRPr lang="en-US" sz="2400" dirty="0">
              <a:effectLst/>
              <a:latin typeface="TheSans 6-SemiBold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US" sz="2400" dirty="0">
                <a:effectLst/>
                <a:latin typeface="TheSans 6-SemiBold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Lane</a:t>
            </a:r>
            <a:r>
              <a:rPr lang="en-US" sz="2400" dirty="0">
                <a:effectLst/>
                <a:latin typeface="TheSans 6-SemiBold" charset="0"/>
              </a:rPr>
              <a:t> is a </a:t>
            </a:r>
            <a:r>
              <a:rPr lang="en-US" sz="2400" dirty="0">
                <a:solidFill>
                  <a:srgbClr val="0070C0"/>
                </a:solidFill>
                <a:effectLst/>
                <a:latin typeface="TheSans 6-SemiBold" charset="0"/>
              </a:rPr>
              <a:t>sub-partition within a Pool</a:t>
            </a:r>
            <a:r>
              <a:rPr lang="en-US" sz="2400" dirty="0">
                <a:effectLst/>
                <a:latin typeface="TheSans 6-SemiBold" charset="0"/>
              </a:rPr>
              <a:t> and will extend the entire length of the Pool, either vertically or </a:t>
            </a:r>
            <a:r>
              <a:rPr lang="en-US" sz="2400" dirty="0" smtClean="0">
                <a:effectLst/>
                <a:latin typeface="TheSans 6-SemiBold" charset="0"/>
              </a:rPr>
              <a:t>horizontally</a:t>
            </a:r>
            <a:endParaRPr lang="en-US" sz="2400" dirty="0">
              <a:effectLst/>
              <a:latin typeface="TheSans 6-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550863" y="1066800"/>
          <a:ext cx="225107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Visio" r:id="rId4" imgW="1460669" imgH="3461519" progId="">
                  <p:embed/>
                </p:oleObj>
              </mc:Choice>
              <mc:Fallback>
                <p:oleObj name="Visio" r:id="rId4" imgW="1460669" imgH="34615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066800"/>
                        <a:ext cx="2251075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31904" y="309002"/>
            <a:ext cx="8359696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Complete Set of Diagram Elements: Artifacts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276600" y="14478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Data Objects </a:t>
            </a:r>
            <a:r>
              <a:rPr lang="en-US" sz="2400" dirty="0">
                <a:effectLst/>
                <a:latin typeface="TheSans 6-SemiBold" charset="0"/>
              </a:rPr>
              <a:t>are not flow objects (i.e., connected through Sequence Flow), but they do provide information about how documents, data, and other objects are used and updated within a </a:t>
            </a:r>
            <a:r>
              <a:rPr lang="en-US" sz="2400" dirty="0" smtClean="0">
                <a:effectLst/>
                <a:latin typeface="TheSans 6-SemiBold" charset="0"/>
              </a:rPr>
              <a:t>Process</a:t>
            </a:r>
            <a:endParaRPr lang="en-US" sz="2400" dirty="0">
              <a:effectLst/>
              <a:latin typeface="TheSans 6-SemiBold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Text Annotations </a:t>
            </a:r>
            <a:r>
              <a:rPr lang="en-US" sz="2400" dirty="0">
                <a:effectLst/>
                <a:latin typeface="TheSans 6-SemiBold" charset="0"/>
              </a:rPr>
              <a:t>are a mechanism for a modeler to provide additional information for the reader of a BPMN </a:t>
            </a:r>
            <a:r>
              <a:rPr lang="en-US" sz="2400" dirty="0" smtClean="0">
                <a:effectLst/>
                <a:latin typeface="TheSans 6-SemiBold" charset="0"/>
              </a:rPr>
              <a:t>diagram</a:t>
            </a:r>
            <a:endParaRPr lang="en-US" sz="2400" dirty="0">
              <a:effectLst/>
              <a:latin typeface="TheSans 6-SemiBold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heSans 6-SemiBold" charset="0"/>
              </a:rPr>
              <a:t>Groups</a:t>
            </a:r>
            <a:r>
              <a:rPr lang="en-US" sz="2400" dirty="0">
                <a:effectLst/>
                <a:latin typeface="TheSans 6-SemiBold" charset="0"/>
              </a:rPr>
              <a:t> provide a mechanism to visually organize activities</a:t>
            </a:r>
          </a:p>
        </p:txBody>
      </p:sp>
    </p:spTree>
    <p:extLst>
      <p:ext uri="{BB962C8B-B14F-4D97-AF65-F5344CB8AC3E}">
        <p14:creationId xmlns:p14="http://schemas.microsoft.com/office/powerpoint/2010/main" val="24319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5</a:t>
            </a:r>
            <a:r>
              <a:rPr lang="en-US" sz="4400" dirty="0" smtClean="0"/>
              <a:t>.4 OMG BPMN Examples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52549"/>
            <a:ext cx="4102100" cy="4419600"/>
          </a:xfrm>
        </p:spPr>
        <p:txBody>
          <a:bodyPr>
            <a:normAutofit/>
          </a:bodyPr>
          <a:lstStyle/>
          <a:p>
            <a:r>
              <a:rPr lang="id-ID" dirty="0" smtClean="0"/>
              <a:t>Email voting</a:t>
            </a:r>
          </a:p>
          <a:p>
            <a:r>
              <a:rPr lang="id-ID" dirty="0" smtClean="0"/>
              <a:t>Hardware Retailer</a:t>
            </a:r>
          </a:p>
          <a:p>
            <a:r>
              <a:rPr lang="id-ID" dirty="0" smtClean="0"/>
              <a:t>Incidement Management</a:t>
            </a:r>
          </a:p>
          <a:p>
            <a:r>
              <a:rPr lang="id-ID" dirty="0" smtClean="0"/>
              <a:t>Novel Prize</a:t>
            </a:r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429" y="1352549"/>
            <a:ext cx="3480921" cy="4419600"/>
          </a:xfrm>
        </p:spPr>
        <p:txBody>
          <a:bodyPr>
            <a:normAutofit/>
          </a:bodyPr>
          <a:lstStyle/>
          <a:p>
            <a:r>
              <a:rPr lang="id-ID" dirty="0"/>
              <a:t>Order Fullfillment</a:t>
            </a:r>
          </a:p>
          <a:p>
            <a:r>
              <a:rPr lang="id-ID" dirty="0"/>
              <a:t>Pizza Order</a:t>
            </a:r>
          </a:p>
          <a:p>
            <a:r>
              <a:rPr lang="id-ID" dirty="0"/>
              <a:t>Travel Booking</a:t>
            </a:r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OMG BPMN </a:t>
            </a:r>
            <a:r>
              <a:rPr lang="id-ID" dirty="0" err="1" smtClean="0"/>
              <a:t>Examples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298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266700"/>
            <a:ext cx="8139952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Pizza Collaboration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3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6381"/>
            <a:ext cx="8176683" cy="58516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Object Management Group, </a:t>
            </a:r>
            <a:r>
              <a:rPr lang="en-US" sz="2200" dirty="0">
                <a:solidFill>
                  <a:srgbClr val="C00000"/>
                </a:solidFill>
              </a:rPr>
              <a:t>Business Process Model and Notation </a:t>
            </a:r>
            <a:r>
              <a:rPr lang="en-US" sz="2200" dirty="0" smtClean="0">
                <a:solidFill>
                  <a:srgbClr val="C00000"/>
                </a:solidFill>
              </a:rPr>
              <a:t>(BPMN</a:t>
            </a:r>
            <a:r>
              <a:rPr lang="id-ID" sz="2200" dirty="0" smtClean="0">
                <a:solidFill>
                  <a:srgbClr val="C00000"/>
                </a:solidFill>
              </a:rPr>
              <a:t>)</a:t>
            </a:r>
            <a:r>
              <a:rPr lang="id-ID" sz="2200" dirty="0" smtClean="0"/>
              <a:t>, </a:t>
            </a:r>
            <a:r>
              <a:rPr lang="id-ID" sz="2200" i="1" dirty="0"/>
              <a:t>OMG Document Number: </a:t>
            </a:r>
            <a:r>
              <a:rPr lang="id-ID" sz="2200" i="1" dirty="0" smtClean="0"/>
              <a:t>formal/2011-01-04</a:t>
            </a:r>
            <a:r>
              <a:rPr lang="id-ID" sz="2200" dirty="0" smtClean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/>
              <a:t>Object Management Group, </a:t>
            </a:r>
            <a:r>
              <a:rPr lang="id-ID" sz="2200" dirty="0">
                <a:solidFill>
                  <a:srgbClr val="C00000"/>
                </a:solidFill>
              </a:rPr>
              <a:t>BPMN 2.0 by Example</a:t>
            </a:r>
            <a:r>
              <a:rPr lang="id-ID" sz="2200" dirty="0"/>
              <a:t>, </a:t>
            </a:r>
            <a:r>
              <a:rPr lang="id-ID" sz="2200" i="1" dirty="0"/>
              <a:t>OMG Document Number: dtc/2010-06-02</a:t>
            </a:r>
            <a:r>
              <a:rPr lang="id-ID" sz="2200" dirty="0"/>
              <a:t>, </a:t>
            </a:r>
            <a:r>
              <a:rPr lang="id-ID" sz="2200" dirty="0" smtClean="0"/>
              <a:t>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Bruce Silver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BPMN </a:t>
            </a:r>
            <a:r>
              <a:rPr lang="en-US" sz="2200" dirty="0">
                <a:solidFill>
                  <a:srgbClr val="C00000"/>
                </a:solidFill>
              </a:rPr>
              <a:t>Method and </a:t>
            </a:r>
            <a:r>
              <a:rPr lang="en-US" sz="2200" dirty="0" smtClean="0">
                <a:solidFill>
                  <a:srgbClr val="C00000"/>
                </a:solidFill>
              </a:rPr>
              <a:t>Style </a:t>
            </a:r>
            <a:r>
              <a:rPr lang="id-ID" sz="2200" dirty="0" smtClean="0">
                <a:solidFill>
                  <a:srgbClr val="C00000"/>
                </a:solidFill>
              </a:rPr>
              <a:t>Seco</a:t>
            </a:r>
            <a:r>
              <a:rPr lang="en-US" sz="2200" dirty="0" err="1" smtClean="0">
                <a:solidFill>
                  <a:srgbClr val="C00000"/>
                </a:solidFill>
              </a:rPr>
              <a:t>nd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id-ID" sz="2200" dirty="0" smtClean="0"/>
              <a:t>, </a:t>
            </a:r>
            <a:r>
              <a:rPr lang="en-US" sz="2200" i="1" dirty="0"/>
              <a:t>Cody-Cassidy </a:t>
            </a:r>
            <a:r>
              <a:rPr lang="en-US" sz="2200" i="1" dirty="0" smtClean="0"/>
              <a:t>Press</a:t>
            </a:r>
            <a:r>
              <a:rPr lang="id-ID" sz="2200" dirty="0" smtClean="0"/>
              <a:t>, </a:t>
            </a:r>
            <a:r>
              <a:rPr lang="en-US" sz="2200" dirty="0" smtClean="0"/>
              <a:t>2011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Layna</a:t>
            </a:r>
            <a:r>
              <a:rPr lang="en-US" sz="2200" dirty="0"/>
              <a:t> </a:t>
            </a:r>
            <a:r>
              <a:rPr lang="en-US" sz="2200" dirty="0" smtClean="0"/>
              <a:t>Fischer</a:t>
            </a:r>
            <a:r>
              <a:rPr lang="id-ID" sz="2200" dirty="0" smtClean="0"/>
              <a:t> (edt.), </a:t>
            </a:r>
            <a:r>
              <a:rPr lang="en-US" sz="2200" dirty="0" smtClean="0">
                <a:solidFill>
                  <a:srgbClr val="C00000"/>
                </a:solidFill>
              </a:rPr>
              <a:t>BPMN </a:t>
            </a:r>
            <a:r>
              <a:rPr lang="en-US" sz="2200" dirty="0">
                <a:solidFill>
                  <a:srgbClr val="C00000"/>
                </a:solidFill>
              </a:rPr>
              <a:t>2.0 Handbook Second </a:t>
            </a:r>
            <a:r>
              <a:rPr lang="en-US" sz="2200" dirty="0" smtClean="0">
                <a:solidFill>
                  <a:srgbClr val="C00000"/>
                </a:solidFill>
              </a:rPr>
              <a:t>Edition</a:t>
            </a:r>
            <a:r>
              <a:rPr lang="id-ID" sz="2200" dirty="0"/>
              <a:t>, </a:t>
            </a:r>
            <a:r>
              <a:rPr lang="id-ID" sz="2200" i="1" dirty="0" smtClean="0"/>
              <a:t>Future Strategies</a:t>
            </a:r>
            <a:r>
              <a:rPr lang="id-ID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Tom </a:t>
            </a:r>
            <a:r>
              <a:rPr lang="en-US" sz="2200" dirty="0" err="1" smtClean="0"/>
              <a:t>Debevoise</a:t>
            </a:r>
            <a:r>
              <a:rPr lang="en-US" sz="2200" dirty="0" smtClean="0"/>
              <a:t>, </a:t>
            </a:r>
            <a:r>
              <a:rPr lang="en-US" sz="2200" dirty="0"/>
              <a:t>Rick </a:t>
            </a:r>
            <a:r>
              <a:rPr lang="en-US" sz="2200" dirty="0" smtClean="0"/>
              <a:t>Geneva, </a:t>
            </a:r>
            <a:r>
              <a:rPr lang="id-ID" sz="2200" dirty="0" smtClean="0"/>
              <a:t>and </a:t>
            </a:r>
            <a:r>
              <a:rPr lang="en-US" sz="2200" dirty="0" smtClean="0"/>
              <a:t>Richard </a:t>
            </a:r>
            <a:r>
              <a:rPr lang="en-US" sz="2200" dirty="0" err="1" smtClean="0"/>
              <a:t>Welke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The </a:t>
            </a:r>
            <a:r>
              <a:rPr lang="en-US" sz="2200" dirty="0" err="1">
                <a:solidFill>
                  <a:srgbClr val="C00000"/>
                </a:solidFill>
              </a:rPr>
              <a:t>Microguide</a:t>
            </a:r>
            <a:r>
              <a:rPr lang="en-US" sz="2200" dirty="0">
                <a:solidFill>
                  <a:srgbClr val="C00000"/>
                </a:solidFill>
              </a:rPr>
              <a:t> to Process </a:t>
            </a:r>
            <a:r>
              <a:rPr lang="en-US" sz="2200" dirty="0" smtClean="0">
                <a:solidFill>
                  <a:srgbClr val="C00000"/>
                </a:solidFill>
              </a:rPr>
              <a:t>Modeling </a:t>
            </a:r>
            <a:r>
              <a:rPr lang="en-US" sz="2200" dirty="0">
                <a:solidFill>
                  <a:srgbClr val="C00000"/>
                </a:solidFill>
              </a:rPr>
              <a:t>in BPMN </a:t>
            </a:r>
            <a:r>
              <a:rPr lang="en-US" sz="2200" dirty="0" smtClean="0">
                <a:solidFill>
                  <a:srgbClr val="C00000"/>
                </a:solidFill>
              </a:rPr>
              <a:t>2.0</a:t>
            </a:r>
            <a:r>
              <a:rPr lang="id-ID" sz="2200" dirty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Second Edition</a:t>
            </a:r>
            <a:r>
              <a:rPr lang="id-ID" sz="2200" dirty="0" smtClean="0"/>
              <a:t>, </a:t>
            </a:r>
            <a:r>
              <a:rPr lang="en-US" sz="2200" i="1" dirty="0" err="1" smtClean="0"/>
              <a:t>CreateSpace</a:t>
            </a:r>
            <a:r>
              <a:rPr lang="id-ID" sz="2200" dirty="0" smtClean="0"/>
              <a:t>, </a:t>
            </a:r>
            <a:r>
              <a:rPr lang="en-US" sz="2200" dirty="0" smtClean="0"/>
              <a:t>2011 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solidFill>
                  <a:srgbClr val="C00000"/>
                </a:solidFill>
              </a:rPr>
              <a:t>Bizagi Proses Modeler User Guide</a:t>
            </a:r>
            <a:r>
              <a:rPr lang="id-ID" sz="2200" dirty="0" smtClean="0"/>
              <a:t>, </a:t>
            </a:r>
            <a:r>
              <a:rPr lang="id-ID" sz="2200" i="1" dirty="0" smtClean="0"/>
              <a:t>Bizagi</a:t>
            </a:r>
            <a:r>
              <a:rPr lang="id-ID" sz="2200" dirty="0" smtClean="0"/>
              <a:t>, 2012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200" dirty="0">
                <a:solidFill>
                  <a:srgbClr val="C00000"/>
                </a:solidFill>
              </a:rPr>
              <a:t>Bizagi BPM </a:t>
            </a:r>
            <a:r>
              <a:rPr lang="id-ID" sz="2200" dirty="0" smtClean="0">
                <a:solidFill>
                  <a:srgbClr val="C00000"/>
                </a:solidFill>
              </a:rPr>
              <a:t>Suite</a:t>
            </a:r>
            <a:r>
              <a:rPr lang="en-US" sz="2200" dirty="0" smtClean="0">
                <a:solidFill>
                  <a:srgbClr val="C00000"/>
                </a:solidFill>
              </a:rPr>
              <a:t> User Guide</a:t>
            </a:r>
            <a:r>
              <a:rPr lang="en-US" sz="2200" dirty="0" smtClean="0"/>
              <a:t>, </a:t>
            </a:r>
            <a:r>
              <a:rPr lang="en-US" sz="2200" i="1" dirty="0" err="1" smtClean="0"/>
              <a:t>Bizagi</a:t>
            </a:r>
            <a:r>
              <a:rPr lang="en-US" sz="2200" dirty="0" smtClean="0"/>
              <a:t>, 2013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Thomas </a:t>
            </a:r>
            <a:r>
              <a:rPr lang="en-US" sz="2200" dirty="0" err="1" smtClean="0"/>
              <a:t>Allweyer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BPMN 2.0</a:t>
            </a:r>
            <a:r>
              <a:rPr lang="id-ID" sz="2200" dirty="0" smtClean="0"/>
              <a:t>, </a:t>
            </a:r>
            <a:r>
              <a:rPr lang="id-ID" sz="2200" i="1" dirty="0" smtClean="0"/>
              <a:t>BoD</a:t>
            </a:r>
            <a:r>
              <a:rPr lang="id-ID" sz="2200" dirty="0" smtClean="0"/>
              <a:t>, 2010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51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5</a:t>
            </a:r>
            <a:r>
              <a:rPr lang="en-US" sz="5400" dirty="0" smtClean="0"/>
              <a:t>. </a:t>
            </a:r>
            <a:r>
              <a:rPr lang="en-US" sz="5400" dirty="0"/>
              <a:t>BPMN Quick </a:t>
            </a:r>
            <a:r>
              <a:rPr lang="en-US" sz="5400" dirty="0" smtClean="0"/>
              <a:t>Guide and Examples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5</a:t>
            </a:r>
            <a:r>
              <a:rPr lang="en-US" sz="4400" dirty="0" smtClean="0"/>
              <a:t>.1 </a:t>
            </a:r>
            <a:r>
              <a:rPr lang="en-US" sz="4400" dirty="0" err="1"/>
              <a:t>Bizagi</a:t>
            </a:r>
            <a:r>
              <a:rPr lang="en-US" sz="4400" dirty="0"/>
              <a:t> BPMN Guide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13768" r="17463" b="4868"/>
          <a:stretch/>
        </p:blipFill>
        <p:spPr bwMode="auto">
          <a:xfrm>
            <a:off x="0" y="-1"/>
            <a:ext cx="9144000" cy="688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6" t="30119" r="37814" b="31059"/>
          <a:stretch/>
        </p:blipFill>
        <p:spPr bwMode="auto">
          <a:xfrm>
            <a:off x="6596291" y="4343400"/>
            <a:ext cx="231910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867400" y="-1"/>
            <a:ext cx="3352800" cy="2514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4807" r="57954" b="33063"/>
          <a:stretch/>
        </p:blipFill>
        <p:spPr bwMode="auto">
          <a:xfrm>
            <a:off x="6519325" y="1524000"/>
            <a:ext cx="239607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1" t="13768" r="17465" b="65152"/>
          <a:stretch/>
        </p:blipFill>
        <p:spPr bwMode="auto">
          <a:xfrm>
            <a:off x="6573621" y="12843"/>
            <a:ext cx="2429398" cy="133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0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14511" r="16070" b="4124"/>
          <a:stretch/>
        </p:blipFill>
        <p:spPr bwMode="auto">
          <a:xfrm>
            <a:off x="-8562" y="0"/>
            <a:ext cx="919139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4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28073" r="16070" b="4123"/>
          <a:stretch/>
        </p:blipFill>
        <p:spPr bwMode="auto">
          <a:xfrm>
            <a:off x="-8562" y="0"/>
            <a:ext cx="919139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8" t="14635" r="16279" b="10946"/>
          <a:stretch/>
        </p:blipFill>
        <p:spPr bwMode="auto">
          <a:xfrm>
            <a:off x="76200" y="1066800"/>
            <a:ext cx="9106629" cy="588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5.2 </a:t>
            </a:r>
            <a:r>
              <a:rPr lang="en-US" sz="4400" dirty="0" err="1"/>
              <a:t>Bizagi</a:t>
            </a:r>
            <a:r>
              <a:rPr lang="en-US" sz="4400" dirty="0"/>
              <a:t> BPMN </a:t>
            </a:r>
            <a:r>
              <a:rPr lang="en-US" sz="4400" dirty="0" smtClean="0"/>
              <a:t>Examples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739d3c3b7b2f85f3e65232469f6d8b45487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3816</TotalTime>
  <Words>752</Words>
  <Application>Microsoft Office PowerPoint</Application>
  <PresentationFormat>On-screen Show (4:3)</PresentationFormat>
  <Paragraphs>151</Paragraphs>
  <Slides>37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Constantia</vt:lpstr>
      <vt:lpstr>TheSans 6-SemiBold</vt:lpstr>
      <vt:lpstr>2_Office Theme</vt:lpstr>
      <vt:lpstr>Visio</vt:lpstr>
      <vt:lpstr>BPMN Fundamentals: 5. BPMN Guide and Examples</vt:lpstr>
      <vt:lpstr>Romi Satria Wahono</vt:lpstr>
      <vt:lpstr>Course Outline</vt:lpstr>
      <vt:lpstr>5. BPMN Quick Guide and Examples</vt:lpstr>
      <vt:lpstr>5.1 Bizagi BPMN Guide</vt:lpstr>
      <vt:lpstr>PowerPoint Presentation</vt:lpstr>
      <vt:lpstr>PowerPoint Presentation</vt:lpstr>
      <vt:lpstr>PowerPoint Presentation</vt:lpstr>
      <vt:lpstr>5.2 Bizagi BPMN Examples</vt:lpstr>
      <vt:lpstr>Bizagi Process Templates</vt:lpstr>
      <vt:lpstr>Purchase Request</vt:lpstr>
      <vt:lpstr>Credit Application</vt:lpstr>
      <vt:lpstr>Credit Application with Subprocess</vt:lpstr>
      <vt:lpstr>Information Checking Subprocess</vt:lpstr>
      <vt:lpstr>Credit Application with Expanded Subprocess</vt:lpstr>
      <vt:lpstr>Information Checking with Automatic Activities</vt:lpstr>
      <vt:lpstr>Credit Application with Subprocess (Disbursement)</vt:lpstr>
      <vt:lpstr>Disbursement Subprocess</vt:lpstr>
      <vt:lpstr>Disbursement with Some Type of Tasks</vt:lpstr>
      <vt:lpstr>Disbursement with Timer</vt:lpstr>
      <vt:lpstr>Credit Application with Simple Intermediate Event</vt:lpstr>
      <vt:lpstr>Credit Application with Simple Intermediate Event</vt:lpstr>
      <vt:lpstr>Credit Application (Final Version)</vt:lpstr>
      <vt:lpstr>5.3 OMG BPMN Guide</vt:lpstr>
      <vt:lpstr>BPMN Elements</vt:lpstr>
      <vt:lpstr>Core Set of Diagram Elements</vt:lpstr>
      <vt:lpstr>Complete Set of Diagram Elements: Events</vt:lpstr>
      <vt:lpstr>Complete Set of Diagram Elements: Activities</vt:lpstr>
      <vt:lpstr>Complete Set of Diagram Elements: Activities</vt:lpstr>
      <vt:lpstr>Complete Set of Diagram Elements: Connections</vt:lpstr>
      <vt:lpstr>Complete Set of Diagram Elements: Gateways</vt:lpstr>
      <vt:lpstr>Complete Set of Diagram Elements: Swimlanes</vt:lpstr>
      <vt:lpstr>Complete Set of Diagram Elements: Artifacts</vt:lpstr>
      <vt:lpstr>5.4 OMG BPMN Examples</vt:lpstr>
      <vt:lpstr>OMG BPMN Examples</vt:lpstr>
      <vt:lpstr>The Pizza Collaboration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938</cp:revision>
  <dcterms:created xsi:type="dcterms:W3CDTF">2013-03-15T17:55:11Z</dcterms:created>
  <dcterms:modified xsi:type="dcterms:W3CDTF">2016-03-28T13:58:49Z</dcterms:modified>
</cp:coreProperties>
</file>