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325" r:id="rId2"/>
    <p:sldId id="735" r:id="rId3"/>
    <p:sldId id="261" r:id="rId4"/>
    <p:sldId id="314" r:id="rId5"/>
    <p:sldId id="709" r:id="rId6"/>
    <p:sldId id="710" r:id="rId7"/>
    <p:sldId id="711" r:id="rId8"/>
    <p:sldId id="712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27" r:id="rId23"/>
    <p:sldId id="728" r:id="rId24"/>
    <p:sldId id="729" r:id="rId25"/>
    <p:sldId id="730" r:id="rId26"/>
    <p:sldId id="731" r:id="rId27"/>
    <p:sldId id="732" r:id="rId28"/>
    <p:sldId id="70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5565" autoAdjust="0"/>
  </p:normalViewPr>
  <p:slideViewPr>
    <p:cSldViewPr snapToGrid="0">
      <p:cViewPr varScale="1">
        <p:scale>
          <a:sx n="88" d="100"/>
          <a:sy n="88" d="100"/>
        </p:scale>
        <p:origin x="909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28-Mar-2016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4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BPMN Fundamentals: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4. </a:t>
            </a:r>
            <a:r>
              <a:rPr lang="en-US" sz="6000" dirty="0" smtClean="0"/>
              <a:t>BPMN Refactoring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61932"/>
            <a:ext cx="6858000" cy="1287357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4400" dirty="0"/>
              <a:t>Romi Satria </a:t>
            </a:r>
            <a:r>
              <a:rPr lang="id-ID" sz="4400" dirty="0" err="1"/>
              <a:t>Wahon</a:t>
            </a:r>
            <a:r>
              <a:rPr lang="en-US" sz="4400" dirty="0"/>
              <a:t>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http://romisatriawahono.net/bpmn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</a:t>
            </a:r>
            <a:r>
              <a:rPr lang="id-ID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Pools, Participants and Processes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45510" r="10816" b="13347"/>
          <a:stretch/>
        </p:blipFill>
        <p:spPr bwMode="auto">
          <a:xfrm>
            <a:off x="-143504" y="1553271"/>
            <a:ext cx="9411758" cy="408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1678"/>
            <a:ext cx="7886700" cy="4643095"/>
          </a:xfrm>
        </p:spPr>
        <p:txBody>
          <a:bodyPr/>
          <a:lstStyle/>
          <a:p>
            <a:r>
              <a:rPr lang="en-US" dirty="0"/>
              <a:t>The common practice of </a:t>
            </a:r>
            <a:r>
              <a:rPr lang="en-US" dirty="0">
                <a:solidFill>
                  <a:srgbClr val="C00000"/>
                </a:solidFill>
              </a:rPr>
              <a:t>labeling BPMN Gateways with questions</a:t>
            </a:r>
            <a:r>
              <a:rPr lang="en-US" dirty="0"/>
              <a:t> and </a:t>
            </a:r>
            <a:r>
              <a:rPr lang="en-US" dirty="0" smtClean="0"/>
              <a:t>outgoing</a:t>
            </a:r>
            <a:r>
              <a:rPr lang="id-ID" dirty="0" smtClean="0"/>
              <a:t> </a:t>
            </a:r>
            <a:r>
              <a:rPr lang="en-US" dirty="0" smtClean="0"/>
              <a:t>Sequence </a:t>
            </a:r>
            <a:r>
              <a:rPr lang="en-US" dirty="0"/>
              <a:t>Flows with potential answers tends to lead modelers to </a:t>
            </a:r>
            <a:r>
              <a:rPr lang="en-US" dirty="0" smtClean="0">
                <a:solidFill>
                  <a:srgbClr val="0070C0"/>
                </a:solidFill>
              </a:rPr>
              <a:t>improperly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believe </a:t>
            </a:r>
            <a:r>
              <a:rPr lang="en-US" dirty="0">
                <a:solidFill>
                  <a:srgbClr val="0070C0"/>
                </a:solidFill>
              </a:rPr>
              <a:t>that BPMN Gateways are </a:t>
            </a:r>
            <a:r>
              <a:rPr lang="en-US" dirty="0" smtClean="0">
                <a:solidFill>
                  <a:srgbClr val="0070C0"/>
                </a:solidFill>
              </a:rPr>
              <a:t>decisions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id-ID" dirty="0" smtClean="0"/>
              <a:t>A </a:t>
            </a:r>
            <a:r>
              <a:rPr lang="en-US" dirty="0" smtClean="0"/>
              <a:t>Gateway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only used to control how Sequence Flows</a:t>
            </a:r>
            <a:r>
              <a:rPr lang="en-US" dirty="0"/>
              <a:t> interact as </a:t>
            </a:r>
            <a:r>
              <a:rPr lang="en-US" dirty="0" smtClean="0"/>
              <a:t>they</a:t>
            </a:r>
            <a:r>
              <a:rPr lang="id-ID" dirty="0" smtClean="0"/>
              <a:t> </a:t>
            </a:r>
            <a:r>
              <a:rPr lang="en-US" dirty="0" smtClean="0"/>
              <a:t>converge </a:t>
            </a:r>
            <a:r>
              <a:rPr lang="en-US" dirty="0"/>
              <a:t>and diverge within a </a:t>
            </a:r>
            <a:r>
              <a:rPr lang="en-US" dirty="0" smtClean="0"/>
              <a:t>Process</a:t>
            </a:r>
            <a:endParaRPr lang="id-ID" dirty="0" smtClean="0"/>
          </a:p>
          <a:p>
            <a:r>
              <a:rPr lang="en-US" dirty="0" smtClean="0"/>
              <a:t>A </a:t>
            </a:r>
            <a:r>
              <a:rPr lang="en-US" dirty="0"/>
              <a:t>BPMN Gateway </a:t>
            </a:r>
            <a:r>
              <a:rPr lang="en-US" dirty="0">
                <a:solidFill>
                  <a:srgbClr val="C00000"/>
                </a:solidFill>
              </a:rPr>
              <a:t>does not perform </a:t>
            </a:r>
            <a:r>
              <a:rPr lang="en-US" dirty="0" smtClean="0">
                <a:solidFill>
                  <a:srgbClr val="C00000"/>
                </a:solidFill>
              </a:rPr>
              <a:t>any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work </a:t>
            </a:r>
            <a:r>
              <a:rPr lang="en-US" dirty="0">
                <a:solidFill>
                  <a:srgbClr val="C00000"/>
                </a:solidFill>
              </a:rPr>
              <a:t>or make any decision</a:t>
            </a:r>
            <a:r>
              <a:rPr lang="en-US" dirty="0"/>
              <a:t>. It cannot be assigned or performed by anyone </a:t>
            </a:r>
            <a:r>
              <a:rPr lang="en-US" dirty="0" smtClean="0"/>
              <a:t>or</a:t>
            </a:r>
            <a:r>
              <a:rPr lang="id-ID" dirty="0" smtClean="0"/>
              <a:t> </a:t>
            </a:r>
            <a:r>
              <a:rPr lang="en-US" dirty="0" smtClean="0"/>
              <a:t>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Gateway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601"/>
            <a:ext cx="7886700" cy="464309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dirty="0"/>
              <a:t>better modeling practice is to always place an Activity labeled with the </a:t>
            </a:r>
            <a:r>
              <a:rPr lang="en-US" sz="2600" dirty="0" smtClean="0"/>
              <a:t>question</a:t>
            </a:r>
            <a:r>
              <a:rPr lang="id-ID" sz="2600" dirty="0" smtClean="0"/>
              <a:t> </a:t>
            </a:r>
            <a:r>
              <a:rPr lang="en-US" sz="2600" dirty="0" smtClean="0"/>
              <a:t>just </a:t>
            </a:r>
            <a:r>
              <a:rPr lang="en-US" sz="2600" dirty="0"/>
              <a:t>before the gateway and </a:t>
            </a:r>
            <a:r>
              <a:rPr lang="en-US" sz="2600" dirty="0">
                <a:solidFill>
                  <a:srgbClr val="C00000"/>
                </a:solidFill>
              </a:rPr>
              <a:t>not to place a label on the </a:t>
            </a:r>
            <a:r>
              <a:rPr lang="en-US" sz="2600" dirty="0" smtClean="0">
                <a:solidFill>
                  <a:srgbClr val="C00000"/>
                </a:solidFill>
              </a:rPr>
              <a:t>Gateway</a:t>
            </a:r>
            <a:endParaRPr lang="id-ID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/>
              <a:t>That </a:t>
            </a:r>
            <a:r>
              <a:rPr lang="en-US" sz="2600" dirty="0"/>
              <a:t>Activity </a:t>
            </a:r>
            <a:r>
              <a:rPr lang="en-US" sz="2600" dirty="0" smtClean="0"/>
              <a:t>can</a:t>
            </a:r>
            <a:r>
              <a:rPr lang="id-ID" sz="2600" dirty="0" smtClean="0"/>
              <a:t> </a:t>
            </a:r>
            <a:r>
              <a:rPr lang="en-US" sz="2600" dirty="0" smtClean="0"/>
              <a:t>then </a:t>
            </a:r>
            <a:r>
              <a:rPr lang="en-US" sz="2600" dirty="0"/>
              <a:t>be better specified by type (Manual, User, </a:t>
            </a:r>
            <a:r>
              <a:rPr lang="en-US" sz="2600" dirty="0" smtClean="0">
                <a:solidFill>
                  <a:srgbClr val="C00000"/>
                </a:solidFill>
              </a:rPr>
              <a:t>Business Rule</a:t>
            </a:r>
            <a:r>
              <a:rPr lang="en-US" sz="2600" dirty="0" smtClean="0"/>
              <a:t>, </a:t>
            </a:r>
            <a:r>
              <a:rPr lang="en-US" sz="2600" dirty="0"/>
              <a:t>etc.) and be </a:t>
            </a:r>
            <a:r>
              <a:rPr lang="en-US" sz="2600" dirty="0" smtClean="0"/>
              <a:t>assigned</a:t>
            </a:r>
            <a:r>
              <a:rPr lang="id-ID" sz="2600" dirty="0" smtClean="0"/>
              <a:t> </a:t>
            </a:r>
            <a:r>
              <a:rPr lang="en-US" sz="2600" dirty="0" smtClean="0"/>
              <a:t>to </a:t>
            </a:r>
            <a:r>
              <a:rPr lang="en-US" sz="2600" dirty="0"/>
              <a:t>a </a:t>
            </a:r>
            <a:r>
              <a:rPr lang="en-US" sz="2600" dirty="0" smtClean="0"/>
              <a:t>performer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Gateway</a:t>
            </a:r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37021" r="14500" b="27061"/>
          <a:stretch/>
        </p:blipFill>
        <p:spPr bwMode="auto">
          <a:xfrm>
            <a:off x="449285" y="3560720"/>
            <a:ext cx="8382965" cy="310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9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11678"/>
            <a:ext cx="7886700" cy="4643095"/>
          </a:xfrm>
        </p:spPr>
        <p:txBody>
          <a:bodyPr/>
          <a:lstStyle/>
          <a:p>
            <a:r>
              <a:rPr lang="en-US" sz="2800" dirty="0" smtClean="0"/>
              <a:t>User </a:t>
            </a:r>
            <a:r>
              <a:rPr lang="en-US" sz="2800" dirty="0"/>
              <a:t>Task is a task where a human performer </a:t>
            </a:r>
            <a:r>
              <a:rPr lang="en-US" sz="2800" dirty="0">
                <a:solidFill>
                  <a:srgbClr val="C00000"/>
                </a:solidFill>
              </a:rPr>
              <a:t>performs the Task </a:t>
            </a:r>
            <a:r>
              <a:rPr lang="en-US" sz="2800" dirty="0" smtClean="0">
                <a:solidFill>
                  <a:srgbClr val="C00000"/>
                </a:solidFill>
              </a:rPr>
              <a:t>with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the </a:t>
            </a:r>
            <a:r>
              <a:rPr lang="en-US" sz="2800" dirty="0">
                <a:solidFill>
                  <a:srgbClr val="C00000"/>
                </a:solidFill>
              </a:rPr>
              <a:t>assistance of a software application</a:t>
            </a:r>
            <a:r>
              <a:rPr lang="en-US" sz="2800" dirty="0"/>
              <a:t>. A User Task can be any </a:t>
            </a:r>
            <a:r>
              <a:rPr lang="en-US" sz="2800" dirty="0" smtClean="0"/>
              <a:t>software-assisted</a:t>
            </a:r>
            <a:r>
              <a:rPr lang="id-ID" sz="2800" dirty="0" smtClean="0"/>
              <a:t> </a:t>
            </a:r>
            <a:r>
              <a:rPr lang="en-US" sz="2800" dirty="0" smtClean="0"/>
              <a:t>task </a:t>
            </a:r>
            <a:r>
              <a:rPr lang="en-US" sz="2800" dirty="0"/>
              <a:t>such as </a:t>
            </a:r>
            <a:r>
              <a:rPr lang="en-US" sz="2800" dirty="0">
                <a:solidFill>
                  <a:srgbClr val="0070C0"/>
                </a:solidFill>
              </a:rPr>
              <a:t>calculating a sales commission using </a:t>
            </a:r>
            <a:r>
              <a:rPr lang="en-US" dirty="0" smtClean="0">
                <a:solidFill>
                  <a:srgbClr val="0070C0"/>
                </a:solidFill>
              </a:rPr>
              <a:t>accounting system</a:t>
            </a:r>
            <a:endParaRPr lang="id-ID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Whereas </a:t>
            </a:r>
            <a:r>
              <a:rPr lang="en-US" sz="2800" dirty="0"/>
              <a:t>a </a:t>
            </a:r>
            <a:r>
              <a:rPr lang="en-US" sz="2800" dirty="0" smtClean="0"/>
              <a:t>Manual</a:t>
            </a:r>
            <a:r>
              <a:rPr lang="id-ID" sz="2800" dirty="0" smtClean="0"/>
              <a:t> </a:t>
            </a:r>
            <a:r>
              <a:rPr lang="en-US" sz="2800" dirty="0" smtClean="0"/>
              <a:t>Task </a:t>
            </a:r>
            <a:r>
              <a:rPr lang="en-US" sz="2800" dirty="0"/>
              <a:t>is a Task that is expected to be performed </a:t>
            </a:r>
            <a:r>
              <a:rPr lang="en-US" sz="2800" dirty="0">
                <a:solidFill>
                  <a:srgbClr val="C00000"/>
                </a:solidFill>
              </a:rPr>
              <a:t>without the aid of any </a:t>
            </a:r>
            <a:r>
              <a:rPr lang="en-US" sz="2800" dirty="0" smtClean="0">
                <a:solidFill>
                  <a:srgbClr val="C00000"/>
                </a:solidFill>
              </a:rPr>
              <a:t>software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application</a:t>
            </a:r>
            <a:r>
              <a:rPr lang="en-US" sz="2800" dirty="0" smtClean="0"/>
              <a:t>, </a:t>
            </a:r>
            <a:r>
              <a:rPr lang="en-US" sz="2800" dirty="0"/>
              <a:t>such as placing order items in a </a:t>
            </a:r>
            <a:r>
              <a:rPr lang="en-US" sz="2800" dirty="0" smtClean="0"/>
              <a:t>box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User Task and Manual Task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50000" r="21293" b="27804"/>
          <a:stretch/>
        </p:blipFill>
        <p:spPr bwMode="auto">
          <a:xfrm>
            <a:off x="2106687" y="4429374"/>
            <a:ext cx="5157873" cy="21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292600"/>
              </p:ext>
            </p:extLst>
          </p:nvPr>
        </p:nvGraphicFramePr>
        <p:xfrm>
          <a:off x="147320" y="910342"/>
          <a:ext cx="8839200" cy="571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/>
                <a:gridCol w="4419600"/>
              </a:tblGrid>
              <a:tr h="424543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 Narrow" pitchFamily="34" charset="0"/>
                        </a:rPr>
                        <a:t>Bad Smells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smtClean="0">
                          <a:latin typeface="Arial Narrow" pitchFamily="34" charset="0"/>
                        </a:rPr>
                        <a:t>Best</a:t>
                      </a:r>
                      <a:r>
                        <a:rPr lang="id-ID" sz="2000" baseline="0" smtClean="0">
                          <a:latin typeface="Arial Narrow" pitchFamily="34" charset="0"/>
                        </a:rPr>
                        <a:t> Practice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042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Noun based activity name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 indicates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that element is an event, data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object, or process area as opposed to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activity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Strong verb + domain specific noun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– emphasizes achieving a discrete goal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after performing work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042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Gateway named as activity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 indicates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that a gateway represents a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task, which determines the choice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Unnamed gateway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– it is merely a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branching element that does not perform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any work, so it should not be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named (except for referencing)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7768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Words and/or in activity name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indicates multiple activities captured in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one activity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No conjunctions in names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 raise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name abstraction level or split into two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subsequent/alternative activities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042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Long activity name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 indicates that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details of activity are emphasized instead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of the goal; orients diagram towards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textual document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Short name + documentation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– the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name should emphasize the goal, and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details of activity can be captured in</a:t>
                      </a:r>
                    </a:p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comments or documentation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Incosistent Naming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Noun </a:t>
            </a:r>
            <a:r>
              <a:rPr lang="en-US" dirty="0"/>
              <a:t>b</a:t>
            </a:r>
            <a:r>
              <a:rPr lang="id-ID" dirty="0" smtClean="0"/>
              <a:t>ased </a:t>
            </a:r>
            <a:r>
              <a:rPr lang="en-US" dirty="0" smtClean="0"/>
              <a:t>A</a:t>
            </a:r>
            <a:r>
              <a:rPr lang="id-ID" dirty="0" smtClean="0"/>
              <a:t>ctivity </a:t>
            </a:r>
            <a:r>
              <a:rPr lang="en-US" dirty="0" smtClean="0"/>
              <a:t>N</a:t>
            </a:r>
            <a:r>
              <a:rPr lang="id-ID" dirty="0" smtClean="0"/>
              <a:t>ame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6078" r="4587" b="18079"/>
          <a:stretch/>
        </p:blipFill>
        <p:spPr bwMode="auto">
          <a:xfrm>
            <a:off x="184864" y="1066800"/>
            <a:ext cx="885760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706070"/>
            <a:ext cx="665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0145" y="5715000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022614"/>
            <a:ext cx="7886700" cy="47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D</a:t>
            </a:r>
            <a:r>
              <a:rPr lang="en-US" sz="2400" dirty="0" err="1" smtClean="0">
                <a:solidFill>
                  <a:srgbClr val="C00000"/>
                </a:solidFill>
              </a:rPr>
              <a:t>ecompose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 very large business process </a:t>
            </a:r>
            <a:r>
              <a:rPr lang="en-US" sz="2400" dirty="0"/>
              <a:t>into </a:t>
            </a:r>
            <a:r>
              <a:rPr lang="en-US" sz="2400" dirty="0" smtClean="0"/>
              <a:t>a</a:t>
            </a:r>
            <a:r>
              <a:rPr lang="id-ID" sz="2400" dirty="0" smtClean="0"/>
              <a:t> </a:t>
            </a:r>
            <a:r>
              <a:rPr lang="en-US" sz="2400" dirty="0" smtClean="0"/>
              <a:t>simple </a:t>
            </a:r>
            <a:r>
              <a:rPr lang="en-US" sz="2400" dirty="0"/>
              <a:t>process structured in several levels of </a:t>
            </a:r>
            <a:r>
              <a:rPr lang="en-US" sz="2400" dirty="0" smtClean="0"/>
              <a:t>detail. </a:t>
            </a:r>
            <a:r>
              <a:rPr lang="id-ID" sz="2400" dirty="0" smtClean="0"/>
              <a:t>Use </a:t>
            </a:r>
            <a:r>
              <a:rPr lang="id-ID" sz="2400" dirty="0" smtClean="0">
                <a:solidFill>
                  <a:srgbClr val="0070C0"/>
                </a:solidFill>
              </a:rPr>
              <a:t>Subprocess </a:t>
            </a:r>
            <a:r>
              <a:rPr lang="id-ID" sz="2400" dirty="0" smtClean="0"/>
              <a:t>to make the models </a:t>
            </a:r>
            <a:r>
              <a:rPr lang="id-ID" sz="2400" dirty="0" smtClean="0">
                <a:solidFill>
                  <a:srgbClr val="0070C0"/>
                </a:solidFill>
              </a:rPr>
              <a:t>simpler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Large Process Diagram</a:t>
            </a:r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059" r="3177" b="10549"/>
          <a:stretch/>
        </p:blipFill>
        <p:spPr bwMode="auto">
          <a:xfrm>
            <a:off x="657225" y="2083853"/>
            <a:ext cx="7848600" cy="45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8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Inconsistent Use of Gateway</a:t>
            </a:r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652718"/>
              </p:ext>
            </p:extLst>
          </p:nvPr>
        </p:nvGraphicFramePr>
        <p:xfrm>
          <a:off x="0" y="950362"/>
          <a:ext cx="9144000" cy="55663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440274"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latin typeface="Arial Narrow" pitchFamily="34" charset="0"/>
                        </a:rPr>
                        <a:t>Bad Smells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smtClean="0">
                          <a:latin typeface="Arial Narrow" pitchFamily="34" charset="0"/>
                        </a:rPr>
                        <a:t>Best</a:t>
                      </a:r>
                      <a:r>
                        <a:rPr lang="id-ID" sz="2200" baseline="0" smtClean="0">
                          <a:latin typeface="Arial Narrow" pitchFamily="34" charset="0"/>
                        </a:rPr>
                        <a:t> Practice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78061">
                <a:tc>
                  <a:txBody>
                    <a:bodyPr/>
                    <a:lstStyle/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Multiple incoming/outgoing sequence</a:t>
                      </a:r>
                    </a:p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flows </a:t>
                      </a:r>
                      <a:r>
                        <a:rPr lang="en-US" sz="2200" smtClean="0">
                          <a:latin typeface="Arial Narrow" pitchFamily="34" charset="0"/>
                        </a:rPr>
                        <a:t>– makes it difficult to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understand how many flows are required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to come out/in.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Always use gateways for branching/</a:t>
                      </a:r>
                    </a:p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merging </a:t>
                      </a:r>
                      <a:r>
                        <a:rPr lang="en-US" sz="2200" smtClean="0">
                          <a:latin typeface="Arial Narrow" pitchFamily="34" charset="0"/>
                        </a:rPr>
                        <a:t>– improves readability of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the diagram and explicitly indicates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control points.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23991">
                <a:tc>
                  <a:txBody>
                    <a:bodyPr/>
                    <a:lstStyle/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Event-based gateway with outgoing</a:t>
                      </a:r>
                    </a:p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sequence flow unconnected to</a:t>
                      </a:r>
                    </a:p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event </a:t>
                      </a:r>
                      <a:r>
                        <a:rPr lang="en-US" sz="2200" smtClean="0">
                          <a:latin typeface="Arial Narrow" pitchFamily="34" charset="0"/>
                        </a:rPr>
                        <a:t>– makes it ambiguous when the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alternative sequence flow should be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taken.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Apply Deferred Choice pattern </a:t>
                      </a:r>
                      <a:r>
                        <a:rPr lang="en-US" sz="2200" smtClean="0">
                          <a:latin typeface="Arial Narrow" pitchFamily="34" charset="0"/>
                        </a:rPr>
                        <a:t>– all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the sequence flows after event-based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gateway should be connected to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events. Use timer event to model cases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when expected event does not happen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823991">
                <a:tc>
                  <a:txBody>
                    <a:bodyPr/>
                    <a:lstStyle/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Gateway unsynchronized with preceding</a:t>
                      </a:r>
                    </a:p>
                    <a:p>
                      <a:r>
                        <a:rPr lang="en-US" sz="22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subprocess ends </a:t>
                      </a:r>
                      <a:r>
                        <a:rPr lang="en-US" sz="2200" smtClean="0">
                          <a:latin typeface="Arial Narrow" pitchFamily="34" charset="0"/>
                        </a:rPr>
                        <a:t>– shows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inconsistency between sub process</a:t>
                      </a:r>
                    </a:p>
                    <a:p>
                      <a:r>
                        <a:rPr lang="en-US" sz="2200" smtClean="0">
                          <a:latin typeface="Arial Narrow" pitchFamily="34" charset="0"/>
                        </a:rPr>
                        <a:t>details and its usage in a larger process.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Apply Internal Business Error pattern</a:t>
                      </a:r>
                    </a:p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with synchronized end/branch</a:t>
                      </a:r>
                    </a:p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naming </a:t>
                      </a:r>
                      <a:r>
                        <a:rPr lang="en-US" sz="2200" dirty="0" smtClean="0">
                          <a:latin typeface="Arial Narrow" pitchFamily="34" charset="0"/>
                        </a:rPr>
                        <a:t>– makes it very straightforward</a:t>
                      </a:r>
                    </a:p>
                    <a:p>
                      <a:r>
                        <a:rPr lang="en-US" sz="2200" dirty="0" smtClean="0">
                          <a:latin typeface="Arial Narrow" pitchFamily="34" charset="0"/>
                        </a:rPr>
                        <a:t>to consistently use gateways and</a:t>
                      </a:r>
                    </a:p>
                    <a:p>
                      <a:r>
                        <a:rPr lang="en-US" sz="2200" dirty="0" smtClean="0">
                          <a:latin typeface="Arial Narrow" pitchFamily="34" charset="0"/>
                        </a:rPr>
                        <a:t>sub processes.</a:t>
                      </a:r>
                      <a:endParaRPr lang="en-US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Inconsistent Use of Gateway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2000" r="5294" b="11490"/>
          <a:stretch/>
        </p:blipFill>
        <p:spPr bwMode="auto">
          <a:xfrm>
            <a:off x="160307" y="1122556"/>
            <a:ext cx="882338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Inconsistent Use of Events</a:t>
            </a:r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37309"/>
              </p:ext>
            </p:extLst>
          </p:nvPr>
        </p:nvGraphicFramePr>
        <p:xfrm>
          <a:off x="0" y="1484221"/>
          <a:ext cx="9144000" cy="4306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464088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Arial Narrow" pitchFamily="34" charset="0"/>
                        </a:rPr>
                        <a:t>Bad Smells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smtClean="0">
                          <a:latin typeface="Arial Narrow" pitchFamily="34" charset="0"/>
                        </a:rPr>
                        <a:t>Best</a:t>
                      </a:r>
                      <a:r>
                        <a:rPr lang="id-ID" sz="2400" baseline="0" smtClean="0">
                          <a:latin typeface="Arial Narrow" pitchFamily="34" charset="0"/>
                        </a:rPr>
                        <a:t> Practice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55801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Event outside and inside process </a:t>
                      </a:r>
                      <a:b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</a:br>
                      <a:r>
                        <a:rPr lang="en-US" sz="2400" dirty="0" smtClean="0">
                          <a:latin typeface="Arial Narrow" pitchFamily="34" charset="0"/>
                        </a:rPr>
                        <a:t>–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repetition makes it redundant; a formal interpretation would require the event to happen twice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Initiating event out of process description</a:t>
                      </a:r>
                    </a:p>
                    <a:p>
                      <a:r>
                        <a:rPr lang="en-US" sz="2400" smtClean="0">
                          <a:latin typeface="Arial Narrow" pitchFamily="34" charset="0"/>
                        </a:rPr>
                        <a:t>– it is easier to read a diagram</a:t>
                      </a:r>
                    </a:p>
                    <a:p>
                      <a:r>
                        <a:rPr lang="en-US" sz="2400" smtClean="0">
                          <a:latin typeface="Arial Narrow" pitchFamily="34" charset="0"/>
                        </a:rPr>
                        <a:t>and understand when/why a</a:t>
                      </a:r>
                    </a:p>
                    <a:p>
                      <a:r>
                        <a:rPr lang="en-US" sz="2400" smtClean="0">
                          <a:latin typeface="Arial Narrow" pitchFamily="34" charset="0"/>
                        </a:rPr>
                        <a:t>sub process needs to be performed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9226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Repeating events </a:t>
                      </a:r>
                      <a:b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</a:br>
                      <a:r>
                        <a:rPr lang="en-US" sz="2400" dirty="0" smtClean="0">
                          <a:latin typeface="Arial Narrow" pitchFamily="34" charset="0"/>
                        </a:rPr>
                        <a:t>– complicates diagram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and its maintenance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A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subprocess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with attached event </a:t>
                      </a:r>
                      <a:br>
                        <a:rPr lang="en-US" sz="2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</a:br>
                      <a:r>
                        <a:rPr lang="en-US" sz="2400" dirty="0" smtClean="0">
                          <a:latin typeface="Arial Narrow" pitchFamily="34" charset="0"/>
                        </a:rPr>
                        <a:t>–</a:t>
                      </a:r>
                      <a:r>
                        <a:rPr lang="en-US" sz="2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enables to clearly define the scope of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an event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96272" y="-1"/>
            <a:ext cx="3684654" cy="49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236"/>
            <a:ext cx="7886700" cy="5264563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6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21219" r="51678" b="11180"/>
          <a:stretch/>
        </p:blipFill>
        <p:spPr bwMode="auto">
          <a:xfrm>
            <a:off x="1219200" y="152400"/>
            <a:ext cx="6781800" cy="66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4" t="20942" r="8518" b="18899"/>
          <a:stretch/>
        </p:blipFill>
        <p:spPr bwMode="auto">
          <a:xfrm>
            <a:off x="990600" y="228599"/>
            <a:ext cx="7391400" cy="636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2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22017" r="51513" b="11051"/>
          <a:stretch/>
        </p:blipFill>
        <p:spPr bwMode="auto">
          <a:xfrm>
            <a:off x="1219200" y="426895"/>
            <a:ext cx="6477000" cy="616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2" t="14490" r="8806" b="10516"/>
          <a:stretch/>
        </p:blipFill>
        <p:spPr bwMode="auto">
          <a:xfrm>
            <a:off x="1658679" y="349321"/>
            <a:ext cx="5773480" cy="61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1" t="15710" r="39511" b="24584"/>
          <a:stretch/>
        </p:blipFill>
        <p:spPr bwMode="auto">
          <a:xfrm>
            <a:off x="1488558" y="657546"/>
            <a:ext cx="6560289" cy="560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15780" r="39088" b="9268"/>
          <a:stretch/>
        </p:blipFill>
        <p:spPr bwMode="auto">
          <a:xfrm>
            <a:off x="1743740" y="246580"/>
            <a:ext cx="5794744" cy="61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13147" r="37488" b="5116"/>
          <a:stretch/>
        </p:blipFill>
        <p:spPr bwMode="auto">
          <a:xfrm>
            <a:off x="2057400" y="228599"/>
            <a:ext cx="4953000" cy="666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5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18150" r="4733" b="9292"/>
          <a:stretch/>
        </p:blipFill>
        <p:spPr bwMode="auto">
          <a:xfrm>
            <a:off x="635285" y="191783"/>
            <a:ext cx="7467600" cy="65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8845"/>
            <a:ext cx="8176683" cy="58191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Object Management Group, </a:t>
            </a:r>
            <a:r>
              <a:rPr lang="en-US" sz="2200" dirty="0">
                <a:solidFill>
                  <a:srgbClr val="C00000"/>
                </a:solidFill>
              </a:rPr>
              <a:t>Business Process Model and Notation </a:t>
            </a:r>
            <a:r>
              <a:rPr lang="en-US" sz="2200" dirty="0" smtClean="0">
                <a:solidFill>
                  <a:srgbClr val="C00000"/>
                </a:solidFill>
              </a:rPr>
              <a:t>(BPMN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/>
              <a:t>, </a:t>
            </a:r>
            <a:r>
              <a:rPr lang="id-ID" sz="2200" i="1" dirty="0"/>
              <a:t>OMG Document Number: </a:t>
            </a:r>
            <a:r>
              <a:rPr lang="id-ID" sz="2200" i="1" dirty="0" smtClean="0"/>
              <a:t>formal/2011-01-04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/>
              <a:t>Object Management Group, </a:t>
            </a:r>
            <a:r>
              <a:rPr lang="id-ID" sz="2200" dirty="0">
                <a:solidFill>
                  <a:srgbClr val="C00000"/>
                </a:solidFill>
              </a:rPr>
              <a:t>BPMN 2.0 by Example</a:t>
            </a:r>
            <a:r>
              <a:rPr lang="id-ID" sz="2200" dirty="0"/>
              <a:t>, </a:t>
            </a:r>
            <a:r>
              <a:rPr lang="id-ID" sz="2200" i="1" dirty="0"/>
              <a:t>OMG Document Number: dtc/2010-06-02</a:t>
            </a:r>
            <a:r>
              <a:rPr lang="id-ID" sz="2200" dirty="0"/>
              <a:t>, </a:t>
            </a:r>
            <a:r>
              <a:rPr lang="id-ID" sz="2200" dirty="0" smtClean="0"/>
              <a:t>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Bruce Silver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Method and </a:t>
            </a:r>
            <a:r>
              <a:rPr lang="en-US" sz="2200" dirty="0" smtClean="0">
                <a:solidFill>
                  <a:srgbClr val="C00000"/>
                </a:solidFill>
              </a:rPr>
              <a:t>Style </a:t>
            </a:r>
            <a:r>
              <a:rPr lang="id-ID" sz="2200" dirty="0" smtClean="0">
                <a:solidFill>
                  <a:srgbClr val="C00000"/>
                </a:solidFill>
              </a:rPr>
              <a:t>Seco</a:t>
            </a:r>
            <a:r>
              <a:rPr lang="en-US" sz="2200" dirty="0" err="1" smtClean="0">
                <a:solidFill>
                  <a:srgbClr val="C00000"/>
                </a:solidFill>
              </a:rPr>
              <a:t>nd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id-ID" sz="2200" dirty="0" smtClean="0"/>
              <a:t>, </a:t>
            </a:r>
            <a:r>
              <a:rPr lang="en-US" sz="2200" i="1" dirty="0"/>
              <a:t>Cody-Cassidy </a:t>
            </a:r>
            <a:r>
              <a:rPr lang="en-US" sz="2200" i="1" dirty="0" smtClean="0"/>
              <a:t>Press</a:t>
            </a:r>
            <a:r>
              <a:rPr lang="id-ID" sz="2200" dirty="0" smtClean="0"/>
              <a:t>, </a:t>
            </a:r>
            <a:r>
              <a:rPr lang="en-US" sz="2200" dirty="0" smtClean="0"/>
              <a:t>2011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Layna</a:t>
            </a:r>
            <a:r>
              <a:rPr lang="en-US" sz="2200" dirty="0"/>
              <a:t> </a:t>
            </a:r>
            <a:r>
              <a:rPr lang="en-US" sz="2200" dirty="0" smtClean="0"/>
              <a:t>Fischer</a:t>
            </a:r>
            <a:r>
              <a:rPr lang="id-ID" sz="2200" dirty="0" smtClean="0"/>
              <a:t> (edt.),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2.0 Handbook Second </a:t>
            </a:r>
            <a:r>
              <a:rPr lang="en-US" sz="2200" dirty="0" smtClean="0">
                <a:solidFill>
                  <a:srgbClr val="C00000"/>
                </a:solidFill>
              </a:rPr>
              <a:t>Edition</a:t>
            </a:r>
            <a:r>
              <a:rPr lang="id-ID" sz="2200" dirty="0"/>
              <a:t>, </a:t>
            </a:r>
            <a:r>
              <a:rPr lang="id-ID" sz="2200" i="1" dirty="0" smtClean="0"/>
              <a:t>Future Strategies</a:t>
            </a:r>
            <a:r>
              <a:rPr lang="id-ID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Tom </a:t>
            </a:r>
            <a:r>
              <a:rPr lang="en-US" sz="2200" dirty="0" err="1" smtClean="0"/>
              <a:t>Debevoise</a:t>
            </a:r>
            <a:r>
              <a:rPr lang="en-US" sz="2200" dirty="0" smtClean="0"/>
              <a:t>, </a:t>
            </a:r>
            <a:r>
              <a:rPr lang="en-US" sz="2200" dirty="0"/>
              <a:t>Rick </a:t>
            </a:r>
            <a:r>
              <a:rPr lang="en-US" sz="2200" dirty="0" smtClean="0"/>
              <a:t>Geneva, </a:t>
            </a:r>
            <a:r>
              <a:rPr lang="id-ID" sz="2200" dirty="0" smtClean="0"/>
              <a:t>and </a:t>
            </a:r>
            <a:r>
              <a:rPr lang="en-US" sz="2200" dirty="0" smtClean="0"/>
              <a:t>Richard </a:t>
            </a:r>
            <a:r>
              <a:rPr lang="en-US" sz="2200" dirty="0" err="1" smtClean="0"/>
              <a:t>Welke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 err="1">
                <a:solidFill>
                  <a:srgbClr val="C00000"/>
                </a:solidFill>
              </a:rPr>
              <a:t>Microguide</a:t>
            </a:r>
            <a:r>
              <a:rPr lang="en-US" sz="2200" dirty="0">
                <a:solidFill>
                  <a:srgbClr val="C00000"/>
                </a:solidFill>
              </a:rPr>
              <a:t> to Process </a:t>
            </a:r>
            <a:r>
              <a:rPr lang="en-US" sz="2200" dirty="0" smtClean="0">
                <a:solidFill>
                  <a:srgbClr val="C00000"/>
                </a:solidFill>
              </a:rPr>
              <a:t>Modeling </a:t>
            </a:r>
            <a:r>
              <a:rPr lang="en-US" sz="2200" dirty="0">
                <a:solidFill>
                  <a:srgbClr val="C00000"/>
                </a:solidFill>
              </a:rPr>
              <a:t>in BPMN </a:t>
            </a:r>
            <a:r>
              <a:rPr lang="en-US" sz="2200" dirty="0" smtClean="0">
                <a:solidFill>
                  <a:srgbClr val="C00000"/>
                </a:solidFill>
              </a:rPr>
              <a:t>2.0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Second Edition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CreateSpace</a:t>
            </a:r>
            <a:r>
              <a:rPr lang="id-ID" sz="2200" dirty="0" smtClean="0"/>
              <a:t>, </a:t>
            </a:r>
            <a:r>
              <a:rPr lang="en-US" sz="2200" dirty="0" smtClean="0"/>
              <a:t>2011 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Bizagi Proses Modeler User Guide</a:t>
            </a:r>
            <a:r>
              <a:rPr lang="id-ID" sz="2200" dirty="0" smtClean="0"/>
              <a:t>, </a:t>
            </a:r>
            <a:r>
              <a:rPr lang="id-ID" sz="2200" i="1" dirty="0" smtClean="0"/>
              <a:t>Bizagi</a:t>
            </a:r>
            <a:r>
              <a:rPr lang="id-ID" sz="2200" dirty="0" smtClean="0"/>
              <a:t>, 2012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>
                <a:solidFill>
                  <a:srgbClr val="C00000"/>
                </a:solidFill>
              </a:rPr>
              <a:t>Bizagi BPM </a:t>
            </a:r>
            <a:r>
              <a:rPr lang="id-ID" sz="2200" dirty="0" smtClean="0">
                <a:solidFill>
                  <a:srgbClr val="C00000"/>
                </a:solidFill>
              </a:rPr>
              <a:t>Suite</a:t>
            </a:r>
            <a:r>
              <a:rPr lang="en-US" sz="2200" dirty="0" smtClean="0">
                <a:solidFill>
                  <a:srgbClr val="C00000"/>
                </a:solidFill>
              </a:rPr>
              <a:t> User Guide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Bizagi</a:t>
            </a:r>
            <a:r>
              <a:rPr lang="en-US" sz="2200" dirty="0" smtClean="0"/>
              <a:t>, 2013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Thomas </a:t>
            </a:r>
            <a:r>
              <a:rPr lang="en-US" sz="2200" dirty="0" err="1" smtClean="0"/>
              <a:t>Allweyer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2.0</a:t>
            </a:r>
            <a:r>
              <a:rPr lang="id-ID" sz="2200" dirty="0" smtClean="0"/>
              <a:t>, </a:t>
            </a:r>
            <a:r>
              <a:rPr lang="id-ID" sz="2200" i="1" dirty="0" smtClean="0"/>
              <a:t>BoD</a:t>
            </a:r>
            <a:r>
              <a:rPr lang="id-ID" sz="2200" dirty="0" smtClean="0"/>
              <a:t>, 2010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5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Elements</a:t>
            </a:r>
          </a:p>
          <a:p>
            <a:pPr marL="457200" lvl="1" indent="0">
              <a:buNone/>
            </a:pPr>
            <a:r>
              <a:rPr lang="en-US" dirty="0"/>
              <a:t>3.1 </a:t>
            </a:r>
            <a:r>
              <a:rPr lang="en-US" dirty="0" err="1"/>
              <a:t>Swimlane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3.2 Connecting Objects</a:t>
            </a:r>
          </a:p>
          <a:p>
            <a:pPr marL="457200" lvl="1" indent="0">
              <a:buNone/>
            </a:pPr>
            <a:r>
              <a:rPr lang="en-US" dirty="0"/>
              <a:t>3.3 Flow Objects</a:t>
            </a:r>
          </a:p>
          <a:p>
            <a:pPr marL="457200" lvl="1" indent="0">
              <a:buNone/>
            </a:pPr>
            <a:r>
              <a:rPr lang="en-US" dirty="0"/>
              <a:t>3.4 Artifacts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Simulation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BPMN </a:t>
            </a:r>
            <a:r>
              <a:rPr lang="en-US" b="1" dirty="0" smtClean="0">
                <a:solidFill>
                  <a:srgbClr val="C00000"/>
                </a:solidFill>
              </a:rPr>
              <a:t>Refactoring</a:t>
            </a:r>
            <a:endParaRPr lang="en-US" b="1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</a:t>
            </a:r>
            <a:r>
              <a:rPr lang="en-US" dirty="0" smtClean="0"/>
              <a:t>Guide and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4</a:t>
            </a:r>
            <a:r>
              <a:rPr lang="en-US" sz="5400" dirty="0" smtClean="0"/>
              <a:t>. </a:t>
            </a:r>
            <a:r>
              <a:rPr lang="en-US" sz="5400" dirty="0" smtClean="0"/>
              <a:t>BPMN Refactoring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078" y="4589464"/>
            <a:ext cx="4596510" cy="1500187"/>
          </a:xfrm>
        </p:spPr>
        <p:txBody>
          <a:bodyPr/>
          <a:lstStyle/>
          <a:p>
            <a:pPr algn="r"/>
            <a:r>
              <a:rPr lang="en-US" i="1" dirty="0"/>
              <a:t>Misconceptions, Fallacies, Errors, Bad Practices and Bad Smells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BPMN </a:t>
            </a:r>
            <a:r>
              <a:rPr lang="en-US" sz="3000" dirty="0"/>
              <a:t>is </a:t>
            </a:r>
            <a:r>
              <a:rPr lang="en-US" sz="3000" dirty="0">
                <a:solidFill>
                  <a:srgbClr val="C00000"/>
                </a:solidFill>
              </a:rPr>
              <a:t>not a BPM silver </a:t>
            </a:r>
            <a:r>
              <a:rPr lang="en-US" sz="3000" dirty="0" smtClean="0">
                <a:solidFill>
                  <a:srgbClr val="C00000"/>
                </a:solidFill>
              </a:rPr>
              <a:t>bullet</a:t>
            </a:r>
            <a:r>
              <a:rPr lang="id-ID" sz="3000" dirty="0" smtClean="0"/>
              <a:t>, </a:t>
            </a:r>
            <a:r>
              <a:rPr lang="en-US" sz="3000" dirty="0" smtClean="0"/>
              <a:t>BPMN </a:t>
            </a:r>
            <a:r>
              <a:rPr lang="en-US" sz="3000" dirty="0"/>
              <a:t>is </a:t>
            </a:r>
            <a:r>
              <a:rPr lang="en-US" sz="3000" dirty="0" smtClean="0"/>
              <a:t>only </a:t>
            </a:r>
            <a:r>
              <a:rPr lang="en-US" sz="3000" dirty="0"/>
              <a:t>one tool in support of </a:t>
            </a:r>
            <a:r>
              <a:rPr lang="en-US" sz="3000" dirty="0" smtClean="0"/>
              <a:t>the</a:t>
            </a:r>
            <a:r>
              <a:rPr lang="id-ID" sz="3000" dirty="0" smtClean="0"/>
              <a:t> </a:t>
            </a:r>
            <a:r>
              <a:rPr lang="en-US" sz="3000" dirty="0" smtClean="0"/>
              <a:t>practice </a:t>
            </a:r>
            <a:r>
              <a:rPr lang="en-US" sz="3000" dirty="0"/>
              <a:t>of </a:t>
            </a:r>
            <a:r>
              <a:rPr lang="en-US" sz="3000" dirty="0" smtClean="0"/>
              <a:t>BPM</a:t>
            </a:r>
            <a:endParaRPr lang="id-ID" sz="3000" dirty="0" smtClean="0"/>
          </a:p>
          <a:p>
            <a:r>
              <a:rPr lang="en-US" sz="3000" dirty="0" smtClean="0"/>
              <a:t>There </a:t>
            </a:r>
            <a:r>
              <a:rPr lang="en-US" sz="3000" dirty="0"/>
              <a:t>are other formalisms, methodologies or </a:t>
            </a:r>
            <a:r>
              <a:rPr lang="en-US" sz="3000" dirty="0">
                <a:solidFill>
                  <a:srgbClr val="C00000"/>
                </a:solidFill>
              </a:rPr>
              <a:t>tools that are </a:t>
            </a:r>
            <a:r>
              <a:rPr lang="en-US" sz="3000" dirty="0" smtClean="0">
                <a:solidFill>
                  <a:srgbClr val="C00000"/>
                </a:solidFill>
              </a:rPr>
              <a:t>more</a:t>
            </a:r>
            <a:r>
              <a:rPr lang="id-ID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smtClean="0">
                <a:solidFill>
                  <a:srgbClr val="C00000"/>
                </a:solidFill>
              </a:rPr>
              <a:t>adapted </a:t>
            </a:r>
            <a:r>
              <a:rPr lang="en-US" sz="3000" dirty="0">
                <a:solidFill>
                  <a:srgbClr val="C00000"/>
                </a:solidFill>
              </a:rPr>
              <a:t>to and appropriate</a:t>
            </a:r>
            <a:r>
              <a:rPr lang="en-US" sz="3000" dirty="0"/>
              <a:t> for certain specific BPM situations or </a:t>
            </a:r>
            <a:r>
              <a:rPr lang="en-US" sz="3000" dirty="0" smtClean="0"/>
              <a:t>engagements</a:t>
            </a:r>
            <a:endParaRPr lang="id-ID" sz="3000" dirty="0" smtClean="0"/>
          </a:p>
          <a:p>
            <a:r>
              <a:rPr lang="en-US" sz="3000" dirty="0" smtClean="0"/>
              <a:t>A</a:t>
            </a:r>
            <a:r>
              <a:rPr lang="id-ID" sz="3000" dirty="0" smtClean="0"/>
              <a:t> </a:t>
            </a:r>
            <a:r>
              <a:rPr lang="en-US" sz="3000" dirty="0" smtClean="0"/>
              <a:t>business </a:t>
            </a:r>
            <a:r>
              <a:rPr lang="en-US" sz="3000" dirty="0"/>
              <a:t>process specialist (analyst, architect, etc.) would be well advised </a:t>
            </a:r>
            <a:r>
              <a:rPr lang="en-US" sz="3000" dirty="0" smtClean="0"/>
              <a:t>to</a:t>
            </a:r>
            <a:r>
              <a:rPr lang="id-ID" sz="3000" dirty="0" smtClean="0"/>
              <a:t> d</a:t>
            </a:r>
            <a:r>
              <a:rPr lang="en-US" sz="3000" dirty="0" err="1" smtClean="0"/>
              <a:t>iscriminately</a:t>
            </a:r>
            <a:r>
              <a:rPr lang="en-US" sz="3000" dirty="0" smtClean="0"/>
              <a:t> </a:t>
            </a:r>
            <a:r>
              <a:rPr lang="en-US" sz="3000" dirty="0"/>
              <a:t>take full advantage of a diversified BPM tool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BPMN Silver Bullet</a:t>
            </a:r>
          </a:p>
        </p:txBody>
      </p:sp>
    </p:spTree>
    <p:extLst>
      <p:ext uri="{BB962C8B-B14F-4D97-AF65-F5344CB8AC3E}">
        <p14:creationId xmlns:p14="http://schemas.microsoft.com/office/powerpoint/2010/main" val="13869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BPMN complexity did, in fact, increase. It has to in support of expressiveness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err="1" smtClean="0"/>
              <a:t>executability</a:t>
            </a:r>
            <a:r>
              <a:rPr lang="en-US" dirty="0"/>
              <a:t>. But, it is </a:t>
            </a:r>
            <a:r>
              <a:rPr lang="en-US" dirty="0">
                <a:solidFill>
                  <a:srgbClr val="C00000"/>
                </a:solidFill>
              </a:rPr>
              <a:t>still possible to create a business process depiction that </a:t>
            </a:r>
            <a:r>
              <a:rPr lang="en-US" dirty="0" smtClean="0">
                <a:solidFill>
                  <a:srgbClr val="C00000"/>
                </a:solidFill>
              </a:rPr>
              <a:t>is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simple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understand by </a:t>
            </a:r>
            <a:r>
              <a:rPr lang="en-US" dirty="0" smtClean="0">
                <a:solidFill>
                  <a:srgbClr val="0070C0"/>
                </a:solidFill>
              </a:rPr>
              <a:t>anyone</a:t>
            </a:r>
            <a:endParaRPr lang="id-ID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Using </a:t>
            </a:r>
            <a:r>
              <a:rPr lang="en-US" dirty="0">
                <a:solidFill>
                  <a:srgbClr val="C00000"/>
                </a:solidFill>
              </a:rPr>
              <a:t>four shapes in </a:t>
            </a:r>
            <a:r>
              <a:rPr lang="en-US" dirty="0" smtClean="0">
                <a:solidFill>
                  <a:srgbClr val="C00000"/>
                </a:solidFill>
              </a:rPr>
              <a:t>BPMN</a:t>
            </a:r>
            <a:r>
              <a:rPr lang="en-US" dirty="0" smtClean="0"/>
              <a:t>, </a:t>
            </a:r>
            <a:r>
              <a:rPr lang="en-US" dirty="0"/>
              <a:t>it is </a:t>
            </a:r>
            <a:r>
              <a:rPr lang="en-US" dirty="0">
                <a:solidFill>
                  <a:srgbClr val="0070C0"/>
                </a:solidFill>
              </a:rPr>
              <a:t>still possible to unambiguously </a:t>
            </a:r>
            <a:r>
              <a:rPr lang="en-US" dirty="0" smtClean="0">
                <a:solidFill>
                  <a:srgbClr val="0070C0"/>
                </a:solidFill>
              </a:rPr>
              <a:t>and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precisely </a:t>
            </a:r>
            <a:r>
              <a:rPr lang="en-US" dirty="0">
                <a:solidFill>
                  <a:srgbClr val="0070C0"/>
                </a:solidFill>
              </a:rPr>
              <a:t>describe the flow of activities</a:t>
            </a:r>
            <a:r>
              <a:rPr lang="en-US" dirty="0"/>
              <a:t> within a business </a:t>
            </a:r>
            <a:r>
              <a:rPr lang="en-US" dirty="0" smtClean="0"/>
              <a:t>process</a:t>
            </a:r>
            <a:endParaRPr lang="id-ID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show</a:t>
            </a:r>
            <a:r>
              <a:rPr lang="id-ID" dirty="0" smtClean="0"/>
              <a:t> </a:t>
            </a:r>
            <a:r>
              <a:rPr lang="en-US" dirty="0" smtClean="0"/>
              <a:t>how </a:t>
            </a:r>
            <a:r>
              <a:rPr lang="en-US" dirty="0"/>
              <a:t>the process </a:t>
            </a:r>
            <a:r>
              <a:rPr lang="en-US" dirty="0">
                <a:solidFill>
                  <a:srgbClr val="C00000"/>
                </a:solidFill>
              </a:rPr>
              <a:t>starts</a:t>
            </a:r>
            <a:r>
              <a:rPr lang="en-US" dirty="0"/>
              <a:t>, what </a:t>
            </a:r>
            <a:r>
              <a:rPr lang="en-US" dirty="0">
                <a:solidFill>
                  <a:srgbClr val="C00000"/>
                </a:solidFill>
              </a:rPr>
              <a:t>activities</a:t>
            </a:r>
            <a:r>
              <a:rPr lang="en-US" dirty="0"/>
              <a:t> take place, the logic of taking one </a:t>
            </a:r>
            <a:r>
              <a:rPr lang="en-US" dirty="0">
                <a:solidFill>
                  <a:srgbClr val="C00000"/>
                </a:solidFill>
              </a:rPr>
              <a:t>path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other, and the various states in which the process can </a:t>
            </a:r>
            <a:r>
              <a:rPr lang="en-US" dirty="0" smtClean="0">
                <a:solidFill>
                  <a:srgbClr val="C00000"/>
                </a:solidFill>
              </a:rPr>
              <a:t>end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BPMN is Complex</a:t>
            </a:r>
          </a:p>
        </p:txBody>
      </p:sp>
    </p:spTree>
    <p:extLst>
      <p:ext uri="{BB962C8B-B14F-4D97-AF65-F5344CB8AC3E}">
        <p14:creationId xmlns:p14="http://schemas.microsoft.com/office/powerpoint/2010/main" val="24401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6133"/>
            <a:ext cx="7886700" cy="531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C00000"/>
                </a:solidFill>
              </a:rPr>
              <a:t>specification document is not intended to be read by end </a:t>
            </a:r>
            <a:r>
              <a:rPr lang="en-US" sz="2800" dirty="0" smtClean="0">
                <a:solidFill>
                  <a:srgbClr val="C00000"/>
                </a:solidFill>
              </a:rPr>
              <a:t>users</a:t>
            </a:r>
            <a:endParaRPr lang="en-US" dirty="0"/>
          </a:p>
          <a:p>
            <a:pPr lvl="1"/>
            <a:r>
              <a:rPr lang="id-ID" sz="2400" dirty="0" smtClean="0"/>
              <a:t>t</a:t>
            </a:r>
            <a:r>
              <a:rPr lang="en-US" sz="2400" dirty="0" smtClean="0"/>
              <a:t>he</a:t>
            </a:r>
            <a:r>
              <a:rPr lang="id-ID" sz="2400" dirty="0" smtClean="0"/>
              <a:t> </a:t>
            </a:r>
            <a:r>
              <a:rPr lang="en-US" sz="2400" dirty="0" smtClean="0"/>
              <a:t>intended </a:t>
            </a:r>
            <a:r>
              <a:rPr lang="en-US" sz="2400" dirty="0"/>
              <a:t>audience of the specification document is the </a:t>
            </a:r>
            <a:r>
              <a:rPr lang="en-US" sz="2400" dirty="0" smtClean="0">
                <a:solidFill>
                  <a:srgbClr val="0070C0"/>
                </a:solidFill>
              </a:rPr>
              <a:t>implementers</a:t>
            </a:r>
            <a:r>
              <a:rPr lang="en-US" sz="2400" dirty="0" smtClean="0"/>
              <a:t>, the</a:t>
            </a:r>
            <a:r>
              <a:rPr lang="id-ID" sz="2400" dirty="0" smtClean="0"/>
              <a:t> </a:t>
            </a:r>
            <a:r>
              <a:rPr lang="en-US" sz="2400" dirty="0" smtClean="0"/>
              <a:t>software vendors </a:t>
            </a:r>
            <a:r>
              <a:rPr lang="en-US" sz="2400" dirty="0"/>
              <a:t>that create tools implementing the </a:t>
            </a:r>
            <a:r>
              <a:rPr lang="en-US" sz="2400" dirty="0" smtClean="0"/>
              <a:t>BPMN</a:t>
            </a:r>
            <a:r>
              <a:rPr lang="id-ID" sz="2400" dirty="0" smtClean="0"/>
              <a:t> </a:t>
            </a:r>
            <a:r>
              <a:rPr lang="en-US" sz="2400" dirty="0" smtClean="0"/>
              <a:t>standard</a:t>
            </a:r>
            <a:endParaRPr lang="id-ID" sz="2400" dirty="0" smtClean="0"/>
          </a:p>
          <a:p>
            <a:r>
              <a:rPr lang="en-US" sz="2800" dirty="0"/>
              <a:t>Good examples of such segmentation in books are starting to </a:t>
            </a:r>
            <a:r>
              <a:rPr lang="en-US" sz="2800" dirty="0" smtClean="0"/>
              <a:t>appear</a:t>
            </a:r>
            <a:r>
              <a:rPr lang="id-ID" sz="2800" dirty="0" smtClean="0"/>
              <a:t>:</a:t>
            </a:r>
          </a:p>
          <a:p>
            <a:pPr lvl="1"/>
            <a:r>
              <a:rPr lang="id-ID" dirty="0"/>
              <a:t>Bruce Silver, </a:t>
            </a:r>
            <a:r>
              <a:rPr lang="id-ID" dirty="0">
                <a:solidFill>
                  <a:srgbClr val="C00000"/>
                </a:solidFill>
              </a:rPr>
              <a:t>BPMN Method and Style Second Edition</a:t>
            </a:r>
            <a:r>
              <a:rPr lang="id-ID" dirty="0"/>
              <a:t>, </a:t>
            </a:r>
            <a:r>
              <a:rPr lang="id-ID" i="1" dirty="0"/>
              <a:t>Cody-Cassidy Press</a:t>
            </a:r>
            <a:r>
              <a:rPr lang="id-ID" dirty="0"/>
              <a:t>, </a:t>
            </a:r>
            <a:r>
              <a:rPr lang="id-ID" dirty="0" smtClean="0"/>
              <a:t>2011 (</a:t>
            </a:r>
            <a:r>
              <a:rPr lang="id-ID" dirty="0" smtClean="0">
                <a:solidFill>
                  <a:srgbClr val="0070C0"/>
                </a:solidFill>
              </a:rPr>
              <a:t>Diagram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Thomas </a:t>
            </a:r>
            <a:r>
              <a:rPr lang="id-ID" dirty="0"/>
              <a:t>Allweyer, </a:t>
            </a:r>
            <a:r>
              <a:rPr lang="id-ID" dirty="0">
                <a:solidFill>
                  <a:srgbClr val="C00000"/>
                </a:solidFill>
              </a:rPr>
              <a:t>BPMN 2.0</a:t>
            </a:r>
            <a:r>
              <a:rPr lang="id-ID" dirty="0"/>
              <a:t>, </a:t>
            </a:r>
            <a:r>
              <a:rPr lang="id-ID" i="1" dirty="0"/>
              <a:t>BoD</a:t>
            </a:r>
            <a:r>
              <a:rPr lang="id-ID" dirty="0"/>
              <a:t>, </a:t>
            </a:r>
            <a:r>
              <a:rPr lang="id-ID" dirty="0" smtClean="0"/>
              <a:t>2010 </a:t>
            </a:r>
            <a:r>
              <a:rPr lang="id-ID" dirty="0"/>
              <a:t>(</a:t>
            </a:r>
            <a:r>
              <a:rPr lang="id-ID" dirty="0">
                <a:solidFill>
                  <a:srgbClr val="0070C0"/>
                </a:solidFill>
              </a:rPr>
              <a:t>Diagram</a:t>
            </a:r>
            <a:r>
              <a:rPr lang="id-ID" dirty="0"/>
              <a:t>)</a:t>
            </a:r>
            <a:endParaRPr lang="id-ID" dirty="0" smtClean="0"/>
          </a:p>
          <a:p>
            <a:pPr lvl="1"/>
            <a:r>
              <a:rPr lang="id-ID" dirty="0">
                <a:solidFill>
                  <a:srgbClr val="C00000"/>
                </a:solidFill>
              </a:rPr>
              <a:t>Bizagi Proses Modeler User Guide</a:t>
            </a:r>
            <a:r>
              <a:rPr lang="id-ID" dirty="0"/>
              <a:t>, </a:t>
            </a:r>
            <a:r>
              <a:rPr lang="id-ID" i="1" dirty="0"/>
              <a:t>Bizagi</a:t>
            </a:r>
            <a:r>
              <a:rPr lang="id-ID" dirty="0"/>
              <a:t>, </a:t>
            </a:r>
            <a:r>
              <a:rPr lang="id-ID" dirty="0" smtClean="0"/>
              <a:t>2012 (</a:t>
            </a:r>
            <a:r>
              <a:rPr lang="id-ID" dirty="0" smtClean="0">
                <a:solidFill>
                  <a:srgbClr val="0070C0"/>
                </a:solidFill>
              </a:rPr>
              <a:t>Tool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en-US" dirty="0" err="1"/>
              <a:t>Layna</a:t>
            </a:r>
            <a:r>
              <a:rPr lang="en-US" dirty="0"/>
              <a:t> Fischer (</a:t>
            </a:r>
            <a:r>
              <a:rPr lang="en-US" dirty="0" err="1"/>
              <a:t>edt</a:t>
            </a:r>
            <a:r>
              <a:rPr lang="en-US" dirty="0"/>
              <a:t>.), BPMN 2.0 Handbook Second Edition, Future Strategies, </a:t>
            </a:r>
            <a:r>
              <a:rPr lang="en-US" dirty="0" smtClean="0"/>
              <a:t>2012 (</a:t>
            </a:r>
            <a:r>
              <a:rPr lang="en-US" dirty="0" smtClean="0">
                <a:solidFill>
                  <a:srgbClr val="0070C0"/>
                </a:solidFill>
              </a:rPr>
              <a:t>Tips &amp; Tricks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id-ID" dirty="0"/>
          </a:p>
          <a:p>
            <a:pPr lvl="1"/>
            <a:endParaRPr lang="id-ID" dirty="0"/>
          </a:p>
          <a:p>
            <a:pPr lvl="1"/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BPMN Specification Document</a:t>
            </a:r>
          </a:p>
        </p:txBody>
      </p:sp>
    </p:spTree>
    <p:extLst>
      <p:ext uri="{BB962C8B-B14F-4D97-AF65-F5344CB8AC3E}">
        <p14:creationId xmlns:p14="http://schemas.microsoft.com/office/powerpoint/2010/main" val="2538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2553"/>
            <a:ext cx="7886700" cy="5239686"/>
          </a:xfrm>
        </p:spPr>
        <p:txBody>
          <a:bodyPr>
            <a:normAutofit/>
          </a:bodyPr>
          <a:lstStyle/>
          <a:p>
            <a:r>
              <a:rPr lang="en-US" sz="2600" dirty="0"/>
              <a:t>Many people have </a:t>
            </a:r>
            <a:r>
              <a:rPr lang="en-US" sz="2600" dirty="0">
                <a:solidFill>
                  <a:srgbClr val="C00000"/>
                </a:solidFill>
              </a:rPr>
              <a:t>trouble deciding </a:t>
            </a:r>
            <a:r>
              <a:rPr lang="en-US" sz="2600" dirty="0"/>
              <a:t>whether to model the sending of a message </a:t>
            </a:r>
            <a:r>
              <a:rPr lang="en-US" sz="2600" dirty="0" smtClean="0"/>
              <a:t>as</a:t>
            </a:r>
            <a:r>
              <a:rPr lang="id-ID" sz="2600" dirty="0" smtClean="0"/>
              <a:t> </a:t>
            </a:r>
            <a:r>
              <a:rPr lang="en-US" sz="2600" dirty="0" smtClean="0"/>
              <a:t>an </a:t>
            </a:r>
            <a:r>
              <a:rPr lang="en-US" sz="2600" dirty="0"/>
              <a:t>event (</a:t>
            </a:r>
            <a:r>
              <a:rPr lang="en-US" sz="2600" dirty="0">
                <a:solidFill>
                  <a:srgbClr val="0070C0"/>
                </a:solidFill>
              </a:rPr>
              <a:t>intermediate message throwing event</a:t>
            </a:r>
            <a:r>
              <a:rPr lang="en-US" sz="2600" dirty="0"/>
              <a:t>) or as a task (</a:t>
            </a:r>
            <a:r>
              <a:rPr lang="en-US" sz="2600" dirty="0">
                <a:solidFill>
                  <a:srgbClr val="0070C0"/>
                </a:solidFill>
              </a:rPr>
              <a:t>sending task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dirty="0" smtClean="0">
                <a:solidFill>
                  <a:srgbClr val="C00000"/>
                </a:solidFill>
              </a:rPr>
              <a:t>A </a:t>
            </a:r>
            <a:r>
              <a:rPr lang="en-US" sz="2600" dirty="0">
                <a:solidFill>
                  <a:srgbClr val="C00000"/>
                </a:solidFill>
              </a:rPr>
              <a:t>n</a:t>
            </a:r>
            <a:r>
              <a:rPr lang="en-US" sz="2600" dirty="0" smtClean="0">
                <a:solidFill>
                  <a:srgbClr val="C00000"/>
                </a:solidFill>
              </a:rPr>
              <a:t>otion </a:t>
            </a:r>
            <a:r>
              <a:rPr lang="en-US" sz="2600" dirty="0">
                <a:solidFill>
                  <a:srgbClr val="C00000"/>
                </a:solidFill>
              </a:rPr>
              <a:t>of time </a:t>
            </a:r>
            <a:r>
              <a:rPr lang="en-US" sz="2600" dirty="0" smtClean="0"/>
              <a:t>can simply </a:t>
            </a:r>
            <a:r>
              <a:rPr lang="en-US" sz="2600" dirty="0"/>
              <a:t>illustrate the </a:t>
            </a:r>
            <a:r>
              <a:rPr lang="en-US" sz="2600" dirty="0" smtClean="0"/>
              <a:t>difference: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>
                <a:solidFill>
                  <a:srgbClr val="C00000"/>
                </a:solidFill>
              </a:rPr>
              <a:t>event</a:t>
            </a:r>
            <a:r>
              <a:rPr lang="en-US" dirty="0"/>
              <a:t> map to a </a:t>
            </a:r>
            <a:r>
              <a:rPr lang="en-US" dirty="0">
                <a:solidFill>
                  <a:srgbClr val="0070C0"/>
                </a:solidFill>
              </a:rPr>
              <a:t>time point </a:t>
            </a:r>
            <a:r>
              <a:rPr lang="en-US" dirty="0"/>
              <a:t>on a time </a:t>
            </a:r>
            <a:r>
              <a:rPr lang="en-US" dirty="0" smtClean="0"/>
              <a:t>line</a:t>
            </a:r>
          </a:p>
          <a:p>
            <a:pPr lvl="2"/>
            <a:r>
              <a:rPr lang="en-US" sz="1800" dirty="0" smtClean="0"/>
              <a:t>an </a:t>
            </a:r>
            <a:r>
              <a:rPr lang="en-US" sz="1800" dirty="0">
                <a:solidFill>
                  <a:srgbClr val="00B050"/>
                </a:solidFill>
              </a:rPr>
              <a:t>event happens instantly at a particular point in </a:t>
            </a:r>
            <a:r>
              <a:rPr lang="en-US" sz="1800" dirty="0" smtClean="0">
                <a:solidFill>
                  <a:srgbClr val="00B050"/>
                </a:solidFill>
              </a:rPr>
              <a:t>time</a:t>
            </a:r>
            <a:endParaRPr lang="en-US" dirty="0" smtClean="0">
              <a:solidFill>
                <a:srgbClr val="00B05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task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map </a:t>
            </a:r>
            <a:r>
              <a:rPr lang="en-US" dirty="0"/>
              <a:t>to a </a:t>
            </a:r>
            <a:r>
              <a:rPr lang="en-US" dirty="0">
                <a:solidFill>
                  <a:srgbClr val="0070C0"/>
                </a:solidFill>
              </a:rPr>
              <a:t>time </a:t>
            </a:r>
            <a:r>
              <a:rPr lang="en-US" dirty="0" smtClean="0">
                <a:solidFill>
                  <a:srgbClr val="0070C0"/>
                </a:solidFill>
              </a:rPr>
              <a:t>interval</a:t>
            </a:r>
            <a:endParaRPr lang="en-US" dirty="0"/>
          </a:p>
          <a:p>
            <a:pPr lvl="2"/>
            <a:r>
              <a:rPr lang="en-US" dirty="0" smtClean="0"/>
              <a:t>to </a:t>
            </a:r>
            <a:r>
              <a:rPr lang="en-US" dirty="0"/>
              <a:t>complete a task, </a:t>
            </a:r>
            <a:r>
              <a:rPr lang="en-US" dirty="0">
                <a:solidFill>
                  <a:srgbClr val="00B050"/>
                </a:solidFill>
              </a:rPr>
              <a:t>some </a:t>
            </a:r>
            <a:r>
              <a:rPr lang="en-US" dirty="0" smtClean="0">
                <a:solidFill>
                  <a:srgbClr val="00B050"/>
                </a:solidFill>
              </a:rPr>
              <a:t>work</a:t>
            </a:r>
            <a:r>
              <a:rPr lang="id-ID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effort  </a:t>
            </a:r>
            <a:r>
              <a:rPr lang="en-US" dirty="0">
                <a:solidFill>
                  <a:srgbClr val="00B050"/>
                </a:solidFill>
              </a:rPr>
              <a:t>has to be expended over a period of time </a:t>
            </a:r>
            <a:r>
              <a:rPr lang="en-US" dirty="0"/>
              <a:t>(the </a:t>
            </a:r>
            <a:r>
              <a:rPr lang="en-US" dirty="0" smtClean="0"/>
              <a:t>time</a:t>
            </a:r>
            <a:r>
              <a:rPr lang="id-ID" dirty="0" smtClean="0"/>
              <a:t> </a:t>
            </a:r>
            <a:r>
              <a:rPr lang="en-US" dirty="0" smtClean="0"/>
              <a:t>interval)</a:t>
            </a:r>
            <a:endParaRPr lang="id-ID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</a:t>
            </a:r>
            <a:r>
              <a:rPr lang="id-ID" smtClean="0"/>
              <a:t>vs </a:t>
            </a:r>
            <a:r>
              <a:rPr lang="en-US" smtClean="0"/>
              <a:t>Tasks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29183" r="9592" b="40449"/>
          <a:stretch/>
        </p:blipFill>
        <p:spPr bwMode="auto">
          <a:xfrm>
            <a:off x="1102174" y="4250463"/>
            <a:ext cx="6939649" cy="236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</a:t>
            </a:r>
            <a:r>
              <a:rPr lang="en-US" dirty="0" smtClean="0"/>
              <a:t> Pool </a:t>
            </a:r>
            <a:r>
              <a:rPr lang="en-US" dirty="0"/>
              <a:t>depicts a </a:t>
            </a:r>
            <a:r>
              <a:rPr lang="en-US" dirty="0" smtClean="0">
                <a:solidFill>
                  <a:srgbClr val="C00000"/>
                </a:solidFill>
              </a:rPr>
              <a:t>Participant</a:t>
            </a:r>
            <a:r>
              <a:rPr lang="id-ID" dirty="0" smtClean="0"/>
              <a:t>,</a:t>
            </a:r>
            <a:r>
              <a:rPr lang="en-US" dirty="0" smtClean="0"/>
              <a:t> in </a:t>
            </a:r>
            <a:r>
              <a:rPr lang="en-US" dirty="0" err="1" smtClean="0"/>
              <a:t>Bizagi</a:t>
            </a:r>
            <a:r>
              <a:rPr lang="en-US" dirty="0" smtClean="0"/>
              <a:t> a pool is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Process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Pool separates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Activities </a:t>
            </a:r>
            <a:r>
              <a:rPr lang="en-US" dirty="0"/>
              <a:t>done by one Participant from the Activities done by another </a:t>
            </a:r>
            <a:r>
              <a:rPr lang="en-US" dirty="0" smtClean="0"/>
              <a:t>Participant</a:t>
            </a:r>
            <a:endParaRPr lang="en-US" dirty="0"/>
          </a:p>
          <a:p>
            <a:r>
              <a:rPr lang="en-US" dirty="0"/>
              <a:t>A better practice is, to avoid this unintended perspective switchover, </a:t>
            </a:r>
            <a:r>
              <a:rPr lang="en-US" dirty="0">
                <a:solidFill>
                  <a:srgbClr val="C00000"/>
                </a:solidFill>
              </a:rPr>
              <a:t>do not </a:t>
            </a:r>
            <a:r>
              <a:rPr lang="en-US" dirty="0" smtClean="0">
                <a:solidFill>
                  <a:srgbClr val="C00000"/>
                </a:solidFill>
              </a:rPr>
              <a:t>model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internal process under focus in a </a:t>
            </a:r>
            <a:r>
              <a:rPr lang="en-US" dirty="0" smtClean="0">
                <a:solidFill>
                  <a:srgbClr val="C00000"/>
                </a:solidFill>
              </a:rPr>
              <a:t>Pool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Without </a:t>
            </a:r>
            <a:r>
              <a:rPr lang="en-US" dirty="0"/>
              <a:t>a Pool to label, the </a:t>
            </a:r>
            <a:r>
              <a:rPr lang="en-US" dirty="0" smtClean="0"/>
              <a:t>modeler</a:t>
            </a:r>
            <a:r>
              <a:rPr lang="id-ID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not have opportunity to fall into this bad practice trap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Pools, Participants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870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5efbe375133df2483af2af94ece238df2bed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3842</TotalTime>
  <Words>1256</Words>
  <Application>Microsoft Office PowerPoint</Application>
  <PresentationFormat>On-screen Show (4:3)</PresentationFormat>
  <Paragraphs>179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Constantia</vt:lpstr>
      <vt:lpstr>2_Office Theme</vt:lpstr>
      <vt:lpstr>BPMN Fundamentals: 4. BPMN Refactoring</vt:lpstr>
      <vt:lpstr>Romi Satria Wahono</vt:lpstr>
      <vt:lpstr>Course Outline</vt:lpstr>
      <vt:lpstr>4. BPMN Refactoring</vt:lpstr>
      <vt:lpstr>The BPMN Silver Bullet</vt:lpstr>
      <vt:lpstr>BPMN is Complex</vt:lpstr>
      <vt:lpstr>BPMN Specification Document</vt:lpstr>
      <vt:lpstr>Events vs Tasks</vt:lpstr>
      <vt:lpstr>Pools, Participants and Processes</vt:lpstr>
      <vt:lpstr>Pools, Participants and Processes</vt:lpstr>
      <vt:lpstr>Gateway</vt:lpstr>
      <vt:lpstr>Gateway</vt:lpstr>
      <vt:lpstr>User Task and Manual Task</vt:lpstr>
      <vt:lpstr>Incosistent Naming </vt:lpstr>
      <vt:lpstr>Noun based Activity Name</vt:lpstr>
      <vt:lpstr>Large Process Diagram</vt:lpstr>
      <vt:lpstr>Inconsistent Use of Gateway</vt:lpstr>
      <vt:lpstr>Inconsistent Use of Gateway</vt:lpstr>
      <vt:lpstr>Inconsistent Use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943</cp:revision>
  <dcterms:created xsi:type="dcterms:W3CDTF">2013-03-15T17:55:11Z</dcterms:created>
  <dcterms:modified xsi:type="dcterms:W3CDTF">2016-03-28T13:54:13Z</dcterms:modified>
</cp:coreProperties>
</file>