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2"/>
  </p:notesMasterIdLst>
  <p:sldIdLst>
    <p:sldId id="325" r:id="rId2"/>
    <p:sldId id="737" r:id="rId3"/>
    <p:sldId id="261" r:id="rId4"/>
    <p:sldId id="734" r:id="rId5"/>
    <p:sldId id="742" r:id="rId6"/>
    <p:sldId id="741" r:id="rId7"/>
    <p:sldId id="743" r:id="rId8"/>
    <p:sldId id="745" r:id="rId9"/>
    <p:sldId id="746" r:id="rId10"/>
    <p:sldId id="748" r:id="rId11"/>
    <p:sldId id="747" r:id="rId12"/>
    <p:sldId id="749" r:id="rId13"/>
    <p:sldId id="750" r:id="rId14"/>
    <p:sldId id="751" r:id="rId15"/>
    <p:sldId id="752" r:id="rId16"/>
    <p:sldId id="753" r:id="rId17"/>
    <p:sldId id="754" r:id="rId18"/>
    <p:sldId id="755" r:id="rId19"/>
    <p:sldId id="757" r:id="rId20"/>
    <p:sldId id="756" r:id="rId21"/>
    <p:sldId id="758" r:id="rId22"/>
    <p:sldId id="759" r:id="rId23"/>
    <p:sldId id="760" r:id="rId24"/>
    <p:sldId id="761" r:id="rId25"/>
    <p:sldId id="762" r:id="rId26"/>
    <p:sldId id="763" r:id="rId27"/>
    <p:sldId id="787" r:id="rId28"/>
    <p:sldId id="735" r:id="rId29"/>
    <p:sldId id="765" r:id="rId30"/>
    <p:sldId id="766" r:id="rId31"/>
    <p:sldId id="776" r:id="rId32"/>
    <p:sldId id="777" r:id="rId33"/>
    <p:sldId id="767" r:id="rId34"/>
    <p:sldId id="768" r:id="rId35"/>
    <p:sldId id="769" r:id="rId36"/>
    <p:sldId id="770" r:id="rId37"/>
    <p:sldId id="874" r:id="rId38"/>
    <p:sldId id="873" r:id="rId39"/>
    <p:sldId id="771" r:id="rId40"/>
    <p:sldId id="772" r:id="rId41"/>
    <p:sldId id="773" r:id="rId42"/>
    <p:sldId id="779" r:id="rId43"/>
    <p:sldId id="785" r:id="rId44"/>
    <p:sldId id="784" r:id="rId45"/>
    <p:sldId id="774" r:id="rId46"/>
    <p:sldId id="781" r:id="rId47"/>
    <p:sldId id="786" r:id="rId48"/>
    <p:sldId id="738" r:id="rId49"/>
    <p:sldId id="788" r:id="rId50"/>
    <p:sldId id="806" r:id="rId51"/>
    <p:sldId id="789" r:id="rId52"/>
    <p:sldId id="790" r:id="rId53"/>
    <p:sldId id="791" r:id="rId54"/>
    <p:sldId id="792" r:id="rId55"/>
    <p:sldId id="793" r:id="rId56"/>
    <p:sldId id="794" r:id="rId57"/>
    <p:sldId id="795" r:id="rId58"/>
    <p:sldId id="796" r:id="rId59"/>
    <p:sldId id="799" r:id="rId60"/>
    <p:sldId id="807" r:id="rId61"/>
    <p:sldId id="801" r:id="rId62"/>
    <p:sldId id="800" r:id="rId63"/>
    <p:sldId id="875" r:id="rId64"/>
    <p:sldId id="805" r:id="rId65"/>
    <p:sldId id="815" r:id="rId66"/>
    <p:sldId id="809" r:id="rId67"/>
    <p:sldId id="810" r:id="rId68"/>
    <p:sldId id="811" r:id="rId69"/>
    <p:sldId id="812" r:id="rId70"/>
    <p:sldId id="814" r:id="rId71"/>
    <p:sldId id="739" r:id="rId72"/>
    <p:sldId id="816" r:id="rId73"/>
    <p:sldId id="818" r:id="rId74"/>
    <p:sldId id="819" r:id="rId75"/>
    <p:sldId id="820" r:id="rId76"/>
    <p:sldId id="821" r:id="rId77"/>
    <p:sldId id="822" r:id="rId78"/>
    <p:sldId id="823" r:id="rId79"/>
    <p:sldId id="824" r:id="rId80"/>
    <p:sldId id="825" r:id="rId81"/>
    <p:sldId id="826" r:id="rId82"/>
    <p:sldId id="827" r:id="rId83"/>
    <p:sldId id="828" r:id="rId84"/>
    <p:sldId id="829" r:id="rId85"/>
    <p:sldId id="830" r:id="rId86"/>
    <p:sldId id="832" r:id="rId87"/>
    <p:sldId id="833" r:id="rId88"/>
    <p:sldId id="834" r:id="rId89"/>
    <p:sldId id="835" r:id="rId90"/>
    <p:sldId id="836" r:id="rId91"/>
    <p:sldId id="876" r:id="rId92"/>
    <p:sldId id="837" r:id="rId93"/>
    <p:sldId id="841" r:id="rId94"/>
    <p:sldId id="842" r:id="rId95"/>
    <p:sldId id="877" r:id="rId96"/>
    <p:sldId id="843" r:id="rId97"/>
    <p:sldId id="838" r:id="rId98"/>
    <p:sldId id="844" r:id="rId99"/>
    <p:sldId id="839" r:id="rId100"/>
    <p:sldId id="840" r:id="rId101"/>
    <p:sldId id="845" r:id="rId102"/>
    <p:sldId id="846" r:id="rId103"/>
    <p:sldId id="847" r:id="rId104"/>
    <p:sldId id="851" r:id="rId105"/>
    <p:sldId id="852" r:id="rId106"/>
    <p:sldId id="848" r:id="rId107"/>
    <p:sldId id="849" r:id="rId108"/>
    <p:sldId id="850" r:id="rId109"/>
    <p:sldId id="740" r:id="rId110"/>
    <p:sldId id="817" r:id="rId111"/>
    <p:sldId id="853" r:id="rId112"/>
    <p:sldId id="856" r:id="rId113"/>
    <p:sldId id="857" r:id="rId114"/>
    <p:sldId id="858" r:id="rId115"/>
    <p:sldId id="859" r:id="rId116"/>
    <p:sldId id="860" r:id="rId117"/>
    <p:sldId id="861" r:id="rId118"/>
    <p:sldId id="862" r:id="rId119"/>
    <p:sldId id="863" r:id="rId120"/>
    <p:sldId id="878" r:id="rId121"/>
    <p:sldId id="864" r:id="rId122"/>
    <p:sldId id="865" r:id="rId123"/>
    <p:sldId id="872" r:id="rId124"/>
    <p:sldId id="866" r:id="rId125"/>
    <p:sldId id="867" r:id="rId126"/>
    <p:sldId id="868" r:id="rId127"/>
    <p:sldId id="869" r:id="rId128"/>
    <p:sldId id="870" r:id="rId129"/>
    <p:sldId id="871" r:id="rId130"/>
    <p:sldId id="707" r:id="rId131"/>
  </p:sldIdLst>
  <p:sldSz cx="9144000" cy="6858000" type="screen4x3"/>
  <p:notesSz cx="6858000" cy="9144000"/>
  <p:custDataLst>
    <p:tags r:id="rId1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5455" autoAdjust="0"/>
  </p:normalViewPr>
  <p:slideViewPr>
    <p:cSldViewPr snapToGrid="0">
      <p:cViewPr varScale="1">
        <p:scale>
          <a:sx n="88" d="100"/>
          <a:sy n="88" d="100"/>
        </p:scale>
        <p:origin x="957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082C-2B4F-4620-96D8-B8FEF5B50C76}" type="datetimeFigureOut">
              <a:rPr lang="en-US" smtClean="0"/>
              <a:t>30-Mar-2016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DE5D-4095-4917-B3BC-EA2D7883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0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9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3335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8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3000"/>
            <a:ext cx="3886200" cy="53335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3000"/>
            <a:ext cx="3886200" cy="5333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66800"/>
            <a:ext cx="3868340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14512"/>
            <a:ext cx="3868340" cy="4662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66800"/>
            <a:ext cx="3887391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14512"/>
            <a:ext cx="3887391" cy="4662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3" name="Rounded Rectangle 1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8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9" name="Rounded Rectangle 8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3" name="Rounded Rectangle 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4097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4097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3000"/>
            <a:ext cx="7886700" cy="5333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45" y="6639955"/>
            <a:ext cx="850100" cy="201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680740"/>
            <a:ext cx="1019247" cy="17726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5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</a:rPr>
              <a:t>BPMN Fundamentals: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3. BPMN Simulation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61932"/>
            <a:ext cx="6858000" cy="1287357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4400" dirty="0"/>
              <a:t>Romi Satria </a:t>
            </a:r>
            <a:r>
              <a:rPr lang="id-ID" sz="4400" dirty="0" err="1"/>
              <a:t>Wahon</a:t>
            </a:r>
            <a:r>
              <a:rPr lang="en-US" sz="4400" dirty="0"/>
              <a:t>o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http://romisatriawahono.net/bpmn</a:t>
            </a:r>
            <a:b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</a:t>
            </a:r>
            <a:r>
              <a:rPr lang="id-ID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+6281586220090</a:t>
            </a:r>
            <a:endParaRPr lang="en-US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/>
              <a:t>The following </a:t>
            </a:r>
            <a:r>
              <a:rPr lang="en-ID" dirty="0">
                <a:solidFill>
                  <a:srgbClr val="C00000"/>
                </a:solidFill>
              </a:rPr>
              <a:t>BPMN elements are not supported </a:t>
            </a:r>
            <a:r>
              <a:rPr lang="en-ID" dirty="0"/>
              <a:t>by the simulation engine</a:t>
            </a:r>
            <a:r>
              <a:rPr lang="en-ID" dirty="0" smtClean="0"/>
              <a:t>:</a:t>
            </a:r>
            <a:endParaRPr lang="en-ID" dirty="0"/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Multiple </a:t>
            </a:r>
            <a:r>
              <a:rPr lang="en-ID" dirty="0">
                <a:solidFill>
                  <a:srgbClr val="0070C0"/>
                </a:solidFill>
              </a:rPr>
              <a:t>events</a:t>
            </a:r>
            <a:r>
              <a:rPr lang="en-ID" dirty="0"/>
              <a:t>: Start, Intermediate and </a:t>
            </a:r>
            <a:r>
              <a:rPr lang="en-ID" dirty="0" smtClean="0"/>
              <a:t>End</a:t>
            </a:r>
            <a:endParaRPr lang="en-ID" dirty="0"/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Complex gateways</a:t>
            </a:r>
            <a:endParaRPr lang="en-ID" dirty="0">
              <a:solidFill>
                <a:srgbClr val="0070C0"/>
              </a:solidFill>
            </a:endParaRP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Event </a:t>
            </a:r>
            <a:r>
              <a:rPr lang="en-ID" dirty="0">
                <a:solidFill>
                  <a:srgbClr val="0070C0"/>
                </a:solidFill>
              </a:rPr>
              <a:t>based gateways </a:t>
            </a:r>
            <a:r>
              <a:rPr lang="en-ID" dirty="0"/>
              <a:t>followed by none intermediate events or </a:t>
            </a:r>
            <a:r>
              <a:rPr lang="en-ID" dirty="0" smtClean="0"/>
              <a:t>tasks.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Multiple </a:t>
            </a:r>
            <a:r>
              <a:rPr lang="en-ID" dirty="0">
                <a:solidFill>
                  <a:srgbClr val="0070C0"/>
                </a:solidFill>
              </a:rPr>
              <a:t>instance </a:t>
            </a:r>
            <a:r>
              <a:rPr lang="en-ID" dirty="0" smtClean="0">
                <a:solidFill>
                  <a:srgbClr val="0070C0"/>
                </a:solidFill>
              </a:rPr>
              <a:t>tasks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Multiple </a:t>
            </a:r>
            <a:r>
              <a:rPr lang="en-ID" dirty="0">
                <a:solidFill>
                  <a:srgbClr val="0070C0"/>
                </a:solidFill>
              </a:rPr>
              <a:t>instance </a:t>
            </a:r>
            <a:r>
              <a:rPr lang="en-ID" dirty="0" smtClean="0">
                <a:solidFill>
                  <a:srgbClr val="0070C0"/>
                </a:solidFill>
              </a:rPr>
              <a:t>Sub-processes</a:t>
            </a:r>
            <a:endParaRPr lang="en-ID" dirty="0">
              <a:solidFill>
                <a:srgbClr val="0070C0"/>
              </a:solidFill>
            </a:endParaRPr>
          </a:p>
          <a:p>
            <a:endParaRPr lang="en-ID" dirty="0"/>
          </a:p>
          <a:p>
            <a:r>
              <a:rPr lang="en-ID" dirty="0" smtClean="0"/>
              <a:t>The </a:t>
            </a:r>
            <a:r>
              <a:rPr lang="en-ID" dirty="0"/>
              <a:t>following </a:t>
            </a:r>
            <a:r>
              <a:rPr lang="en-ID" dirty="0">
                <a:solidFill>
                  <a:srgbClr val="C00000"/>
                </a:solidFill>
              </a:rPr>
              <a:t>diagrams are not supported </a:t>
            </a:r>
            <a:r>
              <a:rPr lang="en-ID" dirty="0"/>
              <a:t>by the simulation </a:t>
            </a:r>
            <a:r>
              <a:rPr lang="en-ID" dirty="0" smtClean="0"/>
              <a:t>engine:</a:t>
            </a:r>
          </a:p>
          <a:p>
            <a:pPr lvl="1"/>
            <a:r>
              <a:rPr lang="en-ID" dirty="0" smtClean="0"/>
              <a:t>BPMN </a:t>
            </a:r>
            <a:r>
              <a:rPr lang="en-ID" dirty="0"/>
              <a:t>Choreography </a:t>
            </a:r>
            <a:r>
              <a:rPr lang="en-ID" dirty="0" smtClean="0"/>
              <a:t>diagrams</a:t>
            </a:r>
          </a:p>
          <a:p>
            <a:pPr lvl="1"/>
            <a:r>
              <a:rPr lang="en-ID" dirty="0" smtClean="0"/>
              <a:t>BPMN </a:t>
            </a:r>
            <a:r>
              <a:rPr lang="en-ID" dirty="0"/>
              <a:t>Conversation </a:t>
            </a:r>
            <a:r>
              <a:rPr lang="en-ID" dirty="0" smtClean="0"/>
              <a:t>diagrams</a:t>
            </a:r>
          </a:p>
          <a:p>
            <a:pPr lvl="1"/>
            <a:r>
              <a:rPr lang="en-ID" dirty="0" smtClean="0"/>
              <a:t>Transactional process</a:t>
            </a:r>
          </a:p>
          <a:p>
            <a:pPr lvl="1"/>
            <a:r>
              <a:rPr lang="en-ID" dirty="0" smtClean="0"/>
              <a:t>Ad </a:t>
            </a:r>
            <a:r>
              <a:rPr lang="en-ID" dirty="0"/>
              <a:t>Hoc </a:t>
            </a:r>
            <a:r>
              <a:rPr lang="en-ID" dirty="0" smtClean="0"/>
              <a:t>process</a:t>
            </a:r>
            <a:endParaRPr lang="en-ID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Elements and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/>
              <a:t>Processing Times </a:t>
            </a:r>
            <a:r>
              <a:rPr lang="en-ID" dirty="0"/>
              <a:t>for </a:t>
            </a:r>
            <a:r>
              <a:rPr lang="en-ID" dirty="0" smtClean="0"/>
              <a:t>Each </a:t>
            </a:r>
            <a:r>
              <a:rPr lang="en-ID" dirty="0"/>
              <a:t>of the A</a:t>
            </a:r>
            <a:r>
              <a:rPr lang="en-ID" dirty="0" smtClean="0"/>
              <a:t>ctivities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45440"/>
              </p:ext>
            </p:extLst>
          </p:nvPr>
        </p:nvGraphicFramePr>
        <p:xfrm>
          <a:off x="628649" y="1885143"/>
          <a:ext cx="7979698" cy="3307088"/>
        </p:xfrm>
        <a:graphic>
          <a:graphicData uri="http://schemas.openxmlformats.org/drawingml/2006/table">
            <a:tbl>
              <a:tblPr/>
              <a:tblGrid>
                <a:gridCol w="3989849"/>
                <a:gridCol w="3989849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</a:rPr>
                        <a:t>Activity</a:t>
                      </a:r>
                      <a:endParaRPr lang="en-US" sz="2400" dirty="0">
                        <a:effectLst/>
                      </a:endParaRP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</a:rPr>
                        <a:t>Processing time (min)</a:t>
                      </a:r>
                      <a:endParaRPr lang="en-US" sz="2400">
                        <a:effectLst/>
                      </a:endParaRP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Receive emergency report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4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</a:rPr>
                        <a:t>Classify Triage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5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Manage patient entry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11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Pick up patient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20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fr-FR" sz="2400">
                          <a:effectLst/>
                        </a:rPr>
                        <a:t>Arrive at patient place QAV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7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Arrive at patient place BA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10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Authorize entry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1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045608"/>
            <a:ext cx="7886700" cy="5333549"/>
          </a:xfrm>
        </p:spPr>
        <p:txBody>
          <a:bodyPr>
            <a:normAutofit/>
          </a:bodyPr>
          <a:lstStyle/>
          <a:p>
            <a:r>
              <a:rPr lang="en-ID" sz="2400" dirty="0" smtClean="0"/>
              <a:t>Note </a:t>
            </a:r>
            <a:r>
              <a:rPr lang="en-ID" sz="2400" dirty="0"/>
              <a:t>the number of completed Events are </a:t>
            </a:r>
            <a:r>
              <a:rPr lang="en-ID" sz="2400" dirty="0" smtClean="0"/>
              <a:t>displayed</a:t>
            </a:r>
          </a:p>
          <a:p>
            <a:r>
              <a:rPr lang="en-ID" sz="2400" dirty="0" smtClean="0"/>
              <a:t>When </a:t>
            </a:r>
            <a:r>
              <a:rPr lang="en-ID" sz="2400" dirty="0"/>
              <a:t>the simulation is finished, select Results to view the </a:t>
            </a:r>
            <a:r>
              <a:rPr lang="en-ID" sz="2400" dirty="0" smtClean="0"/>
              <a:t>outcome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5. Click </a:t>
            </a:r>
            <a:r>
              <a:rPr lang="en-ID" dirty="0" smtClean="0"/>
              <a:t>Run and Select Start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6" y="2314442"/>
            <a:ext cx="7228571" cy="4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031" y="914851"/>
            <a:ext cx="8093318" cy="5333549"/>
          </a:xfrm>
        </p:spPr>
        <p:txBody>
          <a:bodyPr>
            <a:normAutofit/>
          </a:bodyPr>
          <a:lstStyle/>
          <a:p>
            <a:r>
              <a:rPr lang="en-ID" sz="2200" dirty="0" smtClean="0"/>
              <a:t>The </a:t>
            </a:r>
            <a:r>
              <a:rPr lang="en-ID" sz="2200" dirty="0"/>
              <a:t>results of a resource analysis give us a general insight into the cycle time of the </a:t>
            </a:r>
            <a:r>
              <a:rPr lang="en-ID" sz="2200" dirty="0" smtClean="0"/>
              <a:t>process</a:t>
            </a:r>
          </a:p>
          <a:p>
            <a:r>
              <a:rPr lang="en-ID" sz="2200" dirty="0" smtClean="0"/>
              <a:t>Consequently</a:t>
            </a:r>
            <a:r>
              <a:rPr lang="en-ID" sz="2200" dirty="0"/>
              <a:t>, we can </a:t>
            </a:r>
            <a:r>
              <a:rPr lang="en-ID" sz="2200" dirty="0">
                <a:solidFill>
                  <a:srgbClr val="C00000"/>
                </a:solidFill>
              </a:rPr>
              <a:t>identify how the cycle time is </a:t>
            </a:r>
            <a:r>
              <a:rPr lang="en-ID" sz="2200" dirty="0" smtClean="0">
                <a:solidFill>
                  <a:srgbClr val="C00000"/>
                </a:solidFill>
              </a:rPr>
              <a:t>affected</a:t>
            </a:r>
            <a:endParaRPr lang="en-ID" sz="2200" dirty="0">
              <a:solidFill>
                <a:srgbClr val="C00000"/>
              </a:solidFill>
            </a:endParaRPr>
          </a:p>
          <a:p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Analyzing </a:t>
            </a:r>
            <a:r>
              <a:rPr lang="en-US" dirty="0"/>
              <a:t>the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5" y="2047157"/>
            <a:ext cx="8774938" cy="465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>
                <a:solidFill>
                  <a:srgbClr val="C00000"/>
                </a:solidFill>
              </a:rPr>
              <a:t>Compared with the best case scenario achieved in the previous level</a:t>
            </a:r>
            <a:r>
              <a:rPr lang="en-ID" dirty="0"/>
              <a:t>, the inclusion of resources constraints has significantly increased the cycle times. </a:t>
            </a:r>
          </a:p>
          <a:p>
            <a:pPr lvl="1"/>
            <a:r>
              <a:rPr lang="en-ID" dirty="0" smtClean="0"/>
              <a:t>The </a:t>
            </a:r>
            <a:r>
              <a:rPr lang="en-ID" dirty="0">
                <a:solidFill>
                  <a:srgbClr val="0070C0"/>
                </a:solidFill>
              </a:rPr>
              <a:t>minimum time remains at 16 minutes </a:t>
            </a:r>
            <a:r>
              <a:rPr lang="en-ID" dirty="0"/>
              <a:t>but the </a:t>
            </a:r>
            <a:r>
              <a:rPr lang="en-ID" dirty="0">
                <a:solidFill>
                  <a:srgbClr val="0070C0"/>
                </a:solidFill>
              </a:rPr>
              <a:t>maximum increased to 657 minutes </a:t>
            </a:r>
            <a:r>
              <a:rPr lang="en-ID" dirty="0"/>
              <a:t>and now the average is 204,91 </a:t>
            </a:r>
            <a:r>
              <a:rPr lang="en-ID" dirty="0" smtClean="0"/>
              <a:t>minutes</a:t>
            </a:r>
          </a:p>
          <a:p>
            <a:pPr lvl="2"/>
            <a:r>
              <a:rPr lang="en-ID" dirty="0" smtClean="0"/>
              <a:t>The </a:t>
            </a:r>
            <a:r>
              <a:rPr lang="en-ID" dirty="0"/>
              <a:t>previous results only had an average waiting time of 25,06 </a:t>
            </a:r>
            <a:r>
              <a:rPr lang="en-ID" dirty="0" smtClean="0"/>
              <a:t>minutes</a:t>
            </a:r>
          </a:p>
          <a:p>
            <a:pPr lvl="1"/>
            <a:r>
              <a:rPr lang="en-ID" dirty="0" smtClean="0"/>
              <a:t>As </a:t>
            </a:r>
            <a:r>
              <a:rPr lang="en-ID" dirty="0"/>
              <a:t>is evident, the process</a:t>
            </a:r>
            <a:r>
              <a:rPr lang="en-ID" dirty="0">
                <a:solidFill>
                  <a:srgbClr val="0070C0"/>
                </a:solidFill>
              </a:rPr>
              <a:t>ing times for each activity have changed</a:t>
            </a:r>
            <a:r>
              <a:rPr lang="en-ID" dirty="0"/>
              <a:t>. Now, they reflects </a:t>
            </a:r>
            <a:r>
              <a:rPr lang="en-ID" dirty="0" smtClean="0"/>
              <a:t>delays</a:t>
            </a:r>
          </a:p>
          <a:p>
            <a:pPr lvl="2"/>
            <a:r>
              <a:rPr lang="en-ID" dirty="0" smtClean="0"/>
              <a:t>The </a:t>
            </a:r>
            <a:r>
              <a:rPr lang="en-ID" dirty="0">
                <a:solidFill>
                  <a:srgbClr val="00B050"/>
                </a:solidFill>
              </a:rPr>
              <a:t>highest average </a:t>
            </a:r>
            <a:r>
              <a:rPr lang="en-ID" dirty="0"/>
              <a:t>processing times are recorded at </a:t>
            </a:r>
            <a:r>
              <a:rPr lang="en-ID" dirty="0">
                <a:solidFill>
                  <a:srgbClr val="00B050"/>
                </a:solidFill>
              </a:rPr>
              <a:t>Classify triage</a:t>
            </a:r>
            <a:r>
              <a:rPr lang="en-ID" dirty="0"/>
              <a:t> and </a:t>
            </a:r>
            <a:r>
              <a:rPr lang="en-ID" dirty="0">
                <a:solidFill>
                  <a:srgbClr val="00B050"/>
                </a:solidFill>
              </a:rPr>
              <a:t>Manage </a:t>
            </a:r>
            <a:r>
              <a:rPr lang="en-ID" dirty="0" smtClean="0">
                <a:solidFill>
                  <a:srgbClr val="00B050"/>
                </a:solidFill>
              </a:rPr>
              <a:t>patient</a:t>
            </a:r>
          </a:p>
          <a:p>
            <a:pPr lvl="2"/>
            <a:r>
              <a:rPr lang="en-ID" dirty="0" smtClean="0"/>
              <a:t>The </a:t>
            </a:r>
            <a:r>
              <a:rPr lang="en-ID" dirty="0"/>
              <a:t>average waiting times confirm there is a problem in those activities. Possibly, </a:t>
            </a:r>
            <a:r>
              <a:rPr lang="en-ID" dirty="0">
                <a:solidFill>
                  <a:srgbClr val="00B050"/>
                </a:solidFill>
              </a:rPr>
              <a:t>resources used in them are not enough</a:t>
            </a:r>
            <a:r>
              <a:rPr lang="en-ID" dirty="0" smtClean="0"/>
              <a:t>.</a:t>
            </a:r>
            <a:endParaRPr lang="en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Results</a:t>
            </a:r>
          </a:p>
        </p:txBody>
      </p:sp>
    </p:spTree>
    <p:extLst>
      <p:ext uri="{BB962C8B-B14F-4D97-AF65-F5344CB8AC3E}">
        <p14:creationId xmlns:p14="http://schemas.microsoft.com/office/powerpoint/2010/main" val="33128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/>
              <a:t>The </a:t>
            </a:r>
            <a:r>
              <a:rPr lang="en-ID" dirty="0">
                <a:solidFill>
                  <a:srgbClr val="C00000"/>
                </a:solidFill>
              </a:rPr>
              <a:t>usage of the resources </a:t>
            </a:r>
            <a:r>
              <a:rPr lang="en-ID" dirty="0"/>
              <a:t>indicates some sub and </a:t>
            </a:r>
            <a:r>
              <a:rPr lang="en-ID" dirty="0" smtClean="0"/>
              <a:t>over-utilization</a:t>
            </a:r>
          </a:p>
          <a:p>
            <a:r>
              <a:rPr lang="en-ID" dirty="0" smtClean="0"/>
              <a:t>For </a:t>
            </a:r>
            <a:r>
              <a:rPr lang="en-ID" dirty="0"/>
              <a:t>this case we confirm our hypothesis about a possible </a:t>
            </a:r>
            <a:r>
              <a:rPr lang="en-ID" dirty="0">
                <a:solidFill>
                  <a:srgbClr val="C00000"/>
                </a:solidFill>
              </a:rPr>
              <a:t>problem of resources </a:t>
            </a:r>
            <a:r>
              <a:rPr lang="en-ID" dirty="0" smtClean="0">
                <a:solidFill>
                  <a:srgbClr val="C00000"/>
                </a:solidFill>
              </a:rPr>
              <a:t>capacity</a:t>
            </a:r>
          </a:p>
          <a:p>
            <a:r>
              <a:rPr lang="en-ID" dirty="0" smtClean="0"/>
              <a:t>The </a:t>
            </a:r>
            <a:r>
              <a:rPr lang="en-ID" dirty="0" smtClean="0">
                <a:solidFill>
                  <a:srgbClr val="C00000"/>
                </a:solidFill>
              </a:rPr>
              <a:t>nurse</a:t>
            </a:r>
            <a:r>
              <a:rPr lang="en-ID" dirty="0" smtClean="0"/>
              <a:t> who performs the Classify triage and Manage patient reception has a </a:t>
            </a:r>
            <a:r>
              <a:rPr lang="en-ID" dirty="0" smtClean="0">
                <a:solidFill>
                  <a:srgbClr val="C00000"/>
                </a:solidFill>
              </a:rPr>
              <a:t>usage of 99,91%</a:t>
            </a:r>
          </a:p>
          <a:p>
            <a:pPr lvl="1"/>
            <a:r>
              <a:rPr lang="en-ID" dirty="0" smtClean="0"/>
              <a:t>This means </a:t>
            </a:r>
            <a:r>
              <a:rPr lang="en-ID" dirty="0" smtClean="0">
                <a:solidFill>
                  <a:srgbClr val="0070C0"/>
                </a:solidFill>
              </a:rPr>
              <a:t>she is utilized at full capacity </a:t>
            </a:r>
            <a:r>
              <a:rPr lang="en-ID" dirty="0" smtClean="0"/>
              <a:t>and tokens have to wait until she becomes available</a:t>
            </a:r>
          </a:p>
          <a:p>
            <a:pPr lvl="1"/>
            <a:r>
              <a:rPr lang="en-ID" dirty="0" smtClean="0"/>
              <a:t>The emergency department should </a:t>
            </a:r>
            <a:r>
              <a:rPr lang="en-ID" dirty="0" smtClean="0">
                <a:solidFill>
                  <a:srgbClr val="0070C0"/>
                </a:solidFill>
              </a:rPr>
              <a:t>consider increasing the number of triage nurses</a:t>
            </a:r>
            <a:r>
              <a:rPr lang="en-ID" dirty="0" smtClean="0"/>
              <a:t> to </a:t>
            </a:r>
            <a:r>
              <a:rPr lang="en-ID" dirty="0" smtClean="0">
                <a:solidFill>
                  <a:srgbClr val="00B050"/>
                </a:solidFill>
              </a:rPr>
              <a:t>reduce service and waiting times</a:t>
            </a:r>
            <a:r>
              <a:rPr lang="en-ID" dirty="0" smtClean="0"/>
              <a:t>, and thereby reducing the cycle time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Results</a:t>
            </a:r>
          </a:p>
        </p:txBody>
      </p:sp>
    </p:spTree>
    <p:extLst>
      <p:ext uri="{BB962C8B-B14F-4D97-AF65-F5344CB8AC3E}">
        <p14:creationId xmlns:p14="http://schemas.microsoft.com/office/powerpoint/2010/main" val="32830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9" y="1647085"/>
            <a:ext cx="9215419" cy="389883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Results</a:t>
            </a:r>
          </a:p>
        </p:txBody>
      </p:sp>
    </p:spTree>
    <p:extLst>
      <p:ext uri="{BB962C8B-B14F-4D97-AF65-F5344CB8AC3E}">
        <p14:creationId xmlns:p14="http://schemas.microsoft.com/office/powerpoint/2010/main" val="29513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5943" y="1029376"/>
            <a:ext cx="8868057" cy="5333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/>
              <a:t>We'll see if the situation gets better including a new nurse in the available resources. Now </a:t>
            </a:r>
            <a:r>
              <a:rPr lang="en-ID" sz="2000" dirty="0">
                <a:solidFill>
                  <a:srgbClr val="C00000"/>
                </a:solidFill>
              </a:rPr>
              <a:t>we would have three </a:t>
            </a:r>
            <a:r>
              <a:rPr lang="en-ID" sz="2000" dirty="0" smtClean="0">
                <a:solidFill>
                  <a:srgbClr val="C00000"/>
                </a:solidFill>
              </a:rPr>
              <a:t>nurses</a:t>
            </a:r>
            <a:r>
              <a:rPr lang="en-ID" sz="2000" dirty="0" smtClean="0"/>
              <a:t>. Click </a:t>
            </a:r>
            <a:r>
              <a:rPr lang="en-ID" sz="2000" dirty="0"/>
              <a:t>Run to simulate the new </a:t>
            </a:r>
            <a:r>
              <a:rPr lang="en-ID" sz="2000" dirty="0" smtClean="0"/>
              <a:t>scenario</a:t>
            </a:r>
            <a:endParaRPr lang="en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5" y="1728237"/>
            <a:ext cx="8881690" cy="47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Introducing another resource brings us closer to the </a:t>
            </a:r>
            <a:r>
              <a:rPr lang="en-ID" dirty="0">
                <a:solidFill>
                  <a:srgbClr val="C00000"/>
                </a:solidFill>
              </a:rPr>
              <a:t>best case scenario with no process delays</a:t>
            </a:r>
            <a:r>
              <a:rPr lang="en-ID" dirty="0"/>
              <a:t>. The minimum time remains at 16 minutes, the maximum now becomes 35 minutes and the average 25,26</a:t>
            </a:r>
          </a:p>
          <a:p>
            <a:r>
              <a:rPr lang="en-ID" dirty="0" smtClean="0"/>
              <a:t>The </a:t>
            </a:r>
            <a:r>
              <a:rPr lang="en-ID" dirty="0"/>
              <a:t>results also show waiting times close to 0 in the activities where they exist. </a:t>
            </a:r>
            <a:r>
              <a:rPr lang="en-ID" dirty="0">
                <a:solidFill>
                  <a:srgbClr val="C00000"/>
                </a:solidFill>
              </a:rPr>
              <a:t>The current resources are sufficient to avoid critical </a:t>
            </a:r>
            <a:r>
              <a:rPr lang="en-ID" dirty="0" smtClean="0">
                <a:solidFill>
                  <a:srgbClr val="C00000"/>
                </a:solidFill>
              </a:rPr>
              <a:t>delays</a:t>
            </a:r>
            <a:endParaRPr lang="en-ID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Results</a:t>
            </a:r>
          </a:p>
        </p:txBody>
      </p:sp>
    </p:spTree>
    <p:extLst>
      <p:ext uri="{BB962C8B-B14F-4D97-AF65-F5344CB8AC3E}">
        <p14:creationId xmlns:p14="http://schemas.microsoft.com/office/powerpoint/2010/main" val="42625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300" y="996912"/>
            <a:ext cx="8635399" cy="5333549"/>
          </a:xfrm>
        </p:spPr>
        <p:txBody>
          <a:bodyPr>
            <a:normAutofit/>
          </a:bodyPr>
          <a:lstStyle/>
          <a:p>
            <a:r>
              <a:rPr lang="en-ID" sz="2000" dirty="0" smtClean="0">
                <a:solidFill>
                  <a:srgbClr val="C00000"/>
                </a:solidFill>
              </a:rPr>
              <a:t>Usages </a:t>
            </a:r>
            <a:r>
              <a:rPr lang="en-ID" sz="2000" dirty="0">
                <a:solidFill>
                  <a:srgbClr val="C00000"/>
                </a:solidFill>
              </a:rPr>
              <a:t>are acceptable</a:t>
            </a:r>
            <a:r>
              <a:rPr lang="en-ID" sz="2000" dirty="0"/>
              <a:t>. Nurses now have a utilization of 69,88%. </a:t>
            </a:r>
          </a:p>
          <a:p>
            <a:r>
              <a:rPr lang="en-ID" sz="2000" dirty="0" smtClean="0"/>
              <a:t>From </a:t>
            </a:r>
            <a:r>
              <a:rPr lang="en-ID" sz="2000" dirty="0"/>
              <a:t>the resources cost perspective, there was a total </a:t>
            </a:r>
            <a:r>
              <a:rPr lang="en-ID" sz="2000" dirty="0">
                <a:solidFill>
                  <a:srgbClr val="C00000"/>
                </a:solidFill>
              </a:rPr>
              <a:t>cost of 84.163 </a:t>
            </a:r>
            <a:r>
              <a:rPr lang="en-ID" sz="2000" dirty="0" smtClean="0">
                <a:solidFill>
                  <a:srgbClr val="C00000"/>
                </a:solidFill>
              </a:rPr>
              <a:t>US</a:t>
            </a:r>
          </a:p>
          <a:p>
            <a:r>
              <a:rPr lang="en-ID" sz="2000" dirty="0" smtClean="0"/>
              <a:t>The </a:t>
            </a:r>
            <a:r>
              <a:rPr lang="en-ID" sz="2000" dirty="0">
                <a:solidFill>
                  <a:srgbClr val="C00000"/>
                </a:solidFill>
              </a:rPr>
              <a:t>new cost of 86.986 US </a:t>
            </a:r>
            <a:r>
              <a:rPr lang="en-ID" sz="2000" dirty="0"/>
              <a:t>includes the additional </a:t>
            </a:r>
            <a:r>
              <a:rPr lang="en-ID" sz="2000" dirty="0" smtClean="0"/>
              <a:t>nurse</a:t>
            </a:r>
          </a:p>
          <a:p>
            <a:pPr lvl="1"/>
            <a:r>
              <a:rPr lang="en-ID" sz="1600" dirty="0" smtClean="0"/>
              <a:t>The </a:t>
            </a:r>
            <a:r>
              <a:rPr lang="en-ID" sz="1600" dirty="0"/>
              <a:t>increase of 2.823 US offsets the benefit in reducing the average waiting time to 179,5 minutes. </a:t>
            </a:r>
          </a:p>
          <a:p>
            <a:r>
              <a:rPr lang="en-ID" sz="2000" dirty="0" smtClean="0"/>
              <a:t>There </a:t>
            </a:r>
            <a:r>
              <a:rPr lang="en-ID" sz="2000" dirty="0"/>
              <a:t>may be other ways to reduce the cost even further and to improve resource utilization, but for </a:t>
            </a:r>
            <a:r>
              <a:rPr lang="en-ID" sz="2000" dirty="0">
                <a:solidFill>
                  <a:srgbClr val="C00000"/>
                </a:solidFill>
              </a:rPr>
              <a:t>now we can accept the state of </a:t>
            </a:r>
            <a:r>
              <a:rPr lang="en-ID" sz="2000" dirty="0" smtClean="0">
                <a:solidFill>
                  <a:srgbClr val="C00000"/>
                </a:solidFill>
              </a:rPr>
              <a:t>affairs</a:t>
            </a:r>
            <a:endParaRPr lang="en-ID" sz="20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" y="3470301"/>
            <a:ext cx="7741057" cy="33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3</a:t>
            </a:r>
            <a:r>
              <a:rPr lang="en-US" sz="4400" dirty="0" smtClean="0"/>
              <a:t>.5 </a:t>
            </a:r>
            <a:r>
              <a:rPr lang="en-US" sz="4400" dirty="0"/>
              <a:t>Calendar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How to Create and Run Simulation Models? </a:t>
            </a:r>
            <a:r>
              <a:rPr lang="en-US" sz="3100" dirty="0" smtClean="0">
                <a:solidFill>
                  <a:srgbClr val="C00000"/>
                </a:solidFill>
              </a:rPr>
              <a:t>1. Click </a:t>
            </a:r>
            <a:r>
              <a:rPr lang="en-US" sz="3100" i="1" dirty="0" smtClean="0">
                <a:solidFill>
                  <a:srgbClr val="C00000"/>
                </a:solidFill>
              </a:rPr>
              <a:t>Simulation View </a:t>
            </a:r>
            <a:r>
              <a:rPr lang="en-US" sz="3100" dirty="0" smtClean="0">
                <a:solidFill>
                  <a:srgbClr val="C00000"/>
                </a:solidFill>
              </a:rPr>
              <a:t>t</a:t>
            </a:r>
            <a:r>
              <a:rPr lang="en-ID" sz="3100" dirty="0" smtClean="0">
                <a:solidFill>
                  <a:srgbClr val="C00000"/>
                </a:solidFill>
              </a:rPr>
              <a:t>o </a:t>
            </a:r>
            <a:r>
              <a:rPr lang="en-ID" sz="3100" dirty="0">
                <a:solidFill>
                  <a:srgbClr val="C00000"/>
                </a:solidFill>
              </a:rPr>
              <a:t>simulate your process model</a:t>
            </a:r>
            <a:endParaRPr lang="en-US" sz="3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2" y="1277364"/>
            <a:ext cx="7530613" cy="50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 smtClean="0"/>
              <a:t>In </a:t>
            </a:r>
            <a:r>
              <a:rPr lang="en-ID" dirty="0"/>
              <a:t>addition to the resources constrains discussed in the previous level, we should also </a:t>
            </a:r>
            <a:r>
              <a:rPr lang="en-ID" dirty="0">
                <a:solidFill>
                  <a:srgbClr val="C00000"/>
                </a:solidFill>
              </a:rPr>
              <a:t>consider the effect of resources availability over time </a:t>
            </a:r>
            <a:r>
              <a:rPr lang="en-ID" dirty="0"/>
              <a:t>to obtain a better understanding of true process </a:t>
            </a:r>
            <a:r>
              <a:rPr lang="en-ID" dirty="0" smtClean="0"/>
              <a:t>performance</a:t>
            </a:r>
            <a:endParaRPr lang="en-ID" dirty="0"/>
          </a:p>
          <a:p>
            <a:r>
              <a:rPr lang="en-ID" dirty="0" smtClean="0"/>
              <a:t>In </a:t>
            </a:r>
            <a:r>
              <a:rPr lang="en-ID" dirty="0"/>
              <a:t>real scenarios, processes are subjected to ever changing conditions in the availability of resources. Holidays, weekends, shifts and breaks restrict and define the true performance of a </a:t>
            </a:r>
            <a:r>
              <a:rPr lang="en-ID" dirty="0" smtClean="0"/>
              <a:t>process</a:t>
            </a:r>
            <a:endParaRPr lang="en-ID" dirty="0"/>
          </a:p>
          <a:p>
            <a:r>
              <a:rPr lang="en-ID" dirty="0" smtClean="0"/>
              <a:t>This </a:t>
            </a:r>
            <a:r>
              <a:rPr lang="en-ID" dirty="0"/>
              <a:t>level predicts </a:t>
            </a:r>
            <a:r>
              <a:rPr lang="en-ID" dirty="0">
                <a:solidFill>
                  <a:srgbClr val="C00000"/>
                </a:solidFill>
              </a:rPr>
              <a:t>how a process will perform during dynamic periods of time</a:t>
            </a:r>
            <a:r>
              <a:rPr lang="en-ID" dirty="0"/>
              <a:t>, such as shifts, days schedules or weeks. </a:t>
            </a:r>
          </a:p>
          <a:p>
            <a:r>
              <a:rPr lang="en-ID" dirty="0" smtClean="0"/>
              <a:t>At </a:t>
            </a:r>
            <a:r>
              <a:rPr lang="en-ID" dirty="0"/>
              <a:t>the end of this level you will obtain </a:t>
            </a:r>
            <a:r>
              <a:rPr lang="en-ID" dirty="0">
                <a:solidFill>
                  <a:srgbClr val="C00000"/>
                </a:solidFill>
              </a:rPr>
              <a:t>more accurate information </a:t>
            </a:r>
            <a:r>
              <a:rPr lang="en-ID" dirty="0"/>
              <a:t>on: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Sub- </a:t>
            </a:r>
            <a:r>
              <a:rPr lang="en-ID" dirty="0">
                <a:solidFill>
                  <a:srgbClr val="0070C0"/>
                </a:solidFill>
              </a:rPr>
              <a:t>or over-utilization</a:t>
            </a:r>
            <a:r>
              <a:rPr lang="en-ID" dirty="0"/>
              <a:t> of </a:t>
            </a:r>
            <a:r>
              <a:rPr lang="en-ID" dirty="0" smtClean="0"/>
              <a:t>resources</a:t>
            </a:r>
          </a:p>
          <a:p>
            <a:pPr lvl="1"/>
            <a:r>
              <a:rPr lang="en-ID" dirty="0" smtClean="0"/>
              <a:t>Total </a:t>
            </a:r>
            <a:r>
              <a:rPr lang="en-ID" dirty="0">
                <a:solidFill>
                  <a:srgbClr val="0070C0"/>
                </a:solidFill>
              </a:rPr>
              <a:t>resources </a:t>
            </a:r>
            <a:r>
              <a:rPr lang="en-ID" dirty="0" smtClean="0">
                <a:solidFill>
                  <a:srgbClr val="0070C0"/>
                </a:solidFill>
              </a:rPr>
              <a:t>costs</a:t>
            </a:r>
          </a:p>
          <a:p>
            <a:pPr lvl="1"/>
            <a:r>
              <a:rPr lang="en-ID" dirty="0" smtClean="0"/>
              <a:t>Total </a:t>
            </a:r>
            <a:r>
              <a:rPr lang="en-ID" dirty="0">
                <a:solidFill>
                  <a:srgbClr val="0070C0"/>
                </a:solidFill>
              </a:rPr>
              <a:t>activity </a:t>
            </a:r>
            <a:r>
              <a:rPr lang="en-ID" dirty="0" smtClean="0">
                <a:solidFill>
                  <a:srgbClr val="0070C0"/>
                </a:solidFill>
              </a:rPr>
              <a:t>costs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Delays</a:t>
            </a:r>
            <a:r>
              <a:rPr lang="en-ID" dirty="0" smtClean="0"/>
              <a:t> </a:t>
            </a:r>
            <a:r>
              <a:rPr lang="en-ID" dirty="0"/>
              <a:t>(time an activity waits for a </a:t>
            </a:r>
            <a:r>
              <a:rPr lang="en-ID" dirty="0" smtClean="0"/>
              <a:t>resource)</a:t>
            </a:r>
          </a:p>
          <a:p>
            <a:pPr lvl="1"/>
            <a:r>
              <a:rPr lang="en-ID" dirty="0" smtClean="0"/>
              <a:t>Expected </a:t>
            </a:r>
            <a:r>
              <a:rPr lang="en-ID" dirty="0">
                <a:solidFill>
                  <a:srgbClr val="0070C0"/>
                </a:solidFill>
              </a:rPr>
              <a:t>cycle </a:t>
            </a:r>
            <a:r>
              <a:rPr lang="en-ID" dirty="0" smtClean="0">
                <a:solidFill>
                  <a:srgbClr val="0070C0"/>
                </a:solidFill>
              </a:rPr>
              <a:t>time</a:t>
            </a:r>
            <a:endParaRPr lang="en-ID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984844"/>
            <a:ext cx="7886700" cy="5333549"/>
          </a:xfrm>
        </p:spPr>
        <p:txBody>
          <a:bodyPr>
            <a:normAutofit/>
          </a:bodyPr>
          <a:lstStyle/>
          <a:p>
            <a:r>
              <a:rPr lang="en-ID" sz="2400" dirty="0"/>
              <a:t>Additional to the information required in the previous level, the following must be defined in the Calendar Analysis:</a:t>
            </a:r>
          </a:p>
          <a:p>
            <a:pPr lvl="1"/>
            <a:r>
              <a:rPr lang="en-ID" sz="2000" dirty="0" smtClean="0">
                <a:solidFill>
                  <a:srgbClr val="C00000"/>
                </a:solidFill>
              </a:rPr>
              <a:t>Calendars</a:t>
            </a:r>
            <a:r>
              <a:rPr lang="en-ID" sz="2000" dirty="0" smtClean="0"/>
              <a:t>: A </a:t>
            </a:r>
            <a:r>
              <a:rPr lang="en-ID" sz="2000" dirty="0"/>
              <a:t>Calendar defines resource capacity over certain periods of times.  They define the schedules, shifts, holidays and other time constraints to reflect the process in real </a:t>
            </a:r>
            <a:r>
              <a:rPr lang="en-ID" sz="2000" dirty="0" smtClean="0"/>
              <a:t>life.</a:t>
            </a:r>
          </a:p>
          <a:p>
            <a:pPr lvl="1"/>
            <a:r>
              <a:rPr lang="en-ID" sz="2000" dirty="0" smtClean="0"/>
              <a:t>To </a:t>
            </a:r>
            <a:r>
              <a:rPr lang="en-ID" sz="2000" dirty="0"/>
              <a:t>create a Calendar click the Calendars option.  Click Add calendar. 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/>
              <a:t>1. Defining </a:t>
            </a:r>
            <a:r>
              <a:rPr lang="en-ID" dirty="0"/>
              <a:t>the input data required for this level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3" y="3391908"/>
            <a:ext cx="7085714" cy="4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9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>
                <a:solidFill>
                  <a:srgbClr val="C00000"/>
                </a:solidFill>
              </a:rPr>
              <a:t>Name</a:t>
            </a:r>
            <a:r>
              <a:rPr lang="en-ID" dirty="0"/>
              <a:t>: Defines the </a:t>
            </a:r>
            <a:r>
              <a:rPr lang="en-ID" dirty="0">
                <a:solidFill>
                  <a:srgbClr val="0070C0"/>
                </a:solidFill>
              </a:rPr>
              <a:t>name of the calendar</a:t>
            </a:r>
            <a:r>
              <a:rPr lang="en-ID" dirty="0"/>
              <a:t>. It should be short and clear in order to allow identifying the period of time it represents. For example night shift, coffee break, lunch hour </a:t>
            </a:r>
            <a:r>
              <a:rPr lang="en-ID" dirty="0" err="1" smtClean="0"/>
              <a:t>etc</a:t>
            </a:r>
            <a:endParaRPr lang="en-ID" dirty="0" smtClean="0"/>
          </a:p>
          <a:p>
            <a:r>
              <a:rPr lang="en-ID" dirty="0" smtClean="0">
                <a:solidFill>
                  <a:srgbClr val="C00000"/>
                </a:solidFill>
              </a:rPr>
              <a:t>Start </a:t>
            </a:r>
            <a:r>
              <a:rPr lang="en-ID" dirty="0">
                <a:solidFill>
                  <a:srgbClr val="C00000"/>
                </a:solidFill>
              </a:rPr>
              <a:t>Time</a:t>
            </a:r>
            <a:r>
              <a:rPr lang="en-ID" dirty="0"/>
              <a:t>: Defines the </a:t>
            </a:r>
            <a:r>
              <a:rPr lang="en-ID" dirty="0">
                <a:solidFill>
                  <a:srgbClr val="0070C0"/>
                </a:solidFill>
              </a:rPr>
              <a:t>starting time </a:t>
            </a:r>
            <a:r>
              <a:rPr lang="en-ID" dirty="0"/>
              <a:t>of the </a:t>
            </a:r>
            <a:r>
              <a:rPr lang="en-ID" dirty="0" smtClean="0"/>
              <a:t>calendar</a:t>
            </a:r>
          </a:p>
          <a:p>
            <a:r>
              <a:rPr lang="en-ID" dirty="0" smtClean="0">
                <a:solidFill>
                  <a:srgbClr val="C00000"/>
                </a:solidFill>
              </a:rPr>
              <a:t>Duration</a:t>
            </a:r>
            <a:r>
              <a:rPr lang="en-ID" dirty="0"/>
              <a:t>: Defines the </a:t>
            </a:r>
            <a:r>
              <a:rPr lang="en-ID" dirty="0">
                <a:solidFill>
                  <a:srgbClr val="0070C0"/>
                </a:solidFill>
              </a:rPr>
              <a:t>total duration </a:t>
            </a:r>
            <a:r>
              <a:rPr lang="en-ID" dirty="0"/>
              <a:t>of the </a:t>
            </a:r>
            <a:r>
              <a:rPr lang="en-ID" dirty="0" smtClean="0"/>
              <a:t>calendar</a:t>
            </a:r>
            <a:endParaRPr lang="en-ID" dirty="0"/>
          </a:p>
          <a:p>
            <a:r>
              <a:rPr lang="en-ID" dirty="0" smtClean="0">
                <a:solidFill>
                  <a:srgbClr val="C00000"/>
                </a:solidFill>
              </a:rPr>
              <a:t>Recurrence </a:t>
            </a:r>
            <a:r>
              <a:rPr lang="en-ID" dirty="0">
                <a:solidFill>
                  <a:srgbClr val="C00000"/>
                </a:solidFill>
              </a:rPr>
              <a:t>Pattern</a:t>
            </a:r>
            <a:r>
              <a:rPr lang="en-ID" dirty="0"/>
              <a:t>: Defines the </a:t>
            </a:r>
            <a:r>
              <a:rPr lang="en-ID" dirty="0">
                <a:solidFill>
                  <a:srgbClr val="0070C0"/>
                </a:solidFill>
              </a:rPr>
              <a:t>frequency</a:t>
            </a:r>
            <a:r>
              <a:rPr lang="en-ID" dirty="0"/>
              <a:t> with which a Calendar will be </a:t>
            </a:r>
            <a:r>
              <a:rPr lang="en-ID" dirty="0" smtClean="0"/>
              <a:t>repeated</a:t>
            </a:r>
          </a:p>
          <a:p>
            <a:pPr lvl="1"/>
            <a:r>
              <a:rPr lang="en-ID" dirty="0" smtClean="0"/>
              <a:t>It </a:t>
            </a:r>
            <a:r>
              <a:rPr lang="en-ID" dirty="0"/>
              <a:t>can be </a:t>
            </a:r>
            <a:r>
              <a:rPr lang="en-ID" dirty="0">
                <a:solidFill>
                  <a:srgbClr val="00B050"/>
                </a:solidFill>
              </a:rPr>
              <a:t>daily</a:t>
            </a:r>
            <a:r>
              <a:rPr lang="en-ID" dirty="0"/>
              <a:t>, </a:t>
            </a:r>
            <a:r>
              <a:rPr lang="en-ID" dirty="0">
                <a:solidFill>
                  <a:srgbClr val="00B050"/>
                </a:solidFill>
              </a:rPr>
              <a:t>weekly</a:t>
            </a:r>
            <a:r>
              <a:rPr lang="en-ID" dirty="0"/>
              <a:t>, </a:t>
            </a:r>
            <a:r>
              <a:rPr lang="en-ID" dirty="0">
                <a:solidFill>
                  <a:srgbClr val="00B050"/>
                </a:solidFill>
              </a:rPr>
              <a:t>monthly</a:t>
            </a:r>
            <a:r>
              <a:rPr lang="en-ID" dirty="0"/>
              <a:t> or </a:t>
            </a:r>
            <a:r>
              <a:rPr lang="en-ID" dirty="0" smtClean="0"/>
              <a:t>yearly</a:t>
            </a:r>
          </a:p>
          <a:p>
            <a:r>
              <a:rPr lang="en-ID" dirty="0" smtClean="0">
                <a:solidFill>
                  <a:srgbClr val="C00000"/>
                </a:solidFill>
              </a:rPr>
              <a:t>Range </a:t>
            </a:r>
            <a:r>
              <a:rPr lang="en-ID" dirty="0">
                <a:solidFill>
                  <a:srgbClr val="C00000"/>
                </a:solidFill>
              </a:rPr>
              <a:t>of recurrence</a:t>
            </a:r>
            <a:r>
              <a:rPr lang="en-ID" dirty="0"/>
              <a:t>: Defines the period of time for which the calendar </a:t>
            </a:r>
            <a:r>
              <a:rPr lang="en-ID" dirty="0" smtClean="0"/>
              <a:t>applies</a:t>
            </a:r>
          </a:p>
          <a:p>
            <a:r>
              <a:rPr lang="en-ID" dirty="0" smtClean="0">
                <a:solidFill>
                  <a:srgbClr val="C00000"/>
                </a:solidFill>
              </a:rPr>
              <a:t>Start </a:t>
            </a:r>
            <a:r>
              <a:rPr lang="en-ID" dirty="0">
                <a:solidFill>
                  <a:srgbClr val="C00000"/>
                </a:solidFill>
              </a:rPr>
              <a:t>of recurrence</a:t>
            </a:r>
            <a:r>
              <a:rPr lang="en-ID" dirty="0"/>
              <a:t>: Defines start date of the period of time for which the calendar </a:t>
            </a:r>
            <a:r>
              <a:rPr lang="en-ID" dirty="0" smtClean="0"/>
              <a:t>applies</a:t>
            </a:r>
          </a:p>
          <a:p>
            <a:r>
              <a:rPr lang="en-ID" dirty="0" smtClean="0">
                <a:solidFill>
                  <a:srgbClr val="C00000"/>
                </a:solidFill>
              </a:rPr>
              <a:t>End </a:t>
            </a:r>
            <a:r>
              <a:rPr lang="en-ID" dirty="0">
                <a:solidFill>
                  <a:srgbClr val="C00000"/>
                </a:solidFill>
              </a:rPr>
              <a:t>of recurrence </a:t>
            </a:r>
            <a:r>
              <a:rPr lang="en-ID" dirty="0"/>
              <a:t>Defines the end date of the period of time in which the calendar applies. It can also be defined in terms of number of </a:t>
            </a:r>
            <a:r>
              <a:rPr lang="en-ID" dirty="0" smtClean="0"/>
              <a:t>recurrences</a:t>
            </a:r>
            <a:endParaRPr lang="en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Calendar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7" y="403318"/>
            <a:ext cx="7345363" cy="591341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Additionally </a:t>
            </a:r>
            <a:r>
              <a:rPr lang="en-ID" dirty="0"/>
              <a:t>in this level, you have to define the availability of resources for each defined </a:t>
            </a:r>
            <a:r>
              <a:rPr lang="en-ID" dirty="0" smtClean="0"/>
              <a:t>calendar</a:t>
            </a:r>
            <a:endParaRPr lang="en-ID" dirty="0"/>
          </a:p>
          <a:p>
            <a:r>
              <a:rPr lang="en-ID" dirty="0" smtClean="0"/>
              <a:t>To </a:t>
            </a:r>
            <a:r>
              <a:rPr lang="en-ID" dirty="0"/>
              <a:t>define the calendars assignment click the </a:t>
            </a:r>
            <a:r>
              <a:rPr lang="en-ID" dirty="0">
                <a:solidFill>
                  <a:srgbClr val="C00000"/>
                </a:solidFill>
              </a:rPr>
              <a:t>Resources</a:t>
            </a:r>
            <a:r>
              <a:rPr lang="en-ID" dirty="0"/>
              <a:t> option</a:t>
            </a:r>
          </a:p>
          <a:p>
            <a:r>
              <a:rPr lang="en-ID" dirty="0" smtClean="0"/>
              <a:t>For </a:t>
            </a:r>
            <a:r>
              <a:rPr lang="en-ID" dirty="0"/>
              <a:t>each </a:t>
            </a:r>
            <a:r>
              <a:rPr lang="en-ID" dirty="0">
                <a:solidFill>
                  <a:srgbClr val="C00000"/>
                </a:solidFill>
              </a:rPr>
              <a:t>Resource (row) </a:t>
            </a:r>
            <a:r>
              <a:rPr lang="en-ID" dirty="0"/>
              <a:t>you must define the </a:t>
            </a:r>
            <a:r>
              <a:rPr lang="en-ID" dirty="0">
                <a:solidFill>
                  <a:srgbClr val="C00000"/>
                </a:solidFill>
              </a:rPr>
              <a:t>availability for each calendar (column</a:t>
            </a:r>
            <a:r>
              <a:rPr lang="en-ID" dirty="0" smtClean="0">
                <a:solidFill>
                  <a:srgbClr val="C00000"/>
                </a:solidFill>
              </a:rPr>
              <a:t>)</a:t>
            </a:r>
            <a:endParaRPr lang="en-ID" dirty="0">
              <a:solidFill>
                <a:srgbClr val="C00000"/>
              </a:solidFill>
            </a:endParaRPr>
          </a:p>
          <a:p>
            <a:r>
              <a:rPr lang="en-ID" dirty="0" smtClean="0"/>
              <a:t>Keep </a:t>
            </a:r>
            <a:r>
              <a:rPr lang="en-ID" dirty="0"/>
              <a:t>in mind that if you leave a Calendar blank, </a:t>
            </a:r>
            <a:r>
              <a:rPr lang="en-ID" dirty="0" err="1"/>
              <a:t>Bizagi</a:t>
            </a:r>
            <a:r>
              <a:rPr lang="en-ID" dirty="0"/>
              <a:t> will assume the availability value of a resource is the one defined in the Default </a:t>
            </a:r>
            <a:r>
              <a:rPr lang="en-ID" dirty="0" smtClean="0"/>
              <a:t>Calendar</a:t>
            </a:r>
            <a:endParaRPr lang="en-ID" dirty="0"/>
          </a:p>
          <a:p>
            <a:r>
              <a:rPr lang="en-ID" dirty="0" smtClean="0"/>
              <a:t>This </a:t>
            </a:r>
            <a:r>
              <a:rPr lang="en-ID" dirty="0"/>
              <a:t>calendar includes the </a:t>
            </a:r>
            <a:r>
              <a:rPr lang="en-ID" dirty="0">
                <a:solidFill>
                  <a:srgbClr val="C00000"/>
                </a:solidFill>
              </a:rPr>
              <a:t>same resources availability defined in Level 3 </a:t>
            </a:r>
            <a:r>
              <a:rPr lang="en-ID" dirty="0"/>
              <a:t>(Resources Analysis</a:t>
            </a:r>
            <a:r>
              <a:rPr lang="en-ID" dirty="0" smtClean="0"/>
              <a:t>)</a:t>
            </a:r>
            <a:endParaRPr lang="en-ID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Calendars </a:t>
            </a:r>
            <a:r>
              <a:rPr lang="en-ID" dirty="0" smtClean="0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47" y="408728"/>
            <a:ext cx="6971106" cy="60773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022614"/>
            <a:ext cx="7886700" cy="5453936"/>
          </a:xfrm>
        </p:spPr>
        <p:txBody>
          <a:bodyPr>
            <a:normAutofit/>
          </a:bodyPr>
          <a:lstStyle/>
          <a:p>
            <a:r>
              <a:rPr lang="en-ID" sz="2400" dirty="0" smtClean="0"/>
              <a:t>Once </a:t>
            </a:r>
            <a:r>
              <a:rPr lang="en-ID" sz="2400" dirty="0"/>
              <a:t>the required data for this level have been defined, click the Run button to execute the </a:t>
            </a:r>
            <a:r>
              <a:rPr lang="en-ID" sz="2400" dirty="0" smtClean="0"/>
              <a:t>simulation</a:t>
            </a:r>
          </a:p>
          <a:p>
            <a:endParaRPr lang="en-ID" sz="2400" dirty="0"/>
          </a:p>
          <a:p>
            <a:endParaRPr lang="en-ID" sz="2400" dirty="0" smtClean="0"/>
          </a:p>
          <a:p>
            <a:endParaRPr lang="en-ID" sz="2400" dirty="0"/>
          </a:p>
          <a:p>
            <a:endParaRPr lang="en-ID" sz="2400" dirty="0" smtClean="0"/>
          </a:p>
          <a:p>
            <a:r>
              <a:rPr lang="en-ID" sz="2400" dirty="0"/>
              <a:t>In the new window, click Start to run the simulation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2. Running </a:t>
            </a:r>
            <a:r>
              <a:rPr lang="en-ID" dirty="0"/>
              <a:t>the </a:t>
            </a:r>
            <a:r>
              <a:rPr lang="en-ID" dirty="0" smtClean="0"/>
              <a:t>simulation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2" y="1841420"/>
            <a:ext cx="7047619" cy="171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2" y="4210343"/>
            <a:ext cx="7104762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/>
              <a:t>When running a simulation, the following analysis data will display. </a:t>
            </a:r>
          </a:p>
          <a:p>
            <a:pPr lvl="1"/>
            <a:r>
              <a:rPr lang="en-ID" dirty="0" smtClean="0"/>
              <a:t>Status </a:t>
            </a:r>
            <a:r>
              <a:rPr lang="en-ID" dirty="0"/>
              <a:t>of resource usage</a:t>
            </a:r>
          </a:p>
          <a:p>
            <a:pPr lvl="1"/>
            <a:r>
              <a:rPr lang="en-ID" dirty="0" smtClean="0"/>
              <a:t>Number </a:t>
            </a:r>
            <a:r>
              <a:rPr lang="en-ID" dirty="0"/>
              <a:t>of tokens completed</a:t>
            </a:r>
          </a:p>
          <a:p>
            <a:pPr lvl="1"/>
            <a:r>
              <a:rPr lang="en-ID" dirty="0" smtClean="0"/>
              <a:t>Average </a:t>
            </a:r>
            <a:r>
              <a:rPr lang="en-ID" dirty="0"/>
              <a:t>time per activity</a:t>
            </a:r>
          </a:p>
          <a:p>
            <a:pPr lvl="1"/>
            <a:r>
              <a:rPr lang="en-ID" dirty="0" smtClean="0"/>
              <a:t>Total </a:t>
            </a:r>
            <a:r>
              <a:rPr lang="en-ID" dirty="0"/>
              <a:t>processing time for each activity</a:t>
            </a:r>
          </a:p>
          <a:p>
            <a:pPr lvl="1"/>
            <a:r>
              <a:rPr lang="en-ID" dirty="0" smtClean="0"/>
              <a:t>Average </a:t>
            </a:r>
            <a:r>
              <a:rPr lang="en-ID" dirty="0"/>
              <a:t>waiting time for each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Running the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When </a:t>
            </a:r>
            <a:r>
              <a:rPr lang="en-ID" dirty="0"/>
              <a:t>the simulation is complete, select Results to view the outcome. For a calendar analysis , the results of the simulated outcome will contain the following information:</a:t>
            </a:r>
          </a:p>
          <a:p>
            <a:pPr lvl="1"/>
            <a:r>
              <a:rPr lang="en-ID" dirty="0" smtClean="0"/>
              <a:t>Resources </a:t>
            </a:r>
            <a:r>
              <a:rPr lang="en-ID" dirty="0"/>
              <a:t>(All resources)</a:t>
            </a:r>
          </a:p>
          <a:p>
            <a:pPr lvl="1"/>
            <a:r>
              <a:rPr lang="en-ID" dirty="0" smtClean="0"/>
              <a:t>Tab </a:t>
            </a:r>
            <a:r>
              <a:rPr lang="en-ID" dirty="0"/>
              <a:t>for each Resource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3.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5799" y="964449"/>
            <a:ext cx="8505543" cy="4278472"/>
          </a:xfrm>
        </p:spPr>
        <p:txBody>
          <a:bodyPr>
            <a:noAutofit/>
          </a:bodyPr>
          <a:lstStyle/>
          <a:p>
            <a:r>
              <a:rPr lang="en-ID" sz="2000" dirty="0"/>
              <a:t>Name: Identifies the specific BPM shape for which the results are </a:t>
            </a:r>
            <a:r>
              <a:rPr lang="en-ID" sz="2000" dirty="0" smtClean="0"/>
              <a:t>displayed</a:t>
            </a:r>
            <a:endParaRPr lang="en-ID" sz="2000" dirty="0"/>
          </a:p>
          <a:p>
            <a:r>
              <a:rPr lang="en-ID" sz="2000" dirty="0" smtClean="0"/>
              <a:t>Type</a:t>
            </a:r>
            <a:r>
              <a:rPr lang="en-ID" sz="2000" dirty="0"/>
              <a:t>: Identifies the element type of the BPM </a:t>
            </a:r>
            <a:r>
              <a:rPr lang="en-ID" sz="2000" dirty="0" smtClean="0"/>
              <a:t>shape</a:t>
            </a:r>
            <a:endParaRPr lang="en-ID" sz="2000" dirty="0"/>
          </a:p>
          <a:p>
            <a:r>
              <a:rPr lang="en-ID" sz="2000" dirty="0" smtClean="0"/>
              <a:t>Tokens </a:t>
            </a:r>
            <a:r>
              <a:rPr lang="en-ID" sz="2000" dirty="0"/>
              <a:t>completed: Indicates how many tokens were processed (instances</a:t>
            </a:r>
            <a:r>
              <a:rPr lang="en-ID" sz="2000" dirty="0" smtClean="0"/>
              <a:t>)</a:t>
            </a:r>
            <a:endParaRPr lang="en-ID" sz="2000" dirty="0"/>
          </a:p>
          <a:p>
            <a:r>
              <a:rPr lang="en-ID" sz="2000" dirty="0" smtClean="0"/>
              <a:t>Tokens </a:t>
            </a:r>
            <a:r>
              <a:rPr lang="en-ID" sz="2000" dirty="0"/>
              <a:t>started: Indicates how many tokens arrived at the </a:t>
            </a:r>
            <a:r>
              <a:rPr lang="en-ID" sz="2000" dirty="0" smtClean="0"/>
              <a:t>shape</a:t>
            </a:r>
            <a:endParaRPr lang="en-ID" sz="2000" dirty="0"/>
          </a:p>
          <a:p>
            <a:r>
              <a:rPr lang="en-ID" sz="2000" dirty="0" smtClean="0"/>
              <a:t>Minimum </a:t>
            </a:r>
            <a:r>
              <a:rPr lang="en-ID" sz="2000" dirty="0"/>
              <a:t>time: Indicates the minimum processing time of the </a:t>
            </a:r>
            <a:r>
              <a:rPr lang="en-ID" sz="2000" dirty="0" smtClean="0"/>
              <a:t>shape</a:t>
            </a:r>
            <a:endParaRPr lang="en-ID" sz="2000" dirty="0"/>
          </a:p>
          <a:p>
            <a:r>
              <a:rPr lang="en-ID" sz="2000" dirty="0" smtClean="0"/>
              <a:t>Maximum </a:t>
            </a:r>
            <a:r>
              <a:rPr lang="en-ID" sz="2000" dirty="0"/>
              <a:t>time:  Indicates the maximum processing time of the </a:t>
            </a:r>
            <a:r>
              <a:rPr lang="en-ID" sz="2000" dirty="0" smtClean="0"/>
              <a:t>shape</a:t>
            </a:r>
            <a:endParaRPr lang="en-ID" sz="2000" dirty="0"/>
          </a:p>
          <a:p>
            <a:r>
              <a:rPr lang="en-ID" sz="2000" dirty="0" smtClean="0"/>
              <a:t>Average </a:t>
            </a:r>
            <a:r>
              <a:rPr lang="en-ID" sz="2000" dirty="0"/>
              <a:t>time: Indicates the average processing time of the </a:t>
            </a:r>
            <a:r>
              <a:rPr lang="en-ID" sz="2000" dirty="0" smtClean="0"/>
              <a:t>shape</a:t>
            </a:r>
            <a:endParaRPr lang="en-ID" sz="2000" dirty="0"/>
          </a:p>
          <a:p>
            <a:r>
              <a:rPr lang="en-ID" sz="2000" dirty="0" smtClean="0"/>
              <a:t>Total </a:t>
            </a:r>
            <a:r>
              <a:rPr lang="en-ID" sz="2000" dirty="0"/>
              <a:t>time: Indicates the total time employed to process the </a:t>
            </a:r>
            <a:r>
              <a:rPr lang="en-ID" sz="2000" dirty="0" smtClean="0"/>
              <a:t>shape</a:t>
            </a:r>
            <a:endParaRPr lang="en-ID" sz="2000" dirty="0"/>
          </a:p>
          <a:p>
            <a:r>
              <a:rPr lang="en-ID" sz="2000" dirty="0" smtClean="0"/>
              <a:t>Min</a:t>
            </a:r>
            <a:r>
              <a:rPr lang="en-ID" sz="2000" dirty="0"/>
              <a:t>. time waiting: Indicates the minimum waiting time for the </a:t>
            </a:r>
            <a:r>
              <a:rPr lang="en-ID" sz="2000" dirty="0" smtClean="0"/>
              <a:t>shape</a:t>
            </a:r>
            <a:endParaRPr lang="en-ID" sz="2000" dirty="0"/>
          </a:p>
          <a:p>
            <a:r>
              <a:rPr lang="en-ID" sz="2000" dirty="0" smtClean="0"/>
              <a:t>Max</a:t>
            </a:r>
            <a:r>
              <a:rPr lang="en-ID" sz="2000" dirty="0"/>
              <a:t>. time waiting: Indicates the maximum waiting time for the </a:t>
            </a:r>
            <a:r>
              <a:rPr lang="en-ID" sz="2000" dirty="0" smtClean="0"/>
              <a:t>shape</a:t>
            </a:r>
            <a:endParaRPr lang="en-ID" sz="2000" dirty="0"/>
          </a:p>
          <a:p>
            <a:r>
              <a:rPr lang="en-ID" sz="2000" dirty="0" smtClean="0"/>
              <a:t>Avg</a:t>
            </a:r>
            <a:r>
              <a:rPr lang="en-ID" sz="2000" dirty="0"/>
              <a:t>. time waiting: Indicates the average waiting time for the </a:t>
            </a:r>
            <a:r>
              <a:rPr lang="en-ID" sz="2000" dirty="0" smtClean="0"/>
              <a:t>shape</a:t>
            </a:r>
            <a:endParaRPr lang="en-ID" sz="2000" dirty="0"/>
          </a:p>
          <a:p>
            <a:r>
              <a:rPr lang="en-ID" sz="2000" dirty="0" smtClean="0"/>
              <a:t>Standard </a:t>
            </a:r>
            <a:r>
              <a:rPr lang="en-ID" sz="2000" dirty="0"/>
              <a:t>deviation waiting: Indicates the standard deviation of the waiting time for the </a:t>
            </a:r>
            <a:r>
              <a:rPr lang="en-ID" sz="2000" dirty="0" smtClean="0"/>
              <a:t>shape</a:t>
            </a:r>
            <a:endParaRPr lang="en-ID" sz="2000" dirty="0"/>
          </a:p>
          <a:p>
            <a:r>
              <a:rPr lang="en-ID" sz="2000" dirty="0" smtClean="0"/>
              <a:t>Total </a:t>
            </a:r>
            <a:r>
              <a:rPr lang="en-ID" sz="2000" dirty="0"/>
              <a:t>time waiting: Indicates the total waiting time for the </a:t>
            </a:r>
            <a:r>
              <a:rPr lang="en-ID" sz="2000" dirty="0" smtClean="0"/>
              <a:t>shape</a:t>
            </a:r>
            <a:endParaRPr lang="en-ID" sz="2000" dirty="0"/>
          </a:p>
          <a:p>
            <a:r>
              <a:rPr lang="en-ID" sz="2000" dirty="0" smtClean="0"/>
              <a:t>Total </a:t>
            </a:r>
            <a:r>
              <a:rPr lang="en-ID" sz="2000" dirty="0"/>
              <a:t>fixed cost: Indicates the total fixed cost for the </a:t>
            </a:r>
            <a:r>
              <a:rPr lang="en-ID" sz="2000" dirty="0" smtClean="0"/>
              <a:t>shape</a:t>
            </a:r>
            <a:endParaRPr lang="en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 for each </a:t>
            </a:r>
            <a:r>
              <a:rPr lang="en-US" dirty="0" smtClean="0"/>
              <a:t>Resource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How to </a:t>
            </a:r>
            <a:r>
              <a:rPr lang="en-ID" dirty="0" smtClean="0"/>
              <a:t>Create </a:t>
            </a:r>
            <a:r>
              <a:rPr lang="en-ID" dirty="0"/>
              <a:t>and </a:t>
            </a:r>
            <a:r>
              <a:rPr lang="en-ID" dirty="0" smtClean="0"/>
              <a:t>Run Simulation Models? </a:t>
            </a:r>
            <a:r>
              <a:rPr lang="en-ID" sz="3100" dirty="0" smtClean="0">
                <a:solidFill>
                  <a:srgbClr val="C00000"/>
                </a:solidFill>
              </a:rPr>
              <a:t>2. The </a:t>
            </a:r>
            <a:r>
              <a:rPr lang="en-ID" sz="3100" i="1" dirty="0">
                <a:solidFill>
                  <a:srgbClr val="C00000"/>
                </a:solidFill>
              </a:rPr>
              <a:t>shapes that require information </a:t>
            </a:r>
            <a:r>
              <a:rPr lang="en-ID" sz="3100" dirty="0">
                <a:solidFill>
                  <a:srgbClr val="C00000"/>
                </a:solidFill>
              </a:rPr>
              <a:t>will be </a:t>
            </a:r>
            <a:r>
              <a:rPr lang="en-ID" sz="3100" dirty="0" smtClean="0">
                <a:solidFill>
                  <a:srgbClr val="C00000"/>
                </a:solidFill>
              </a:rPr>
              <a:t>highlighted</a:t>
            </a:r>
            <a:endParaRPr lang="en-US" sz="3100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370247"/>
            <a:ext cx="8032393" cy="46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Case Study: </a:t>
            </a:r>
            <a:r>
              <a:rPr lang="en-ID" sz="4400" dirty="0" smtClean="0"/>
              <a:t>Calendar Analysis</a:t>
            </a:r>
            <a:r>
              <a:rPr lang="en-US" sz="4400" dirty="0" smtClean="0"/>
              <a:t> for Patient </a:t>
            </a:r>
            <a:r>
              <a:rPr lang="en-US" sz="4400" dirty="0"/>
              <a:t>Assistance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In </a:t>
            </a:r>
            <a:r>
              <a:rPr lang="en-ID" dirty="0"/>
              <a:t>order to </a:t>
            </a:r>
            <a:r>
              <a:rPr lang="en-ID" dirty="0" err="1">
                <a:solidFill>
                  <a:srgbClr val="C00000"/>
                </a:solidFill>
              </a:rPr>
              <a:t>analyze</a:t>
            </a:r>
            <a:r>
              <a:rPr lang="en-ID" dirty="0">
                <a:solidFill>
                  <a:srgbClr val="C00000"/>
                </a:solidFill>
              </a:rPr>
              <a:t> the impact of calendars </a:t>
            </a:r>
            <a:r>
              <a:rPr lang="en-ID" dirty="0"/>
              <a:t>in the </a:t>
            </a:r>
            <a:r>
              <a:rPr lang="en-ID" dirty="0" smtClean="0"/>
              <a:t>Patient Assistance, </a:t>
            </a:r>
            <a:r>
              <a:rPr lang="en-ID" dirty="0"/>
              <a:t>the Emergency  department has decided to perform a Calendar </a:t>
            </a:r>
            <a:r>
              <a:rPr lang="en-ID" dirty="0" smtClean="0"/>
              <a:t>analysis</a:t>
            </a:r>
            <a:endParaRPr lang="en-ID" dirty="0"/>
          </a:p>
          <a:p>
            <a:r>
              <a:rPr lang="en-ID" dirty="0" smtClean="0"/>
              <a:t>The </a:t>
            </a:r>
            <a:r>
              <a:rPr lang="en-ID" dirty="0"/>
              <a:t>shifts for the process will be as follow: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Example: Performing a calendar analysis for the </a:t>
            </a:r>
            <a:r>
              <a:rPr lang="en-ID" dirty="0" smtClean="0"/>
              <a:t>Patient Assistance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0499"/>
              </p:ext>
            </p:extLst>
          </p:nvPr>
        </p:nvGraphicFramePr>
        <p:xfrm>
          <a:off x="605992" y="3164715"/>
          <a:ext cx="8186316" cy="2440627"/>
        </p:xfrm>
        <a:graphic>
          <a:graphicData uri="http://schemas.openxmlformats.org/drawingml/2006/table">
            <a:tbl>
              <a:tblPr/>
              <a:tblGrid>
                <a:gridCol w="2257281"/>
                <a:gridCol w="1919742"/>
                <a:gridCol w="1980299"/>
                <a:gridCol w="2028994"/>
              </a:tblGrid>
              <a:tr h="2611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</a:rPr>
                        <a:t>Resource</a:t>
                      </a:r>
                      <a:endParaRPr lang="en-US" sz="1600" dirty="0">
                        <a:effectLst/>
                      </a:endParaRP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1" dirty="0">
                          <a:effectLst/>
                        </a:rPr>
                        <a:t>Morning </a:t>
                      </a:r>
                      <a:r>
                        <a:rPr lang="en-ID" sz="1600" b="1" dirty="0" smtClean="0">
                          <a:effectLst/>
                        </a:rPr>
                        <a:t>shift</a:t>
                      </a:r>
                      <a:br>
                        <a:rPr lang="en-ID" sz="1600" b="1" dirty="0" smtClean="0">
                          <a:effectLst/>
                        </a:rPr>
                      </a:br>
                      <a:r>
                        <a:rPr lang="en-ID" sz="1600" b="1" dirty="0" smtClean="0">
                          <a:effectLst/>
                        </a:rPr>
                        <a:t>(6:00 </a:t>
                      </a:r>
                      <a:r>
                        <a:rPr lang="en-ID" sz="1600" b="1" dirty="0">
                          <a:effectLst/>
                        </a:rPr>
                        <a:t>am - 2:00 pm)</a:t>
                      </a:r>
                      <a:endParaRPr lang="en-ID" sz="1600" dirty="0">
                        <a:effectLst/>
                      </a:endParaRP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1" dirty="0">
                          <a:effectLst/>
                        </a:rPr>
                        <a:t>Day </a:t>
                      </a:r>
                      <a:r>
                        <a:rPr lang="en-ID" sz="1600" b="1" dirty="0" smtClean="0">
                          <a:effectLst/>
                        </a:rPr>
                        <a:t>shift</a:t>
                      </a:r>
                      <a:br>
                        <a:rPr lang="en-ID" sz="1600" b="1" dirty="0" smtClean="0">
                          <a:effectLst/>
                        </a:rPr>
                      </a:br>
                      <a:r>
                        <a:rPr lang="en-ID" sz="1600" b="1" dirty="0" smtClean="0">
                          <a:effectLst/>
                        </a:rPr>
                        <a:t>(2:00 </a:t>
                      </a:r>
                      <a:r>
                        <a:rPr lang="en-ID" sz="1600" b="1" dirty="0">
                          <a:effectLst/>
                        </a:rPr>
                        <a:t>pm - 10:00 pm)</a:t>
                      </a:r>
                      <a:endParaRPr lang="en-ID" sz="1600" dirty="0">
                        <a:effectLst/>
                      </a:endParaRP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1" dirty="0">
                          <a:effectLst/>
                        </a:rPr>
                        <a:t>Night </a:t>
                      </a:r>
                      <a:r>
                        <a:rPr lang="en-ID" sz="1600" b="1" dirty="0" smtClean="0">
                          <a:effectLst/>
                        </a:rPr>
                        <a:t>shift</a:t>
                      </a:r>
                      <a:br>
                        <a:rPr lang="en-ID" sz="1600" b="1" dirty="0" smtClean="0">
                          <a:effectLst/>
                        </a:rPr>
                      </a:br>
                      <a:r>
                        <a:rPr lang="en-ID" sz="1600" b="1" dirty="0" smtClean="0">
                          <a:effectLst/>
                        </a:rPr>
                        <a:t>(10:00 </a:t>
                      </a:r>
                      <a:r>
                        <a:rPr lang="en-ID" sz="1600" b="1" dirty="0">
                          <a:effectLst/>
                        </a:rPr>
                        <a:t>pm - 6:00 am)</a:t>
                      </a:r>
                      <a:endParaRPr lang="en-ID" sz="1600" dirty="0">
                        <a:effectLst/>
                      </a:endParaRP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611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Call center agent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677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Nurse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3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3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3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257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Fully equipped ambulance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4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4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4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611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Basic ambulance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434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Quick attention vehicle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788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Receptionist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1</a:t>
                      </a:r>
                    </a:p>
                  </a:txBody>
                  <a:tcPr marL="20843" marR="20843" marT="20843" marB="208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smtClean="0"/>
              <a:t>Click </a:t>
            </a:r>
            <a:r>
              <a:rPr lang="en-ID" dirty="0"/>
              <a:t>the Calendars and </a:t>
            </a:r>
            <a:r>
              <a:rPr lang="en-ID" dirty="0">
                <a:solidFill>
                  <a:srgbClr val="C00000"/>
                </a:solidFill>
              </a:rPr>
              <a:t>add a new </a:t>
            </a:r>
            <a:r>
              <a:rPr lang="en-ID" dirty="0" smtClean="0">
                <a:solidFill>
                  <a:srgbClr val="C00000"/>
                </a:solidFill>
              </a:rPr>
              <a:t>Calendar</a:t>
            </a:r>
            <a:endParaRPr lang="en-ID" dirty="0">
              <a:solidFill>
                <a:srgbClr val="C00000"/>
              </a:solidFill>
            </a:endParaRPr>
          </a:p>
          <a:p>
            <a:r>
              <a:rPr lang="en-ID" dirty="0" smtClean="0"/>
              <a:t>We </a:t>
            </a:r>
            <a:r>
              <a:rPr lang="en-ID" dirty="0"/>
              <a:t>are going to </a:t>
            </a:r>
            <a:r>
              <a:rPr lang="en-ID" dirty="0">
                <a:solidFill>
                  <a:srgbClr val="C00000"/>
                </a:solidFill>
              </a:rPr>
              <a:t>create the Night shift</a:t>
            </a:r>
            <a:r>
              <a:rPr lang="en-ID" dirty="0"/>
              <a:t>. In the Calendar configuration options enter the following information: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Name</a:t>
            </a:r>
            <a:r>
              <a:rPr lang="en-ID" dirty="0"/>
              <a:t>: Type Night </a:t>
            </a:r>
            <a:r>
              <a:rPr lang="en-ID" dirty="0" smtClean="0"/>
              <a:t>Shift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Start </a:t>
            </a:r>
            <a:r>
              <a:rPr lang="en-ID" dirty="0">
                <a:solidFill>
                  <a:srgbClr val="0070C0"/>
                </a:solidFill>
              </a:rPr>
              <a:t>Time</a:t>
            </a:r>
            <a:r>
              <a:rPr lang="en-ID" dirty="0"/>
              <a:t>: This calendar starts at 10:00 pm (see table above) so this is the start </a:t>
            </a:r>
            <a:r>
              <a:rPr lang="en-ID" dirty="0" smtClean="0"/>
              <a:t>time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Duration</a:t>
            </a:r>
            <a:r>
              <a:rPr lang="en-ID" dirty="0"/>
              <a:t>: This calendar starts at 10:00 pm and finishes at 6:00 am so the calendar duration is 8 </a:t>
            </a:r>
            <a:r>
              <a:rPr lang="en-ID" dirty="0" smtClean="0"/>
              <a:t>hours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Recurrence </a:t>
            </a:r>
            <a:r>
              <a:rPr lang="en-ID" dirty="0">
                <a:solidFill>
                  <a:srgbClr val="0070C0"/>
                </a:solidFill>
              </a:rPr>
              <a:t>Pattern</a:t>
            </a:r>
            <a:r>
              <a:rPr lang="en-ID" dirty="0"/>
              <a:t>: This calendar is repeated everyday so select Daily and type 1 in the alongside </a:t>
            </a:r>
            <a:r>
              <a:rPr lang="en-ID" dirty="0" smtClean="0"/>
              <a:t>field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Start </a:t>
            </a:r>
            <a:r>
              <a:rPr lang="en-ID" dirty="0">
                <a:solidFill>
                  <a:srgbClr val="0070C0"/>
                </a:solidFill>
              </a:rPr>
              <a:t>of recurrence</a:t>
            </a:r>
            <a:r>
              <a:rPr lang="en-ID" dirty="0"/>
              <a:t>:  This calendar applies always so the start date is the same start date of the </a:t>
            </a:r>
            <a:r>
              <a:rPr lang="en-ID" dirty="0" smtClean="0"/>
              <a:t>simulation.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End </a:t>
            </a:r>
            <a:r>
              <a:rPr lang="en-ID" dirty="0">
                <a:solidFill>
                  <a:srgbClr val="0070C0"/>
                </a:solidFill>
              </a:rPr>
              <a:t>of recurrence </a:t>
            </a:r>
            <a:r>
              <a:rPr lang="en-ID" dirty="0"/>
              <a:t>This calendar applies always so it has no end date.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1. Create the three calendars (working shifts</a:t>
            </a:r>
            <a:r>
              <a:rPr lang="en-ID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9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/>
              <a:t>Repeat for Morning </a:t>
            </a:r>
            <a:r>
              <a:rPr lang="en-ID" dirty="0"/>
              <a:t>and </a:t>
            </a:r>
            <a:r>
              <a:rPr lang="en-ID" dirty="0" smtClean="0"/>
              <a:t>Day Shift Calendars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2" y="1291185"/>
            <a:ext cx="8366750" cy="48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4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2. Through the Resources option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S</a:t>
            </a:r>
            <a:r>
              <a:rPr lang="en-ID" dirty="0" smtClean="0"/>
              <a:t>et </a:t>
            </a:r>
            <a:r>
              <a:rPr lang="en-ID" dirty="0"/>
              <a:t>the availability of resource for each calendar created </a:t>
            </a:r>
            <a:r>
              <a:rPr lang="en-ID" dirty="0" smtClean="0"/>
              <a:t>previously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010202"/>
            <a:ext cx="8238412" cy="422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3. Click the Run button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539073"/>
            <a:ext cx="7886701" cy="34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3200" dirty="0" smtClean="0"/>
              <a:t>Recall </a:t>
            </a:r>
            <a:r>
              <a:rPr lang="en-ID" sz="3200" dirty="0"/>
              <a:t>that incorporating ever changing conditions in the resource availability gives us a better understanding of true process </a:t>
            </a:r>
            <a:r>
              <a:rPr lang="en-ID" sz="3200" dirty="0" smtClean="0"/>
              <a:t>performance</a:t>
            </a:r>
            <a:endParaRPr lang="en-ID" sz="3200" dirty="0"/>
          </a:p>
          <a:p>
            <a:r>
              <a:rPr lang="en-ID" sz="3200" dirty="0" smtClean="0"/>
              <a:t>The </a:t>
            </a:r>
            <a:r>
              <a:rPr lang="en-ID" sz="3200" dirty="0"/>
              <a:t>results of the </a:t>
            </a:r>
            <a:r>
              <a:rPr lang="en-ID" sz="3200" dirty="0" err="1"/>
              <a:t>calender</a:t>
            </a:r>
            <a:r>
              <a:rPr lang="en-ID" sz="3200" dirty="0"/>
              <a:t> analysis will reflect this change. Let us </a:t>
            </a:r>
            <a:r>
              <a:rPr lang="en-ID" sz="3200" dirty="0" err="1"/>
              <a:t>analyze</a:t>
            </a:r>
            <a:r>
              <a:rPr lang="en-ID" sz="3200" dirty="0"/>
              <a:t> </a:t>
            </a:r>
            <a:r>
              <a:rPr lang="en-ID" sz="3200" dirty="0" smtClean="0"/>
              <a:t>them</a:t>
            </a:r>
            <a:endParaRPr lang="en-ID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4. </a:t>
            </a:r>
            <a:r>
              <a:rPr lang="en-ID" dirty="0" err="1" smtClean="0"/>
              <a:t>Analyzing</a:t>
            </a:r>
            <a:r>
              <a:rPr lang="en-ID" dirty="0" smtClean="0"/>
              <a:t> </a:t>
            </a:r>
            <a:r>
              <a:rPr lang="en-ID" dirty="0"/>
              <a:t>the </a:t>
            </a:r>
            <a:r>
              <a:rPr lang="en-ID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6" y="1444644"/>
            <a:ext cx="8853002" cy="469103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Analyzing</a:t>
            </a:r>
            <a:r>
              <a:rPr lang="en-ID" dirty="0"/>
              <a:t>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5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D" dirty="0"/>
              <a:t>The average time a patient waits for assistance suffered a little increase </a:t>
            </a:r>
            <a:r>
              <a:rPr lang="en-ID" dirty="0">
                <a:solidFill>
                  <a:srgbClr val="C00000"/>
                </a:solidFill>
              </a:rPr>
              <a:t>from 25,06 minutes to 25,48 </a:t>
            </a:r>
            <a:r>
              <a:rPr lang="en-ID" dirty="0" smtClean="0">
                <a:solidFill>
                  <a:srgbClr val="C00000"/>
                </a:solidFill>
              </a:rPr>
              <a:t>minutes</a:t>
            </a:r>
            <a:endParaRPr lang="en-ID" dirty="0"/>
          </a:p>
          <a:p>
            <a:pPr lvl="1"/>
            <a:r>
              <a:rPr lang="en-ID" dirty="0" smtClean="0"/>
              <a:t>This </a:t>
            </a:r>
            <a:r>
              <a:rPr lang="en-ID" dirty="0"/>
              <a:t>is not </a:t>
            </a:r>
            <a:r>
              <a:rPr lang="en-ID" dirty="0" smtClean="0"/>
              <a:t>significant</a:t>
            </a:r>
          </a:p>
          <a:p>
            <a:r>
              <a:rPr lang="en-ID" dirty="0" smtClean="0"/>
              <a:t>The </a:t>
            </a:r>
            <a:r>
              <a:rPr lang="en-ID" dirty="0">
                <a:solidFill>
                  <a:srgbClr val="C00000"/>
                </a:solidFill>
              </a:rPr>
              <a:t>increase from 35 to 39 minutes in the maximum time</a:t>
            </a:r>
            <a:r>
              <a:rPr lang="en-ID" dirty="0"/>
              <a:t> can be explained by the existing waiting times in some of the activities of the process that were not present in the previous </a:t>
            </a:r>
            <a:r>
              <a:rPr lang="en-ID" dirty="0" smtClean="0"/>
              <a:t>level</a:t>
            </a:r>
          </a:p>
          <a:p>
            <a:r>
              <a:rPr lang="en-ID" dirty="0" smtClean="0"/>
              <a:t>The </a:t>
            </a:r>
            <a:r>
              <a:rPr lang="en-ID" dirty="0"/>
              <a:t>Arrive at patient place BA task has a maximum waiting time of 20 min. It could be critical for a patient, however the </a:t>
            </a:r>
            <a:r>
              <a:rPr lang="en-ID" dirty="0">
                <a:solidFill>
                  <a:srgbClr val="C00000"/>
                </a:solidFill>
              </a:rPr>
              <a:t>average waiting time is 0,74 </a:t>
            </a:r>
            <a:r>
              <a:rPr lang="en-ID" dirty="0" smtClean="0">
                <a:solidFill>
                  <a:srgbClr val="C00000"/>
                </a:solidFill>
              </a:rPr>
              <a:t>min</a:t>
            </a:r>
            <a:endParaRPr lang="en-ID" dirty="0"/>
          </a:p>
          <a:p>
            <a:pPr lvl="1"/>
            <a:r>
              <a:rPr lang="en-ID" dirty="0" smtClean="0"/>
              <a:t>It </a:t>
            </a:r>
            <a:r>
              <a:rPr lang="en-ID" dirty="0"/>
              <a:t>is clear that </a:t>
            </a:r>
            <a:r>
              <a:rPr lang="en-ID" dirty="0">
                <a:solidFill>
                  <a:srgbClr val="0070C0"/>
                </a:solidFill>
              </a:rPr>
              <a:t>high waiting times in this task are </a:t>
            </a:r>
            <a:r>
              <a:rPr lang="en-ID" dirty="0" smtClean="0">
                <a:solidFill>
                  <a:srgbClr val="0070C0"/>
                </a:solidFill>
              </a:rPr>
              <a:t>rare</a:t>
            </a:r>
          </a:p>
          <a:p>
            <a:r>
              <a:rPr lang="en-ID" dirty="0" smtClean="0"/>
              <a:t>Despite </a:t>
            </a:r>
            <a:r>
              <a:rPr lang="en-ID" dirty="0"/>
              <a:t>the presence of waiting times, they are not regarded </a:t>
            </a:r>
            <a:r>
              <a:rPr lang="en-ID" dirty="0" smtClean="0"/>
              <a:t>critical</a:t>
            </a:r>
            <a:endParaRPr lang="en-ID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Analyzing</a:t>
            </a:r>
            <a:r>
              <a:rPr lang="en-ID" dirty="0"/>
              <a:t>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4975" y="915752"/>
            <a:ext cx="8554239" cy="5333549"/>
          </a:xfrm>
        </p:spPr>
        <p:txBody>
          <a:bodyPr>
            <a:normAutofit/>
          </a:bodyPr>
          <a:lstStyle/>
          <a:p>
            <a:r>
              <a:rPr lang="en-ID" sz="2100" dirty="0" smtClean="0"/>
              <a:t>The </a:t>
            </a:r>
            <a:r>
              <a:rPr lang="en-ID" sz="2100" dirty="0">
                <a:solidFill>
                  <a:srgbClr val="C00000"/>
                </a:solidFill>
              </a:rPr>
              <a:t>highest usage is for the Nurse</a:t>
            </a:r>
            <a:r>
              <a:rPr lang="en-ID" sz="2100" dirty="0"/>
              <a:t>. Remember that this resource performs two activities in the process: Classify triage and Manage patient entry. </a:t>
            </a:r>
          </a:p>
          <a:p>
            <a:r>
              <a:rPr lang="en-ID" sz="2100" dirty="0" smtClean="0"/>
              <a:t>From </a:t>
            </a:r>
            <a:r>
              <a:rPr lang="en-ID" sz="2100" dirty="0"/>
              <a:t>the Process results we can conclude that </a:t>
            </a:r>
            <a:r>
              <a:rPr lang="en-ID" sz="2100" dirty="0">
                <a:solidFill>
                  <a:srgbClr val="C00000"/>
                </a:solidFill>
              </a:rPr>
              <a:t>the usage of nurses is not at full capacity</a:t>
            </a:r>
            <a:r>
              <a:rPr lang="en-ID" sz="2100" dirty="0"/>
              <a:t> since the waiting times of the associated activities are not </a:t>
            </a:r>
            <a:r>
              <a:rPr lang="en-ID" sz="2100" dirty="0" smtClean="0"/>
              <a:t>significant</a:t>
            </a:r>
            <a:endParaRPr lang="en-ID" sz="2100" dirty="0"/>
          </a:p>
          <a:p>
            <a:r>
              <a:rPr lang="en-ID" sz="2100" dirty="0" smtClean="0"/>
              <a:t>Assigning </a:t>
            </a:r>
            <a:r>
              <a:rPr lang="en-ID" sz="2100" dirty="0"/>
              <a:t>shifts and resources did not overtly affect the process in general; therefore, we can conclude that the </a:t>
            </a:r>
            <a:r>
              <a:rPr lang="en-ID" sz="2100" dirty="0">
                <a:solidFill>
                  <a:srgbClr val="C00000"/>
                </a:solidFill>
              </a:rPr>
              <a:t>allocation is adequate for our </a:t>
            </a:r>
            <a:r>
              <a:rPr lang="en-ID" sz="2100" dirty="0" smtClean="0">
                <a:solidFill>
                  <a:srgbClr val="C00000"/>
                </a:solidFill>
              </a:rPr>
              <a:t>purpose</a:t>
            </a:r>
            <a:endParaRPr lang="en-ID" sz="2100" dirty="0">
              <a:solidFill>
                <a:srgbClr val="C00000"/>
              </a:solidFill>
            </a:endParaRPr>
          </a:p>
          <a:p>
            <a:endParaRPr lang="en-US" sz="2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Analyzing</a:t>
            </a:r>
            <a:r>
              <a:rPr lang="en-ID" dirty="0"/>
              <a:t> the </a:t>
            </a:r>
            <a:r>
              <a:rPr lang="en-ID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8" b="11932"/>
          <a:stretch/>
        </p:blipFill>
        <p:spPr>
          <a:xfrm>
            <a:off x="979325" y="3376043"/>
            <a:ext cx="7320613" cy="32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How to Create and Run Simulation Models? </a:t>
            </a:r>
            <a:r>
              <a:rPr lang="en-ID" sz="2800" dirty="0" smtClean="0">
                <a:solidFill>
                  <a:srgbClr val="C00000"/>
                </a:solidFill>
              </a:rPr>
              <a:t>3. Select highlighted </a:t>
            </a:r>
            <a:r>
              <a:rPr lang="en-ID" sz="2800" dirty="0">
                <a:solidFill>
                  <a:srgbClr val="C00000"/>
                </a:solidFill>
              </a:rPr>
              <a:t>shape in turn and </a:t>
            </a:r>
            <a:r>
              <a:rPr lang="en-ID" sz="2800" i="1" dirty="0">
                <a:solidFill>
                  <a:srgbClr val="C00000"/>
                </a:solidFill>
              </a:rPr>
              <a:t>enter the information</a:t>
            </a:r>
            <a:endParaRPr lang="en-US" sz="28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1342291"/>
            <a:ext cx="8106395" cy="415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3917"/>
            <a:ext cx="8176683" cy="588408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200" dirty="0" smtClean="0"/>
              <a:t>Object Management Group, </a:t>
            </a:r>
            <a:r>
              <a:rPr lang="en-US" sz="2200" dirty="0">
                <a:solidFill>
                  <a:srgbClr val="C00000"/>
                </a:solidFill>
              </a:rPr>
              <a:t>Business Process Model and Notation </a:t>
            </a:r>
            <a:r>
              <a:rPr lang="en-US" sz="2200" dirty="0" smtClean="0">
                <a:solidFill>
                  <a:srgbClr val="C00000"/>
                </a:solidFill>
              </a:rPr>
              <a:t>(BPMN</a:t>
            </a:r>
            <a:r>
              <a:rPr lang="id-ID" sz="2200" dirty="0" smtClean="0">
                <a:solidFill>
                  <a:srgbClr val="C00000"/>
                </a:solidFill>
              </a:rPr>
              <a:t>)</a:t>
            </a:r>
            <a:r>
              <a:rPr lang="id-ID" sz="2200" dirty="0" smtClean="0"/>
              <a:t>, </a:t>
            </a:r>
            <a:r>
              <a:rPr lang="id-ID" sz="2200" i="1" dirty="0"/>
              <a:t>OMG Document Number: </a:t>
            </a:r>
            <a:r>
              <a:rPr lang="id-ID" sz="2200" i="1" dirty="0" smtClean="0"/>
              <a:t>formal/2011-01-04</a:t>
            </a:r>
            <a:r>
              <a:rPr lang="id-ID" sz="2200" dirty="0" smtClean="0"/>
              <a:t>, 2011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/>
              <a:t>Object Management Group, </a:t>
            </a:r>
            <a:r>
              <a:rPr lang="id-ID" sz="2200" dirty="0">
                <a:solidFill>
                  <a:srgbClr val="C00000"/>
                </a:solidFill>
              </a:rPr>
              <a:t>BPMN 2.0 by Example</a:t>
            </a:r>
            <a:r>
              <a:rPr lang="id-ID" sz="2200" dirty="0"/>
              <a:t>, </a:t>
            </a:r>
            <a:r>
              <a:rPr lang="id-ID" sz="2200" i="1" dirty="0"/>
              <a:t>OMG Document Number: dtc/2010-06-02</a:t>
            </a:r>
            <a:r>
              <a:rPr lang="id-ID" sz="2200" dirty="0"/>
              <a:t>, </a:t>
            </a:r>
            <a:r>
              <a:rPr lang="id-ID" sz="2200" dirty="0" smtClean="0"/>
              <a:t>2011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Bruce Silver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BPMN </a:t>
            </a:r>
            <a:r>
              <a:rPr lang="en-US" sz="2200" dirty="0">
                <a:solidFill>
                  <a:srgbClr val="C00000"/>
                </a:solidFill>
              </a:rPr>
              <a:t>Method and </a:t>
            </a:r>
            <a:r>
              <a:rPr lang="en-US" sz="2200" dirty="0" smtClean="0">
                <a:solidFill>
                  <a:srgbClr val="C00000"/>
                </a:solidFill>
              </a:rPr>
              <a:t>Style </a:t>
            </a:r>
            <a:r>
              <a:rPr lang="id-ID" sz="2200" dirty="0" smtClean="0">
                <a:solidFill>
                  <a:srgbClr val="C00000"/>
                </a:solidFill>
              </a:rPr>
              <a:t>Seco</a:t>
            </a:r>
            <a:r>
              <a:rPr lang="en-US" sz="2200" dirty="0" err="1" smtClean="0">
                <a:solidFill>
                  <a:srgbClr val="C00000"/>
                </a:solidFill>
              </a:rPr>
              <a:t>nd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id-ID" sz="2200" dirty="0" smtClean="0"/>
              <a:t>, </a:t>
            </a:r>
            <a:r>
              <a:rPr lang="en-US" sz="2200" i="1" dirty="0"/>
              <a:t>Cody-Cassidy </a:t>
            </a:r>
            <a:r>
              <a:rPr lang="en-US" sz="2200" i="1" dirty="0" smtClean="0"/>
              <a:t>Press</a:t>
            </a:r>
            <a:r>
              <a:rPr lang="id-ID" sz="2200" dirty="0" smtClean="0"/>
              <a:t>, </a:t>
            </a:r>
            <a:r>
              <a:rPr lang="en-US" sz="2200" dirty="0" smtClean="0"/>
              <a:t>2011</a:t>
            </a:r>
            <a:endParaRPr lang="id-ID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Layna</a:t>
            </a:r>
            <a:r>
              <a:rPr lang="en-US" sz="2200" dirty="0"/>
              <a:t> </a:t>
            </a:r>
            <a:r>
              <a:rPr lang="en-US" sz="2200" dirty="0" smtClean="0"/>
              <a:t>Fischer</a:t>
            </a:r>
            <a:r>
              <a:rPr lang="id-ID" sz="2200" dirty="0" smtClean="0"/>
              <a:t> (edt.), </a:t>
            </a:r>
            <a:r>
              <a:rPr lang="en-US" sz="2200" dirty="0" smtClean="0">
                <a:solidFill>
                  <a:srgbClr val="C00000"/>
                </a:solidFill>
              </a:rPr>
              <a:t>BPMN </a:t>
            </a:r>
            <a:r>
              <a:rPr lang="en-US" sz="2200" dirty="0">
                <a:solidFill>
                  <a:srgbClr val="C00000"/>
                </a:solidFill>
              </a:rPr>
              <a:t>2.0 Handbook Second </a:t>
            </a:r>
            <a:r>
              <a:rPr lang="en-US" sz="2200" dirty="0" smtClean="0">
                <a:solidFill>
                  <a:srgbClr val="C00000"/>
                </a:solidFill>
              </a:rPr>
              <a:t>Edition</a:t>
            </a:r>
            <a:r>
              <a:rPr lang="id-ID" sz="2200" dirty="0"/>
              <a:t>, </a:t>
            </a:r>
            <a:r>
              <a:rPr lang="id-ID" sz="2200" i="1" dirty="0" smtClean="0"/>
              <a:t>Future Strategies</a:t>
            </a:r>
            <a:r>
              <a:rPr lang="id-ID" sz="2200" dirty="0" smtClean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Tom </a:t>
            </a:r>
            <a:r>
              <a:rPr lang="en-US" sz="2200" dirty="0" err="1" smtClean="0"/>
              <a:t>Debevoise</a:t>
            </a:r>
            <a:r>
              <a:rPr lang="en-US" sz="2200" dirty="0" smtClean="0"/>
              <a:t>, </a:t>
            </a:r>
            <a:r>
              <a:rPr lang="en-US" sz="2200" dirty="0"/>
              <a:t>Rick </a:t>
            </a:r>
            <a:r>
              <a:rPr lang="en-US" sz="2200" dirty="0" smtClean="0"/>
              <a:t>Geneva, </a:t>
            </a:r>
            <a:r>
              <a:rPr lang="id-ID" sz="2200" dirty="0" smtClean="0"/>
              <a:t>and </a:t>
            </a:r>
            <a:r>
              <a:rPr lang="en-US" sz="2200" dirty="0" smtClean="0"/>
              <a:t>Richard </a:t>
            </a:r>
            <a:r>
              <a:rPr lang="en-US" sz="2200" dirty="0" err="1" smtClean="0"/>
              <a:t>Welke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The </a:t>
            </a:r>
            <a:r>
              <a:rPr lang="en-US" sz="2200" dirty="0" err="1">
                <a:solidFill>
                  <a:srgbClr val="C00000"/>
                </a:solidFill>
              </a:rPr>
              <a:t>Microguide</a:t>
            </a:r>
            <a:r>
              <a:rPr lang="en-US" sz="2200" dirty="0">
                <a:solidFill>
                  <a:srgbClr val="C00000"/>
                </a:solidFill>
              </a:rPr>
              <a:t> to Process </a:t>
            </a:r>
            <a:r>
              <a:rPr lang="en-US" sz="2200" dirty="0" smtClean="0">
                <a:solidFill>
                  <a:srgbClr val="C00000"/>
                </a:solidFill>
              </a:rPr>
              <a:t>Modeling </a:t>
            </a:r>
            <a:r>
              <a:rPr lang="en-US" sz="2200" dirty="0">
                <a:solidFill>
                  <a:srgbClr val="C00000"/>
                </a:solidFill>
              </a:rPr>
              <a:t>in BPMN </a:t>
            </a:r>
            <a:r>
              <a:rPr lang="en-US" sz="2200" dirty="0" smtClean="0">
                <a:solidFill>
                  <a:srgbClr val="C00000"/>
                </a:solidFill>
              </a:rPr>
              <a:t>2.0</a:t>
            </a:r>
            <a:r>
              <a:rPr lang="id-ID" sz="2200" dirty="0">
                <a:solidFill>
                  <a:srgbClr val="C00000"/>
                </a:solidFill>
              </a:rPr>
              <a:t> </a:t>
            </a:r>
            <a:r>
              <a:rPr lang="id-ID" sz="2200" dirty="0" smtClean="0">
                <a:solidFill>
                  <a:srgbClr val="C00000"/>
                </a:solidFill>
              </a:rPr>
              <a:t>Second Edition</a:t>
            </a:r>
            <a:r>
              <a:rPr lang="id-ID" sz="2200" dirty="0" smtClean="0"/>
              <a:t>, </a:t>
            </a:r>
            <a:r>
              <a:rPr lang="en-US" sz="2200" i="1" dirty="0" err="1" smtClean="0"/>
              <a:t>CreateSpace</a:t>
            </a:r>
            <a:r>
              <a:rPr lang="id-ID" sz="2200" dirty="0" smtClean="0"/>
              <a:t>, </a:t>
            </a:r>
            <a:r>
              <a:rPr lang="en-US" sz="2200" dirty="0" smtClean="0"/>
              <a:t>2011 </a:t>
            </a:r>
            <a:endParaRPr lang="id-ID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solidFill>
                  <a:srgbClr val="C00000"/>
                </a:solidFill>
              </a:rPr>
              <a:t>Bizagi Proses Modeler User Guide</a:t>
            </a:r>
            <a:r>
              <a:rPr lang="id-ID" sz="2200" dirty="0" smtClean="0"/>
              <a:t>, </a:t>
            </a:r>
            <a:r>
              <a:rPr lang="id-ID" sz="2200" i="1" dirty="0" smtClean="0"/>
              <a:t>Bizagi</a:t>
            </a:r>
            <a:r>
              <a:rPr lang="id-ID" sz="2200" dirty="0" smtClean="0"/>
              <a:t>, 2012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200" dirty="0">
                <a:solidFill>
                  <a:srgbClr val="C00000"/>
                </a:solidFill>
              </a:rPr>
              <a:t>Bizagi BPM </a:t>
            </a:r>
            <a:r>
              <a:rPr lang="id-ID" sz="2200" dirty="0" smtClean="0">
                <a:solidFill>
                  <a:srgbClr val="C00000"/>
                </a:solidFill>
              </a:rPr>
              <a:t>Suite</a:t>
            </a:r>
            <a:r>
              <a:rPr lang="en-US" sz="2200" dirty="0" smtClean="0">
                <a:solidFill>
                  <a:srgbClr val="C00000"/>
                </a:solidFill>
              </a:rPr>
              <a:t> User Guide</a:t>
            </a:r>
            <a:r>
              <a:rPr lang="en-US" sz="2200" dirty="0" smtClean="0"/>
              <a:t>, </a:t>
            </a:r>
            <a:r>
              <a:rPr lang="en-US" sz="2200" i="1" dirty="0" err="1" smtClean="0"/>
              <a:t>Bizagi</a:t>
            </a:r>
            <a:r>
              <a:rPr lang="en-US" sz="2200" dirty="0" smtClean="0"/>
              <a:t>, 2013</a:t>
            </a:r>
            <a:endParaRPr lang="id-ID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Thomas </a:t>
            </a:r>
            <a:r>
              <a:rPr lang="en-US" sz="2200" dirty="0" err="1" smtClean="0"/>
              <a:t>Allweyer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BPMN 2.0</a:t>
            </a:r>
            <a:r>
              <a:rPr lang="id-ID" sz="2200" dirty="0" smtClean="0"/>
              <a:t>, </a:t>
            </a:r>
            <a:r>
              <a:rPr lang="id-ID" sz="2200" i="1" dirty="0" smtClean="0"/>
              <a:t>BoD</a:t>
            </a:r>
            <a:r>
              <a:rPr lang="id-ID" sz="2200" dirty="0" smtClean="0"/>
              <a:t>, 2010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Reference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51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How to Create and Run Simulation Models? </a:t>
            </a:r>
            <a:r>
              <a:rPr lang="en-ID" sz="3100" dirty="0" smtClean="0">
                <a:solidFill>
                  <a:srgbClr val="C00000"/>
                </a:solidFill>
              </a:rPr>
              <a:t>4. Click </a:t>
            </a:r>
            <a:r>
              <a:rPr lang="en-ID" sz="3100" i="1" dirty="0">
                <a:solidFill>
                  <a:srgbClr val="C00000"/>
                </a:solidFill>
              </a:rPr>
              <a:t>Run</a:t>
            </a:r>
            <a:r>
              <a:rPr lang="en-ID" sz="3100" dirty="0">
                <a:solidFill>
                  <a:srgbClr val="C00000"/>
                </a:solidFill>
              </a:rPr>
              <a:t> to launch the Process Simulation</a:t>
            </a:r>
            <a:endParaRPr lang="en-US" sz="3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354015"/>
            <a:ext cx="8180265" cy="39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How to Create and Run Simulation Models? </a:t>
            </a:r>
            <a:r>
              <a:rPr lang="en-ID" sz="3100" dirty="0" smtClean="0">
                <a:solidFill>
                  <a:srgbClr val="C00000"/>
                </a:solidFill>
              </a:rPr>
              <a:t>5. Click </a:t>
            </a:r>
            <a:r>
              <a:rPr lang="en-ID" sz="3100" i="1" dirty="0">
                <a:solidFill>
                  <a:srgbClr val="C00000"/>
                </a:solidFill>
              </a:rPr>
              <a:t>Start</a:t>
            </a:r>
            <a:r>
              <a:rPr lang="en-ID" sz="3100" dirty="0">
                <a:solidFill>
                  <a:srgbClr val="C00000"/>
                </a:solidFill>
              </a:rPr>
              <a:t> to run the simulation</a:t>
            </a:r>
            <a:endParaRPr lang="en-US" sz="3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435176"/>
            <a:ext cx="8118960" cy="354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How to Create and Run Simulation Models? </a:t>
            </a:r>
            <a:r>
              <a:rPr lang="en-ID" sz="3100" dirty="0" smtClean="0">
                <a:solidFill>
                  <a:srgbClr val="C00000"/>
                </a:solidFill>
              </a:rPr>
              <a:t>6. Click </a:t>
            </a:r>
            <a:r>
              <a:rPr lang="en-ID" sz="3100" i="1" dirty="0" smtClean="0">
                <a:solidFill>
                  <a:srgbClr val="C00000"/>
                </a:solidFill>
              </a:rPr>
              <a:t>Stop</a:t>
            </a:r>
            <a:r>
              <a:rPr lang="en-ID" sz="3100" dirty="0" smtClean="0">
                <a:solidFill>
                  <a:srgbClr val="C00000"/>
                </a:solidFill>
              </a:rPr>
              <a:t> to stop </a:t>
            </a:r>
            <a:r>
              <a:rPr lang="en-ID" sz="3100" dirty="0">
                <a:solidFill>
                  <a:srgbClr val="C00000"/>
                </a:solidFill>
              </a:rPr>
              <a:t>the simulation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668619"/>
            <a:ext cx="8005299" cy="26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718111"/>
            <a:ext cx="8153341" cy="282142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How to Create and Run Simulation Models? </a:t>
            </a:r>
            <a:r>
              <a:rPr lang="en-ID" sz="3100" dirty="0" smtClean="0">
                <a:solidFill>
                  <a:srgbClr val="C00000"/>
                </a:solidFill>
              </a:rPr>
              <a:t>7. Click </a:t>
            </a:r>
            <a:r>
              <a:rPr lang="en-ID" sz="3100" i="1" dirty="0">
                <a:solidFill>
                  <a:srgbClr val="C00000"/>
                </a:solidFill>
              </a:rPr>
              <a:t>Results</a:t>
            </a:r>
            <a:r>
              <a:rPr lang="en-ID" sz="3100" dirty="0">
                <a:solidFill>
                  <a:srgbClr val="C00000"/>
                </a:solidFill>
              </a:rPr>
              <a:t> to view the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2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How to Create and Run Simulation Models? </a:t>
            </a:r>
            <a:r>
              <a:rPr lang="en-ID" sz="3100" dirty="0" smtClean="0">
                <a:solidFill>
                  <a:srgbClr val="C00000"/>
                </a:solidFill>
              </a:rPr>
              <a:t>8. Click </a:t>
            </a:r>
            <a:r>
              <a:rPr lang="en-ID" sz="3100" dirty="0">
                <a:solidFill>
                  <a:srgbClr val="C00000"/>
                </a:solidFill>
              </a:rPr>
              <a:t>the </a:t>
            </a:r>
            <a:r>
              <a:rPr lang="en-ID" sz="3100" i="1" dirty="0">
                <a:solidFill>
                  <a:srgbClr val="C00000"/>
                </a:solidFill>
              </a:rPr>
              <a:t>Export to Excel </a:t>
            </a:r>
            <a:r>
              <a:rPr lang="en-ID" sz="3100" dirty="0">
                <a:solidFill>
                  <a:srgbClr val="C00000"/>
                </a:solidFill>
              </a:rPr>
              <a:t>button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357961"/>
            <a:ext cx="8137830" cy="4317811"/>
          </a:xfrm>
        </p:spPr>
      </p:pic>
    </p:spTree>
    <p:extLst>
      <p:ext uri="{BB962C8B-B14F-4D97-AF65-F5344CB8AC3E}">
        <p14:creationId xmlns:p14="http://schemas.microsoft.com/office/powerpoint/2010/main" val="2492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/>
              <a:t>How to Create and Run Simulation Models? </a:t>
            </a:r>
            <a:r>
              <a:rPr lang="en-ID" sz="3100" dirty="0" smtClean="0">
                <a:solidFill>
                  <a:srgbClr val="C00000"/>
                </a:solidFill>
              </a:rPr>
              <a:t>9. Process </a:t>
            </a:r>
            <a:r>
              <a:rPr lang="en-ID" sz="3100" dirty="0">
                <a:solidFill>
                  <a:srgbClr val="C00000"/>
                </a:solidFill>
              </a:rPr>
              <a:t>to the next </a:t>
            </a:r>
            <a:r>
              <a:rPr lang="en-ID" sz="3100" dirty="0" smtClean="0">
                <a:solidFill>
                  <a:srgbClr val="C00000"/>
                </a:solidFill>
              </a:rPr>
              <a:t>level and </a:t>
            </a:r>
            <a:r>
              <a:rPr lang="en-ID" sz="3100" i="1" dirty="0">
                <a:solidFill>
                  <a:srgbClr val="C00000"/>
                </a:solidFill>
              </a:rPr>
              <a:t>repeat </a:t>
            </a:r>
            <a:r>
              <a:rPr lang="en-ID" sz="3100" i="1" dirty="0" smtClean="0">
                <a:solidFill>
                  <a:srgbClr val="C00000"/>
                </a:solidFill>
              </a:rPr>
              <a:t>step 1-8 </a:t>
            </a:r>
            <a:endParaRPr lang="en-US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1521142"/>
            <a:ext cx="8163663" cy="378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396272" y="-1"/>
            <a:ext cx="3684654" cy="49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6236"/>
            <a:ext cx="7886700" cy="5264563"/>
          </a:xfrm>
        </p:spPr>
        <p:txBody>
          <a:bodyPr>
            <a:normAutofit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Engineering</a:t>
            </a:r>
            <a:r>
              <a:rPr lang="en-US" dirty="0"/>
              <a:t>,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Koordinator</a:t>
            </a:r>
            <a:r>
              <a:rPr lang="en-US" dirty="0"/>
              <a:t> </a:t>
            </a:r>
            <a:r>
              <a:rPr lang="en-US" dirty="0" err="1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r>
              <a:rPr lang="id-ID" dirty="0"/>
              <a:t>Peneliti LIPI (2004-2007)</a:t>
            </a:r>
          </a:p>
          <a:p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48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How to Create and Run Simulation Models? </a:t>
            </a:r>
            <a:r>
              <a:rPr lang="en-ID" sz="3100" dirty="0" smtClean="0">
                <a:solidFill>
                  <a:srgbClr val="C00000"/>
                </a:solidFill>
              </a:rPr>
              <a:t>10. Click </a:t>
            </a:r>
            <a:r>
              <a:rPr lang="en-ID" sz="3100" i="1" dirty="0">
                <a:solidFill>
                  <a:srgbClr val="C00000"/>
                </a:solidFill>
              </a:rPr>
              <a:t>Close Simulation </a:t>
            </a:r>
            <a:r>
              <a:rPr lang="en-ID" sz="3100" dirty="0">
                <a:solidFill>
                  <a:srgbClr val="C00000"/>
                </a:solidFill>
              </a:rPr>
              <a:t>View t</a:t>
            </a:r>
            <a:r>
              <a:rPr lang="en-ID" sz="3100" dirty="0" smtClean="0">
                <a:solidFill>
                  <a:srgbClr val="C00000"/>
                </a:solidFill>
              </a:rPr>
              <a:t>o return</a:t>
            </a:r>
            <a:endParaRPr lang="en-US" sz="31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782538"/>
            <a:ext cx="8176020" cy="300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3200" dirty="0" err="1"/>
              <a:t>Bizagi</a:t>
            </a:r>
            <a:r>
              <a:rPr lang="en-ID" sz="3200" dirty="0"/>
              <a:t> Simulation comprises of </a:t>
            </a:r>
            <a:r>
              <a:rPr lang="en-ID" sz="3200" dirty="0">
                <a:solidFill>
                  <a:srgbClr val="C00000"/>
                </a:solidFill>
              </a:rPr>
              <a:t>four </a:t>
            </a:r>
            <a:r>
              <a:rPr lang="en-ID" sz="3200" dirty="0" smtClean="0">
                <a:solidFill>
                  <a:srgbClr val="C00000"/>
                </a:solidFill>
              </a:rPr>
              <a:t>levels</a:t>
            </a:r>
          </a:p>
          <a:p>
            <a:r>
              <a:rPr lang="en-ID" sz="3200" dirty="0" smtClean="0"/>
              <a:t>Each </a:t>
            </a:r>
            <a:r>
              <a:rPr lang="en-ID" sz="3200" dirty="0"/>
              <a:t>subsequent level incorporates </a:t>
            </a:r>
            <a:r>
              <a:rPr lang="en-ID" sz="3200" dirty="0">
                <a:solidFill>
                  <a:srgbClr val="C00000"/>
                </a:solidFill>
              </a:rPr>
              <a:t>additional </a:t>
            </a:r>
            <a:r>
              <a:rPr lang="en-ID" sz="3200" dirty="0" smtClean="0">
                <a:solidFill>
                  <a:srgbClr val="C00000"/>
                </a:solidFill>
              </a:rPr>
              <a:t>information exhibiting</a:t>
            </a:r>
            <a:r>
              <a:rPr lang="en-ID" sz="3200" dirty="0" smtClean="0"/>
              <a:t> </a:t>
            </a:r>
            <a:r>
              <a:rPr lang="en-ID" sz="3200" dirty="0"/>
              <a:t>more complexity than the preceding one, thereby providing a detailed analysis of </a:t>
            </a:r>
            <a:r>
              <a:rPr lang="en-ID" sz="3200" dirty="0" smtClean="0"/>
              <a:t>your processes</a:t>
            </a:r>
          </a:p>
          <a:p>
            <a:r>
              <a:rPr lang="en-ID" sz="3200" dirty="0" smtClean="0">
                <a:solidFill>
                  <a:srgbClr val="C00000"/>
                </a:solidFill>
              </a:rPr>
              <a:t>Levels </a:t>
            </a:r>
            <a:r>
              <a:rPr lang="en-ID" sz="3200" dirty="0">
                <a:solidFill>
                  <a:srgbClr val="C00000"/>
                </a:solidFill>
              </a:rPr>
              <a:t>are not interdependent</a:t>
            </a:r>
            <a:r>
              <a:rPr lang="en-ID" sz="3200" dirty="0"/>
              <a:t>, </a:t>
            </a:r>
            <a:r>
              <a:rPr lang="en-ID" sz="3200" dirty="0" smtClean="0"/>
              <a:t>you </a:t>
            </a:r>
            <a:r>
              <a:rPr lang="en-ID" sz="3200" dirty="0"/>
              <a:t>may start at any level if you hold the required </a:t>
            </a:r>
            <a:r>
              <a:rPr lang="en-ID" sz="3200" dirty="0" smtClean="0"/>
              <a:t>process data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60876"/>
            <a:ext cx="7886700" cy="5015673"/>
          </a:xfrm>
        </p:spPr>
        <p:txBody>
          <a:bodyPr>
            <a:normAutofit/>
          </a:bodyPr>
          <a:lstStyle/>
          <a:p>
            <a:r>
              <a:rPr lang="en-ID" dirty="0" smtClean="0"/>
              <a:t>The </a:t>
            </a:r>
            <a:r>
              <a:rPr lang="en-ID" dirty="0">
                <a:solidFill>
                  <a:srgbClr val="C00000"/>
                </a:solidFill>
              </a:rPr>
              <a:t>first and most basic simulation level </a:t>
            </a:r>
            <a:r>
              <a:rPr lang="en-ID" dirty="0"/>
              <a:t>to evaluate the structure of the process </a:t>
            </a:r>
            <a:r>
              <a:rPr lang="en-ID" dirty="0" smtClean="0"/>
              <a:t>diagram</a:t>
            </a:r>
            <a:endParaRPr lang="en-ID" dirty="0"/>
          </a:p>
          <a:p>
            <a:r>
              <a:rPr lang="en-ID" dirty="0" smtClean="0">
                <a:solidFill>
                  <a:srgbClr val="C00000"/>
                </a:solidFill>
              </a:rPr>
              <a:t>Data</a:t>
            </a:r>
            <a:r>
              <a:rPr lang="en-ID" dirty="0" smtClean="0"/>
              <a:t>:</a:t>
            </a:r>
          </a:p>
          <a:p>
            <a:pPr lvl="1"/>
            <a:r>
              <a:rPr lang="en-ID" dirty="0" smtClean="0"/>
              <a:t>It </a:t>
            </a:r>
            <a:r>
              <a:rPr lang="en-ID" dirty="0"/>
              <a:t>requires </a:t>
            </a:r>
            <a:r>
              <a:rPr lang="en-ID" dirty="0">
                <a:solidFill>
                  <a:srgbClr val="0070C0"/>
                </a:solidFill>
              </a:rPr>
              <a:t>estimated percentage splits of sequence flows</a:t>
            </a:r>
            <a:r>
              <a:rPr lang="en-ID" dirty="0"/>
              <a:t> to provide a basis for </a:t>
            </a:r>
            <a:r>
              <a:rPr lang="en-ID" dirty="0" smtClean="0"/>
              <a:t>routing</a:t>
            </a:r>
          </a:p>
          <a:p>
            <a:pPr lvl="1"/>
            <a:r>
              <a:rPr lang="en-ID" dirty="0" smtClean="0"/>
              <a:t>It </a:t>
            </a:r>
            <a:r>
              <a:rPr lang="en-ID" dirty="0"/>
              <a:t>also needs the </a:t>
            </a:r>
            <a:r>
              <a:rPr lang="en-ID" dirty="0">
                <a:solidFill>
                  <a:srgbClr val="0070C0"/>
                </a:solidFill>
              </a:rPr>
              <a:t>value of the trigger counter </a:t>
            </a:r>
            <a:r>
              <a:rPr lang="en-ID" dirty="0"/>
              <a:t>contained in the Start Event </a:t>
            </a:r>
            <a:r>
              <a:rPr lang="en-ID" dirty="0" smtClean="0"/>
              <a:t>shape</a:t>
            </a:r>
            <a:endParaRPr lang="en-ID" dirty="0"/>
          </a:p>
          <a:p>
            <a:r>
              <a:rPr lang="en-ID" dirty="0" smtClean="0">
                <a:solidFill>
                  <a:srgbClr val="C00000"/>
                </a:solidFill>
              </a:rPr>
              <a:t>Results</a:t>
            </a:r>
            <a:r>
              <a:rPr lang="en-ID" dirty="0" smtClean="0"/>
              <a:t>:</a:t>
            </a:r>
          </a:p>
          <a:p>
            <a:pPr lvl="1"/>
            <a:r>
              <a:rPr lang="en-ID" dirty="0" smtClean="0"/>
              <a:t>The </a:t>
            </a:r>
            <a:r>
              <a:rPr lang="en-ID" dirty="0"/>
              <a:t>outcomes show </a:t>
            </a:r>
            <a:r>
              <a:rPr lang="en-ID" dirty="0">
                <a:solidFill>
                  <a:srgbClr val="0070C0"/>
                </a:solidFill>
              </a:rPr>
              <a:t>all paths activated during the execution</a:t>
            </a:r>
            <a:r>
              <a:rPr lang="en-ID" dirty="0"/>
              <a:t> and whether all tokens actually </a:t>
            </a:r>
            <a:r>
              <a:rPr lang="en-ID" dirty="0" smtClean="0"/>
              <a:t>finished</a:t>
            </a:r>
          </a:p>
          <a:p>
            <a:pPr lvl="1"/>
            <a:r>
              <a:rPr lang="en-ID" dirty="0" smtClean="0"/>
              <a:t>It </a:t>
            </a:r>
            <a:r>
              <a:rPr lang="en-ID" dirty="0">
                <a:solidFill>
                  <a:srgbClr val="0070C0"/>
                </a:solidFill>
              </a:rPr>
              <a:t>evaluates how many tokens passed </a:t>
            </a:r>
            <a:r>
              <a:rPr lang="en-ID" dirty="0"/>
              <a:t>through each Sequence Flow, Activity and End </a:t>
            </a:r>
            <a:r>
              <a:rPr lang="en-ID" dirty="0" smtClean="0"/>
              <a:t>Event</a:t>
            </a:r>
            <a:endParaRPr lang="en-ID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Level 1 - Process Validation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24" y="914851"/>
            <a:ext cx="5380952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95948"/>
            <a:ext cx="7886700" cy="5080601"/>
          </a:xfrm>
        </p:spPr>
        <p:txBody>
          <a:bodyPr>
            <a:normAutofit lnSpcReduction="10000"/>
          </a:bodyPr>
          <a:lstStyle/>
          <a:p>
            <a:r>
              <a:rPr lang="en-ID" dirty="0" smtClean="0"/>
              <a:t>Second </a:t>
            </a:r>
            <a:r>
              <a:rPr lang="en-ID" dirty="0"/>
              <a:t>level of simulation to </a:t>
            </a:r>
            <a:r>
              <a:rPr lang="en-ID" dirty="0">
                <a:solidFill>
                  <a:srgbClr val="C00000"/>
                </a:solidFill>
              </a:rPr>
              <a:t>measure the end-to-end process </a:t>
            </a:r>
            <a:r>
              <a:rPr lang="en-ID" dirty="0" smtClean="0">
                <a:solidFill>
                  <a:srgbClr val="C00000"/>
                </a:solidFill>
              </a:rPr>
              <a:t>time</a:t>
            </a:r>
            <a:endParaRPr lang="en-ID" dirty="0">
              <a:solidFill>
                <a:srgbClr val="C00000"/>
              </a:solidFill>
            </a:endParaRPr>
          </a:p>
          <a:p>
            <a:r>
              <a:rPr lang="en-ID" dirty="0" smtClean="0">
                <a:solidFill>
                  <a:srgbClr val="C00000"/>
                </a:solidFill>
              </a:rPr>
              <a:t>Data</a:t>
            </a:r>
            <a:r>
              <a:rPr lang="en-ID" dirty="0" smtClean="0"/>
              <a:t>:</a:t>
            </a:r>
          </a:p>
          <a:p>
            <a:pPr lvl="1"/>
            <a:r>
              <a:rPr lang="en-ID" dirty="0" smtClean="0"/>
              <a:t>Apart </a:t>
            </a:r>
            <a:r>
              <a:rPr lang="en-ID" dirty="0"/>
              <a:t>from the data entered in Process Validation, </a:t>
            </a:r>
            <a:r>
              <a:rPr lang="en-ID" dirty="0">
                <a:solidFill>
                  <a:srgbClr val="0070C0"/>
                </a:solidFill>
              </a:rPr>
              <a:t>estimated timings (service times) of each activity </a:t>
            </a:r>
            <a:r>
              <a:rPr lang="en-ID" dirty="0"/>
              <a:t>and the </a:t>
            </a:r>
            <a:r>
              <a:rPr lang="en-ID" dirty="0">
                <a:solidFill>
                  <a:srgbClr val="0070C0"/>
                </a:solidFill>
              </a:rPr>
              <a:t>interval time between token generation </a:t>
            </a:r>
            <a:r>
              <a:rPr lang="en-ID" dirty="0"/>
              <a:t>is </a:t>
            </a:r>
            <a:r>
              <a:rPr lang="en-ID" dirty="0" smtClean="0"/>
              <a:t>required</a:t>
            </a:r>
          </a:p>
          <a:p>
            <a:pPr lvl="1"/>
            <a:r>
              <a:rPr lang="en-ID" dirty="0" smtClean="0"/>
              <a:t>This </a:t>
            </a:r>
            <a:r>
              <a:rPr lang="en-ID" dirty="0"/>
              <a:t>data can either be </a:t>
            </a:r>
            <a:r>
              <a:rPr lang="en-ID" dirty="0">
                <a:solidFill>
                  <a:srgbClr val="0070C0"/>
                </a:solidFill>
              </a:rPr>
              <a:t>constant</a:t>
            </a:r>
            <a:r>
              <a:rPr lang="en-ID" dirty="0"/>
              <a:t> or </a:t>
            </a:r>
            <a:r>
              <a:rPr lang="en-ID" dirty="0">
                <a:solidFill>
                  <a:srgbClr val="0070C0"/>
                </a:solidFill>
              </a:rPr>
              <a:t>samples from statistical </a:t>
            </a:r>
            <a:r>
              <a:rPr lang="en-ID" dirty="0" smtClean="0">
                <a:solidFill>
                  <a:srgbClr val="0070C0"/>
                </a:solidFill>
              </a:rPr>
              <a:t>distributions</a:t>
            </a:r>
            <a:endParaRPr lang="en-ID" dirty="0"/>
          </a:p>
          <a:p>
            <a:r>
              <a:rPr lang="en-ID" dirty="0" smtClean="0">
                <a:solidFill>
                  <a:srgbClr val="C00000"/>
                </a:solidFill>
              </a:rPr>
              <a:t>Results</a:t>
            </a:r>
            <a:r>
              <a:rPr lang="en-ID" dirty="0" smtClean="0"/>
              <a:t>:</a:t>
            </a:r>
          </a:p>
          <a:p>
            <a:pPr lvl="1"/>
            <a:r>
              <a:rPr lang="en-ID" dirty="0" smtClean="0"/>
              <a:t>The </a:t>
            </a:r>
            <a:r>
              <a:rPr lang="en-ID" dirty="0"/>
              <a:t>results show </a:t>
            </a:r>
            <a:r>
              <a:rPr lang="en-ID" dirty="0">
                <a:solidFill>
                  <a:srgbClr val="0070C0"/>
                </a:solidFill>
              </a:rPr>
              <a:t>process throughput times for tokens</a:t>
            </a:r>
            <a:r>
              <a:rPr lang="en-ID" dirty="0"/>
              <a:t>, presented as minimum, maximum, mean and sum (total of all processing </a:t>
            </a:r>
            <a:r>
              <a:rPr lang="en-ID" dirty="0" smtClean="0"/>
              <a:t>times)</a:t>
            </a:r>
          </a:p>
          <a:p>
            <a:pPr lvl="1"/>
            <a:r>
              <a:rPr lang="en-ID" dirty="0" smtClean="0"/>
              <a:t>Similar </a:t>
            </a:r>
            <a:r>
              <a:rPr lang="en-ID" dirty="0"/>
              <a:t>results can be presented for individual key </a:t>
            </a:r>
            <a:r>
              <a:rPr lang="en-ID" dirty="0" smtClean="0"/>
              <a:t>activities</a:t>
            </a:r>
            <a:endParaRPr lang="en-ID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Level 2 – Time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71" y="969455"/>
            <a:ext cx="5342857" cy="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1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63484"/>
            <a:ext cx="7886700" cy="5113065"/>
          </a:xfrm>
        </p:spPr>
        <p:txBody>
          <a:bodyPr>
            <a:normAutofit fontScale="92500" lnSpcReduction="20000"/>
          </a:bodyPr>
          <a:lstStyle/>
          <a:p>
            <a:r>
              <a:rPr lang="en-ID" dirty="0" smtClean="0"/>
              <a:t>Predicts </a:t>
            </a:r>
            <a:r>
              <a:rPr lang="en-ID" dirty="0">
                <a:solidFill>
                  <a:srgbClr val="C00000"/>
                </a:solidFill>
              </a:rPr>
              <a:t>how the process will perform with different levels of resources</a:t>
            </a:r>
            <a:r>
              <a:rPr lang="en-ID" dirty="0"/>
              <a:t>. This level of detail provides a reliable estimate of how the process will perform in </a:t>
            </a:r>
            <a:r>
              <a:rPr lang="en-ID" dirty="0" smtClean="0"/>
              <a:t>operation</a:t>
            </a:r>
            <a:endParaRPr lang="en-ID" dirty="0"/>
          </a:p>
          <a:p>
            <a:r>
              <a:rPr lang="en-ID" dirty="0" smtClean="0">
                <a:solidFill>
                  <a:srgbClr val="C00000"/>
                </a:solidFill>
              </a:rPr>
              <a:t>Data</a:t>
            </a:r>
            <a:r>
              <a:rPr lang="en-ID" dirty="0" smtClean="0"/>
              <a:t>:</a:t>
            </a:r>
          </a:p>
          <a:p>
            <a:pPr lvl="1"/>
            <a:r>
              <a:rPr lang="en-ID" dirty="0" smtClean="0"/>
              <a:t>In </a:t>
            </a:r>
            <a:r>
              <a:rPr lang="en-ID" dirty="0"/>
              <a:t>addition to the data entered in Time Analysis, this level includes the </a:t>
            </a:r>
            <a:r>
              <a:rPr lang="en-ID" dirty="0">
                <a:solidFill>
                  <a:srgbClr val="0070C0"/>
                </a:solidFill>
              </a:rPr>
              <a:t>definition of resources </a:t>
            </a:r>
            <a:r>
              <a:rPr lang="en-ID" dirty="0"/>
              <a:t>(and/or roles): </a:t>
            </a:r>
            <a:r>
              <a:rPr lang="en-ID" dirty="0">
                <a:solidFill>
                  <a:srgbClr val="0070C0"/>
                </a:solidFill>
              </a:rPr>
              <a:t>how many are available and where they are </a:t>
            </a:r>
            <a:r>
              <a:rPr lang="en-ID" dirty="0" smtClean="0">
                <a:solidFill>
                  <a:srgbClr val="0070C0"/>
                </a:solidFill>
              </a:rPr>
              <a:t>used</a:t>
            </a:r>
          </a:p>
          <a:p>
            <a:pPr lvl="1"/>
            <a:r>
              <a:rPr lang="en-ID" dirty="0" smtClean="0"/>
              <a:t>Due </a:t>
            </a:r>
            <a:r>
              <a:rPr lang="en-ID" dirty="0"/>
              <a:t>to the inclusion of resources, the activity times should be adjusted to represent the </a:t>
            </a:r>
            <a:r>
              <a:rPr lang="en-ID" dirty="0">
                <a:solidFill>
                  <a:srgbClr val="0070C0"/>
                </a:solidFill>
              </a:rPr>
              <a:t>actual work time</a:t>
            </a:r>
            <a:r>
              <a:rPr lang="en-ID" dirty="0"/>
              <a:t>; delay due to unavailability of staff will be explicitly </a:t>
            </a:r>
            <a:r>
              <a:rPr lang="en-ID" dirty="0" smtClean="0"/>
              <a:t>indicated</a:t>
            </a:r>
            <a:endParaRPr lang="en-ID" dirty="0"/>
          </a:p>
          <a:p>
            <a:r>
              <a:rPr lang="en-ID" dirty="0" smtClean="0">
                <a:solidFill>
                  <a:srgbClr val="C00000"/>
                </a:solidFill>
              </a:rPr>
              <a:t>Results</a:t>
            </a:r>
            <a:r>
              <a:rPr lang="en-ID" dirty="0" smtClean="0"/>
              <a:t>:</a:t>
            </a:r>
          </a:p>
          <a:p>
            <a:pPr lvl="1"/>
            <a:r>
              <a:rPr lang="en-ID" dirty="0" smtClean="0"/>
              <a:t>The </a:t>
            </a:r>
            <a:r>
              <a:rPr lang="en-ID" dirty="0"/>
              <a:t>structure of the results is similar to  Time </a:t>
            </a:r>
            <a:r>
              <a:rPr lang="en-ID" dirty="0" smtClean="0"/>
              <a:t>Analysis</a:t>
            </a:r>
          </a:p>
          <a:p>
            <a:pPr lvl="1"/>
            <a:r>
              <a:rPr lang="en-ID" dirty="0" smtClean="0"/>
              <a:t>The </a:t>
            </a:r>
            <a:r>
              <a:rPr lang="en-ID" dirty="0">
                <a:solidFill>
                  <a:srgbClr val="0070C0"/>
                </a:solidFill>
              </a:rPr>
              <a:t>time spent, the time spent busy or idle for each type of resource </a:t>
            </a:r>
            <a:r>
              <a:rPr lang="en-ID" dirty="0"/>
              <a:t>is </a:t>
            </a:r>
            <a:r>
              <a:rPr lang="en-ID" dirty="0" smtClean="0"/>
              <a:t>presented</a:t>
            </a:r>
            <a:endParaRPr lang="en-ID" dirty="0"/>
          </a:p>
          <a:p>
            <a:r>
              <a:rPr lang="en-ID" dirty="0"/>
              <a:t>This level assume an </a:t>
            </a:r>
            <a:r>
              <a:rPr lang="en-ID" dirty="0">
                <a:solidFill>
                  <a:srgbClr val="C00000"/>
                </a:solidFill>
              </a:rPr>
              <a:t>unlimited number of </a:t>
            </a:r>
            <a:r>
              <a:rPr lang="en-ID" dirty="0" smtClean="0">
                <a:solidFill>
                  <a:srgbClr val="C00000"/>
                </a:solidFill>
              </a:rPr>
              <a:t>resources</a:t>
            </a:r>
            <a:endParaRPr lang="en-ID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Level 3 – Resource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95" y="914851"/>
            <a:ext cx="5323809" cy="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28412"/>
            <a:ext cx="7886700" cy="5194225"/>
          </a:xfrm>
        </p:spPr>
        <p:txBody>
          <a:bodyPr>
            <a:normAutofit/>
          </a:bodyPr>
          <a:lstStyle/>
          <a:p>
            <a:r>
              <a:rPr lang="en-ID" dirty="0" smtClean="0"/>
              <a:t>Includes </a:t>
            </a:r>
            <a:r>
              <a:rPr lang="en-ID" dirty="0">
                <a:solidFill>
                  <a:srgbClr val="C00000"/>
                </a:solidFill>
              </a:rPr>
              <a:t>calendar information that reflects the process performance </a:t>
            </a:r>
            <a:r>
              <a:rPr lang="en-ID" dirty="0"/>
              <a:t>over dynamic periods of time, such as shifts, days schedules or </a:t>
            </a:r>
            <a:r>
              <a:rPr lang="en-ID" dirty="0" smtClean="0"/>
              <a:t>weeks</a:t>
            </a:r>
            <a:endParaRPr lang="en-ID" dirty="0"/>
          </a:p>
          <a:p>
            <a:pPr lvl="1"/>
            <a:r>
              <a:rPr lang="en-ID" dirty="0"/>
              <a:t>By default </a:t>
            </a:r>
            <a:r>
              <a:rPr lang="en-ID" dirty="0" err="1"/>
              <a:t>Bizagi</a:t>
            </a:r>
            <a:r>
              <a:rPr lang="en-ID" dirty="0"/>
              <a:t> includes a chosen </a:t>
            </a:r>
            <a:r>
              <a:rPr lang="en-ID" dirty="0">
                <a:solidFill>
                  <a:srgbClr val="0070C0"/>
                </a:solidFill>
              </a:rPr>
              <a:t>calendar that works </a:t>
            </a:r>
            <a:r>
              <a:rPr lang="en-ID" dirty="0" smtClean="0">
                <a:solidFill>
                  <a:srgbClr val="0070C0"/>
                </a:solidFill>
              </a:rPr>
              <a:t>24/7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If </a:t>
            </a:r>
            <a:r>
              <a:rPr lang="en-ID" dirty="0">
                <a:solidFill>
                  <a:srgbClr val="0070C0"/>
                </a:solidFill>
              </a:rPr>
              <a:t>no calendars are defined</a:t>
            </a:r>
            <a:r>
              <a:rPr lang="en-ID" dirty="0"/>
              <a:t>, </a:t>
            </a:r>
            <a:r>
              <a:rPr lang="en-ID" dirty="0" err="1"/>
              <a:t>Bizagi</a:t>
            </a:r>
            <a:r>
              <a:rPr lang="en-ID" dirty="0"/>
              <a:t> will assume that the defined Resources will always be </a:t>
            </a:r>
            <a:r>
              <a:rPr lang="en-ID" dirty="0" smtClean="0"/>
              <a:t>available</a:t>
            </a:r>
            <a:endParaRPr lang="en-ID" dirty="0"/>
          </a:p>
          <a:p>
            <a:r>
              <a:rPr lang="en-ID" dirty="0" smtClean="0">
                <a:solidFill>
                  <a:srgbClr val="C00000"/>
                </a:solidFill>
              </a:rPr>
              <a:t>Data</a:t>
            </a:r>
            <a:r>
              <a:rPr lang="en-ID" dirty="0" smtClean="0"/>
              <a:t>:</a:t>
            </a:r>
          </a:p>
          <a:p>
            <a:pPr lvl="1"/>
            <a:r>
              <a:rPr lang="en-ID" dirty="0" smtClean="0"/>
              <a:t>Apart </a:t>
            </a:r>
            <a:r>
              <a:rPr lang="en-ID" dirty="0"/>
              <a:t>from the data entered in Resource Analysis, it includes the </a:t>
            </a:r>
            <a:r>
              <a:rPr lang="en-ID" dirty="0">
                <a:solidFill>
                  <a:srgbClr val="0070C0"/>
                </a:solidFill>
              </a:rPr>
              <a:t>definition of resource </a:t>
            </a:r>
            <a:r>
              <a:rPr lang="en-ID" dirty="0" smtClean="0">
                <a:solidFill>
                  <a:srgbClr val="0070C0"/>
                </a:solidFill>
              </a:rPr>
              <a:t>calendars</a:t>
            </a:r>
            <a:endParaRPr lang="en-ID" dirty="0">
              <a:solidFill>
                <a:srgbClr val="0070C0"/>
              </a:solidFill>
            </a:endParaRPr>
          </a:p>
          <a:p>
            <a:r>
              <a:rPr lang="en-ID" dirty="0" smtClean="0">
                <a:solidFill>
                  <a:srgbClr val="C00000"/>
                </a:solidFill>
              </a:rPr>
              <a:t>Results</a:t>
            </a:r>
            <a:r>
              <a:rPr lang="en-ID" dirty="0" smtClean="0"/>
              <a:t>:</a:t>
            </a:r>
          </a:p>
          <a:p>
            <a:pPr lvl="1"/>
            <a:r>
              <a:rPr lang="en-ID" dirty="0" smtClean="0"/>
              <a:t>The </a:t>
            </a:r>
            <a:r>
              <a:rPr lang="en-ID" dirty="0"/>
              <a:t>structure of the results is similar to Resource </a:t>
            </a:r>
            <a:r>
              <a:rPr lang="en-ID" dirty="0" smtClean="0"/>
              <a:t>Analysis</a:t>
            </a:r>
            <a:endParaRPr lang="en-ID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Level 4 – Calendar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15" y="957115"/>
            <a:ext cx="5504762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996" y="844367"/>
            <a:ext cx="8863865" cy="6013633"/>
          </a:xfrm>
        </p:spPr>
        <p:txBody>
          <a:bodyPr>
            <a:normAutofit fontScale="47500" lnSpcReduction="20000"/>
          </a:bodyPr>
          <a:lstStyle/>
          <a:p>
            <a:r>
              <a:rPr lang="en-ID" sz="4000" dirty="0" smtClean="0"/>
              <a:t>A </a:t>
            </a:r>
            <a:r>
              <a:rPr lang="en-ID" sz="4000" dirty="0">
                <a:solidFill>
                  <a:srgbClr val="0070C0"/>
                </a:solidFill>
              </a:rPr>
              <a:t>call </a:t>
            </a:r>
            <a:r>
              <a:rPr lang="en-ID" sz="4000" dirty="0" err="1">
                <a:solidFill>
                  <a:srgbClr val="0070C0"/>
                </a:solidFill>
              </a:rPr>
              <a:t>center</a:t>
            </a:r>
            <a:r>
              <a:rPr lang="en-ID" sz="4000" dirty="0">
                <a:solidFill>
                  <a:srgbClr val="0070C0"/>
                </a:solidFill>
              </a:rPr>
              <a:t> receives a report </a:t>
            </a:r>
            <a:r>
              <a:rPr lang="en-ID" sz="4000" dirty="0"/>
              <a:t>of an emergency. </a:t>
            </a:r>
            <a:r>
              <a:rPr lang="en-ID" sz="4000" dirty="0" smtClean="0"/>
              <a:t>A </a:t>
            </a:r>
            <a:r>
              <a:rPr lang="en-ID" sz="4000" dirty="0"/>
              <a:t>call </a:t>
            </a:r>
            <a:r>
              <a:rPr lang="en-ID" sz="4000" dirty="0" err="1"/>
              <a:t>center</a:t>
            </a:r>
            <a:r>
              <a:rPr lang="en-ID" sz="4000" dirty="0"/>
              <a:t> </a:t>
            </a:r>
            <a:r>
              <a:rPr lang="en-ID" sz="4000" dirty="0" smtClean="0"/>
              <a:t>agent </a:t>
            </a:r>
            <a:r>
              <a:rPr lang="en-ID" sz="4000" dirty="0" smtClean="0">
                <a:solidFill>
                  <a:srgbClr val="0070C0"/>
                </a:solidFill>
              </a:rPr>
              <a:t>enters </a:t>
            </a:r>
            <a:r>
              <a:rPr lang="en-ID" sz="4000" dirty="0">
                <a:solidFill>
                  <a:srgbClr val="0070C0"/>
                </a:solidFill>
              </a:rPr>
              <a:t>details on the person affected</a:t>
            </a:r>
            <a:r>
              <a:rPr lang="en-ID" sz="4000" dirty="0"/>
              <a:t>, the </a:t>
            </a:r>
            <a:r>
              <a:rPr lang="en-ID" sz="4000" dirty="0">
                <a:solidFill>
                  <a:srgbClr val="0070C0"/>
                </a:solidFill>
              </a:rPr>
              <a:t>symptoms </a:t>
            </a:r>
            <a:r>
              <a:rPr lang="en-ID" sz="4000" dirty="0"/>
              <a:t>and the </a:t>
            </a:r>
            <a:r>
              <a:rPr lang="en-ID" sz="4000" dirty="0">
                <a:solidFill>
                  <a:srgbClr val="0070C0"/>
                </a:solidFill>
              </a:rPr>
              <a:t>physical </a:t>
            </a:r>
            <a:r>
              <a:rPr lang="en-ID" sz="4000" dirty="0" smtClean="0">
                <a:solidFill>
                  <a:srgbClr val="0070C0"/>
                </a:solidFill>
              </a:rPr>
              <a:t>address</a:t>
            </a:r>
          </a:p>
          <a:p>
            <a:r>
              <a:rPr lang="en-ID" sz="4000" dirty="0" smtClean="0"/>
              <a:t>A </a:t>
            </a:r>
            <a:r>
              <a:rPr lang="en-ID" sz="4000" dirty="0"/>
              <a:t>qualified nurse </a:t>
            </a:r>
            <a:r>
              <a:rPr lang="en-ID" sz="4000" dirty="0">
                <a:solidFill>
                  <a:srgbClr val="0070C0"/>
                </a:solidFill>
              </a:rPr>
              <a:t>classifies the emergency </a:t>
            </a:r>
            <a:r>
              <a:rPr lang="en-ID" sz="4000" dirty="0"/>
              <a:t>according to its </a:t>
            </a:r>
            <a:r>
              <a:rPr lang="en-ID" sz="4000" dirty="0" smtClean="0"/>
              <a:t>severity</a:t>
            </a:r>
          </a:p>
          <a:p>
            <a:pPr lvl="1"/>
            <a:r>
              <a:rPr lang="en-ID" sz="3200" dirty="0" smtClean="0">
                <a:solidFill>
                  <a:srgbClr val="00B050"/>
                </a:solidFill>
              </a:rPr>
              <a:t>Green</a:t>
            </a:r>
            <a:r>
              <a:rPr lang="en-ID" sz="3200" dirty="0" smtClean="0"/>
              <a:t>: </a:t>
            </a:r>
            <a:r>
              <a:rPr lang="en-ID" sz="3200" dirty="0" smtClean="0">
                <a:solidFill>
                  <a:srgbClr val="00B050"/>
                </a:solidFill>
              </a:rPr>
              <a:t>Low severity</a:t>
            </a:r>
            <a:r>
              <a:rPr lang="en-ID" sz="3200" dirty="0" smtClean="0"/>
              <a:t>. The patient can be easily stabilized</a:t>
            </a:r>
          </a:p>
          <a:p>
            <a:pPr lvl="1"/>
            <a:r>
              <a:rPr lang="en-ID" sz="3200" dirty="0" smtClean="0">
                <a:solidFill>
                  <a:srgbClr val="FFC000"/>
                </a:solidFill>
              </a:rPr>
              <a:t>Yellow</a:t>
            </a:r>
            <a:r>
              <a:rPr lang="en-ID" sz="3200" dirty="0" smtClean="0"/>
              <a:t>: </a:t>
            </a:r>
            <a:r>
              <a:rPr lang="en-ID" sz="3200" dirty="0" smtClean="0">
                <a:solidFill>
                  <a:srgbClr val="FFC000"/>
                </a:solidFill>
              </a:rPr>
              <a:t>Medium severity</a:t>
            </a:r>
            <a:r>
              <a:rPr lang="en-ID" sz="3200" dirty="0" smtClean="0"/>
              <a:t>. The patient requires special attention but can be stabilized at the place of emergency</a:t>
            </a:r>
          </a:p>
          <a:p>
            <a:pPr lvl="1"/>
            <a:r>
              <a:rPr lang="en-ID" sz="3200" dirty="0" smtClean="0">
                <a:solidFill>
                  <a:srgbClr val="C00000"/>
                </a:solidFill>
              </a:rPr>
              <a:t>Red</a:t>
            </a:r>
            <a:r>
              <a:rPr lang="en-ID" sz="3200" dirty="0" smtClean="0"/>
              <a:t>: </a:t>
            </a:r>
            <a:r>
              <a:rPr lang="en-ID" sz="3200" dirty="0" smtClean="0">
                <a:solidFill>
                  <a:srgbClr val="C00000"/>
                </a:solidFill>
              </a:rPr>
              <a:t>High severity</a:t>
            </a:r>
            <a:r>
              <a:rPr lang="en-ID" sz="3200" dirty="0" smtClean="0"/>
              <a:t>. The patient must be collected and taken to the nearest hospital</a:t>
            </a:r>
          </a:p>
          <a:p>
            <a:r>
              <a:rPr lang="en-ID" sz="4000" dirty="0" smtClean="0"/>
              <a:t>According </a:t>
            </a:r>
            <a:r>
              <a:rPr lang="en-ID" sz="4000" dirty="0"/>
              <a:t>to the priority assigned, the Emergency attendance department </a:t>
            </a:r>
            <a:r>
              <a:rPr lang="en-ID" sz="4000" dirty="0">
                <a:solidFill>
                  <a:srgbClr val="0070C0"/>
                </a:solidFill>
              </a:rPr>
              <a:t>presents a different level </a:t>
            </a:r>
            <a:r>
              <a:rPr lang="en-ID" sz="4000" dirty="0" smtClean="0">
                <a:solidFill>
                  <a:srgbClr val="0070C0"/>
                </a:solidFill>
              </a:rPr>
              <a:t>of response</a:t>
            </a:r>
            <a:endParaRPr lang="en-ID" sz="4000" dirty="0">
              <a:solidFill>
                <a:srgbClr val="0070C0"/>
              </a:solidFill>
            </a:endParaRPr>
          </a:p>
          <a:p>
            <a:pPr lvl="1"/>
            <a:r>
              <a:rPr lang="en-ID" sz="3200" dirty="0">
                <a:solidFill>
                  <a:srgbClr val="00B050"/>
                </a:solidFill>
              </a:rPr>
              <a:t>Green</a:t>
            </a:r>
            <a:r>
              <a:rPr lang="en-ID" sz="3200" dirty="0"/>
              <a:t>: This triage is assisted by a </a:t>
            </a:r>
            <a:r>
              <a:rPr lang="en-ID" sz="3200" dirty="0">
                <a:solidFill>
                  <a:srgbClr val="00B050"/>
                </a:solidFill>
              </a:rPr>
              <a:t>quick response vehicle </a:t>
            </a:r>
            <a:r>
              <a:rPr lang="en-ID" sz="3200" dirty="0" smtClean="0"/>
              <a:t>carrying </a:t>
            </a:r>
            <a:r>
              <a:rPr lang="en-ID" sz="3200" dirty="0"/>
              <a:t>two people: </a:t>
            </a:r>
            <a:r>
              <a:rPr lang="en-ID" sz="3200" dirty="0" smtClean="0"/>
              <a:t>a paramedic </a:t>
            </a:r>
            <a:r>
              <a:rPr lang="en-ID" sz="3200" dirty="0"/>
              <a:t>and a </a:t>
            </a:r>
            <a:r>
              <a:rPr lang="en-ID" sz="3200" dirty="0" smtClean="0"/>
              <a:t>doctor</a:t>
            </a:r>
          </a:p>
          <a:p>
            <a:pPr lvl="1"/>
            <a:r>
              <a:rPr lang="en-ID" sz="3200" dirty="0" smtClean="0">
                <a:solidFill>
                  <a:srgbClr val="FFC000"/>
                </a:solidFill>
              </a:rPr>
              <a:t>Yellow</a:t>
            </a:r>
            <a:r>
              <a:rPr lang="en-ID" sz="3200" dirty="0"/>
              <a:t>: This triage is assisted by a </a:t>
            </a:r>
            <a:r>
              <a:rPr lang="en-ID" sz="3200" dirty="0">
                <a:solidFill>
                  <a:srgbClr val="FFC000"/>
                </a:solidFill>
              </a:rPr>
              <a:t>basic ambulance </a:t>
            </a:r>
            <a:r>
              <a:rPr lang="en-ID" sz="3200" dirty="0"/>
              <a:t>having a doctor, nurse and a paramedic </a:t>
            </a:r>
            <a:r>
              <a:rPr lang="en-ID" sz="3200" dirty="0" smtClean="0"/>
              <a:t>on Board</a:t>
            </a:r>
          </a:p>
          <a:p>
            <a:pPr lvl="1"/>
            <a:r>
              <a:rPr lang="en-ID" sz="3200" dirty="0">
                <a:solidFill>
                  <a:srgbClr val="C00000"/>
                </a:solidFill>
              </a:rPr>
              <a:t>Red</a:t>
            </a:r>
            <a:r>
              <a:rPr lang="en-ID" sz="3200" dirty="0"/>
              <a:t>: This triage is assisted by a </a:t>
            </a:r>
            <a:r>
              <a:rPr lang="en-ID" sz="3200" dirty="0">
                <a:solidFill>
                  <a:srgbClr val="C00000"/>
                </a:solidFill>
              </a:rPr>
              <a:t>fully equipped ambulance </a:t>
            </a:r>
            <a:r>
              <a:rPr lang="en-ID" sz="3200" dirty="0"/>
              <a:t>holding two doctors, a nurse and </a:t>
            </a:r>
            <a:r>
              <a:rPr lang="en-ID" sz="3200" dirty="0" smtClean="0"/>
              <a:t>a paramedic</a:t>
            </a:r>
            <a:endParaRPr lang="en-ID" sz="3200" dirty="0"/>
          </a:p>
          <a:p>
            <a:r>
              <a:rPr lang="en-ID" sz="4000" dirty="0"/>
              <a:t>If the emergency is </a:t>
            </a:r>
            <a:r>
              <a:rPr lang="en-ID" sz="4000" dirty="0">
                <a:solidFill>
                  <a:srgbClr val="00B050"/>
                </a:solidFill>
              </a:rPr>
              <a:t>green</a:t>
            </a:r>
            <a:r>
              <a:rPr lang="en-ID" sz="4000" dirty="0"/>
              <a:t> or </a:t>
            </a:r>
            <a:r>
              <a:rPr lang="en-ID" sz="4000" dirty="0">
                <a:solidFill>
                  <a:srgbClr val="FFC000"/>
                </a:solidFill>
              </a:rPr>
              <a:t>yellow</a:t>
            </a:r>
            <a:r>
              <a:rPr lang="en-ID" sz="4000" dirty="0"/>
              <a:t>, the process finishes once the response team arrives at the at </a:t>
            </a:r>
            <a:r>
              <a:rPr lang="en-ID" sz="4000" dirty="0" smtClean="0"/>
              <a:t>the place </a:t>
            </a:r>
            <a:r>
              <a:rPr lang="en-ID" sz="4000" dirty="0"/>
              <a:t>of </a:t>
            </a:r>
            <a:r>
              <a:rPr lang="en-ID" sz="4000" dirty="0" smtClean="0"/>
              <a:t>emergency</a:t>
            </a:r>
            <a:endParaRPr lang="en-ID" sz="4000" dirty="0"/>
          </a:p>
          <a:p>
            <a:r>
              <a:rPr lang="en-ID" sz="4000" dirty="0"/>
              <a:t>If the emergency is </a:t>
            </a:r>
            <a:r>
              <a:rPr lang="en-ID" sz="4000" dirty="0">
                <a:solidFill>
                  <a:srgbClr val="C00000"/>
                </a:solidFill>
              </a:rPr>
              <a:t>red</a:t>
            </a:r>
            <a:r>
              <a:rPr lang="en-ID" sz="4000" dirty="0"/>
              <a:t>, the fully equipped ambulance transfers the patient to the nearest </a:t>
            </a:r>
            <a:r>
              <a:rPr lang="en-ID" sz="4000" dirty="0" smtClean="0"/>
              <a:t>hospital</a:t>
            </a:r>
            <a:endParaRPr lang="en-ID" sz="4000" dirty="0"/>
          </a:p>
          <a:p>
            <a:r>
              <a:rPr lang="en-ID" sz="4000" dirty="0">
                <a:solidFill>
                  <a:srgbClr val="0070C0"/>
                </a:solidFill>
              </a:rPr>
              <a:t>During the transfer a nurse carries out the necessary paperwork </a:t>
            </a:r>
            <a:r>
              <a:rPr lang="en-ID" sz="4000" dirty="0"/>
              <a:t>to ensure quick </a:t>
            </a:r>
            <a:r>
              <a:rPr lang="en-ID" sz="4000" dirty="0" smtClean="0"/>
              <a:t>admittance</a:t>
            </a:r>
            <a:endParaRPr lang="en-ID" sz="4000" dirty="0"/>
          </a:p>
          <a:p>
            <a:r>
              <a:rPr lang="en-ID" sz="4000" dirty="0"/>
              <a:t>When the patient arrives at the hospital with the necessary paperwork, the </a:t>
            </a:r>
            <a:r>
              <a:rPr lang="en-ID" sz="4000" dirty="0">
                <a:solidFill>
                  <a:srgbClr val="0070C0"/>
                </a:solidFill>
              </a:rPr>
              <a:t>receptionist will be able </a:t>
            </a:r>
            <a:r>
              <a:rPr lang="en-ID" sz="4000" dirty="0" smtClean="0">
                <a:solidFill>
                  <a:srgbClr val="0070C0"/>
                </a:solidFill>
              </a:rPr>
              <a:t>to admit </a:t>
            </a:r>
            <a:r>
              <a:rPr lang="en-ID" sz="4000" dirty="0">
                <a:solidFill>
                  <a:srgbClr val="0070C0"/>
                </a:solidFill>
              </a:rPr>
              <a:t>the </a:t>
            </a:r>
            <a:r>
              <a:rPr lang="en-ID" sz="4000" dirty="0" smtClean="0">
                <a:solidFill>
                  <a:srgbClr val="0070C0"/>
                </a:solidFill>
              </a:rPr>
              <a:t>patient </a:t>
            </a:r>
            <a:r>
              <a:rPr lang="en-ID" sz="4000" dirty="0">
                <a:solidFill>
                  <a:srgbClr val="0070C0"/>
                </a:solidFill>
              </a:rPr>
              <a:t>quickly </a:t>
            </a:r>
            <a:r>
              <a:rPr lang="en-ID" sz="4000" dirty="0"/>
              <a:t>and provide medical assistance </a:t>
            </a:r>
            <a:r>
              <a:rPr lang="en-ID" sz="4000" dirty="0" smtClean="0"/>
              <a:t>immediately</a:t>
            </a:r>
          </a:p>
          <a:p>
            <a:r>
              <a:rPr lang="en-ID" sz="4000" dirty="0"/>
              <a:t>This process must be carefully </a:t>
            </a:r>
            <a:r>
              <a:rPr lang="en-ID" sz="4000" dirty="0" err="1"/>
              <a:t>analyzed</a:t>
            </a:r>
            <a:r>
              <a:rPr lang="en-ID" sz="4000" dirty="0"/>
              <a:t> in order to </a:t>
            </a:r>
            <a:r>
              <a:rPr lang="en-ID" sz="4000" dirty="0">
                <a:solidFill>
                  <a:srgbClr val="0070C0"/>
                </a:solidFill>
              </a:rPr>
              <a:t>reduce the time between receiving the request </a:t>
            </a:r>
            <a:r>
              <a:rPr lang="en-ID" sz="4000" dirty="0" smtClean="0">
                <a:solidFill>
                  <a:srgbClr val="0070C0"/>
                </a:solidFill>
              </a:rPr>
              <a:t>and providing </a:t>
            </a:r>
            <a:r>
              <a:rPr lang="en-ID" sz="4000" dirty="0">
                <a:solidFill>
                  <a:srgbClr val="0070C0"/>
                </a:solidFill>
              </a:rPr>
              <a:t>medical </a:t>
            </a:r>
            <a:r>
              <a:rPr lang="en-ID" sz="4000" dirty="0" smtClean="0">
                <a:solidFill>
                  <a:srgbClr val="0070C0"/>
                </a:solidFill>
              </a:rPr>
              <a:t>assistance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Study: </a:t>
            </a:r>
            <a:r>
              <a:rPr lang="en-ID" dirty="0" smtClean="0"/>
              <a:t>Patient Assistance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ID" dirty="0"/>
              <a:t>Patient Assistance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40" b="15033"/>
          <a:stretch/>
        </p:blipFill>
        <p:spPr>
          <a:xfrm>
            <a:off x="181618" y="1066349"/>
            <a:ext cx="8690534" cy="53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3</a:t>
            </a:r>
            <a:r>
              <a:rPr lang="en-US" sz="4400" dirty="0" smtClean="0"/>
              <a:t>.2 Process </a:t>
            </a:r>
            <a:r>
              <a:rPr lang="en-US" sz="4400" dirty="0"/>
              <a:t>Validation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/>
              <a:t>The first level of the simulation validates the Process Model, </a:t>
            </a:r>
            <a:r>
              <a:rPr lang="en-ID" dirty="0">
                <a:solidFill>
                  <a:srgbClr val="C00000"/>
                </a:solidFill>
              </a:rPr>
              <a:t>making sure the process passes through all the sequence flows</a:t>
            </a:r>
            <a:r>
              <a:rPr lang="en-ID" dirty="0"/>
              <a:t>, and behaves as </a:t>
            </a:r>
            <a:r>
              <a:rPr lang="en-ID" dirty="0" smtClean="0"/>
              <a:t>expected</a:t>
            </a:r>
            <a:endParaRPr lang="en-ID" dirty="0"/>
          </a:p>
          <a:p>
            <a:r>
              <a:rPr lang="en-ID" dirty="0">
                <a:solidFill>
                  <a:srgbClr val="C00000"/>
                </a:solidFill>
              </a:rPr>
              <a:t>Resources, processing times and costs are not included </a:t>
            </a:r>
            <a:r>
              <a:rPr lang="en-ID" dirty="0"/>
              <a:t>in this </a:t>
            </a:r>
            <a:r>
              <a:rPr lang="en-ID" dirty="0" smtClean="0"/>
              <a:t>level</a:t>
            </a:r>
          </a:p>
          <a:p>
            <a:pPr lvl="1"/>
            <a:r>
              <a:rPr lang="en-ID" dirty="0" smtClean="0"/>
              <a:t>Such </a:t>
            </a:r>
            <a:r>
              <a:rPr lang="en-ID" dirty="0"/>
              <a:t>parameters will be included later in subsequent </a:t>
            </a:r>
            <a:r>
              <a:rPr lang="en-ID" dirty="0" smtClean="0"/>
              <a:t>levels</a:t>
            </a:r>
          </a:p>
          <a:p>
            <a:r>
              <a:rPr lang="en-ID" dirty="0" smtClean="0"/>
              <a:t>When </a:t>
            </a:r>
            <a:r>
              <a:rPr lang="en-ID" dirty="0"/>
              <a:t>validating a Process Model the simulation results will show if</a:t>
            </a:r>
            <a:r>
              <a:rPr lang="en-ID" dirty="0" smtClean="0"/>
              <a:t>:</a:t>
            </a:r>
            <a:endParaRPr lang="en-ID" dirty="0"/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Gateways</a:t>
            </a:r>
            <a:r>
              <a:rPr lang="en-ID" dirty="0" smtClean="0"/>
              <a:t> </a:t>
            </a:r>
            <a:r>
              <a:rPr lang="en-ID" dirty="0"/>
              <a:t>are </a:t>
            </a:r>
            <a:r>
              <a:rPr lang="en-ID" dirty="0" smtClean="0"/>
              <a:t>synchronized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Messages</a:t>
            </a:r>
            <a:r>
              <a:rPr lang="en-ID" dirty="0" smtClean="0"/>
              <a:t> </a:t>
            </a:r>
            <a:r>
              <a:rPr lang="en-ID" dirty="0"/>
              <a:t>are </a:t>
            </a:r>
            <a:r>
              <a:rPr lang="en-ID" dirty="0" smtClean="0"/>
              <a:t>synchronized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Decisions </a:t>
            </a:r>
            <a:r>
              <a:rPr lang="en-ID" dirty="0">
                <a:solidFill>
                  <a:srgbClr val="0070C0"/>
                </a:solidFill>
              </a:rPr>
              <a:t>probabilities </a:t>
            </a:r>
            <a:r>
              <a:rPr lang="en-ID" dirty="0"/>
              <a:t>are correctly </a:t>
            </a:r>
            <a:r>
              <a:rPr lang="en-ID" dirty="0" smtClean="0"/>
              <a:t>assigned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Routing</a:t>
            </a:r>
            <a:r>
              <a:rPr lang="en-ID" dirty="0" smtClean="0"/>
              <a:t> </a:t>
            </a:r>
            <a:r>
              <a:rPr lang="en-ID" dirty="0"/>
              <a:t>behaves as </a:t>
            </a:r>
            <a:r>
              <a:rPr lang="en-ID" dirty="0" smtClean="0"/>
              <a:t>expected</a:t>
            </a:r>
          </a:p>
          <a:p>
            <a:pPr lvl="1"/>
            <a:r>
              <a:rPr lang="en-ID" dirty="0" smtClean="0"/>
              <a:t>All </a:t>
            </a:r>
            <a:r>
              <a:rPr lang="en-ID" dirty="0">
                <a:solidFill>
                  <a:srgbClr val="0070C0"/>
                </a:solidFill>
              </a:rPr>
              <a:t>tokens have </a:t>
            </a:r>
            <a:r>
              <a:rPr lang="en-ID" dirty="0" smtClean="0">
                <a:solidFill>
                  <a:srgbClr val="0070C0"/>
                </a:solidFill>
              </a:rPr>
              <a:t>ended</a:t>
            </a:r>
            <a:endParaRPr lang="en-ID" dirty="0">
              <a:solidFill>
                <a:srgbClr val="0070C0"/>
              </a:solidFill>
            </a:endParaRPr>
          </a:p>
          <a:p>
            <a:r>
              <a:rPr lang="en-ID" dirty="0" err="1" smtClean="0"/>
              <a:t>Bizagi</a:t>
            </a:r>
            <a:r>
              <a:rPr lang="en-ID" dirty="0" smtClean="0"/>
              <a:t> </a:t>
            </a:r>
            <a:r>
              <a:rPr lang="en-ID" dirty="0"/>
              <a:t>offers real-time animation of simulations to easily identify problems. The Results report will show the </a:t>
            </a:r>
            <a:r>
              <a:rPr lang="en-ID" dirty="0" err="1"/>
              <a:t>behavior</a:t>
            </a:r>
            <a:r>
              <a:rPr lang="en-ID" dirty="0"/>
              <a:t> during execution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124000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Introduction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BPMN Elements</a:t>
            </a:r>
          </a:p>
          <a:p>
            <a:pPr marL="457200" lvl="1" indent="0">
              <a:buNone/>
            </a:pPr>
            <a:r>
              <a:rPr lang="en-US" dirty="0"/>
              <a:t>3.1 </a:t>
            </a:r>
            <a:r>
              <a:rPr lang="en-US" dirty="0" err="1"/>
              <a:t>Swimlane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3.2 Connecting Objects</a:t>
            </a:r>
          </a:p>
          <a:p>
            <a:pPr marL="457200" lvl="1" indent="0">
              <a:buNone/>
            </a:pPr>
            <a:r>
              <a:rPr lang="en-US" dirty="0"/>
              <a:t>3.3 Flow Objects</a:t>
            </a:r>
          </a:p>
          <a:p>
            <a:pPr marL="457200" lvl="1" indent="0">
              <a:buNone/>
            </a:pPr>
            <a:r>
              <a:rPr lang="en-US" dirty="0"/>
              <a:t>3.4 Artifacts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BPMN Simulation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BPMN Refactoring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BPMN </a:t>
            </a:r>
            <a:r>
              <a:rPr lang="en-US" dirty="0" smtClean="0"/>
              <a:t>Guide and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776784"/>
          </a:xfrm>
        </p:spPr>
        <p:txBody>
          <a:bodyPr>
            <a:normAutofit lnSpcReduction="10000"/>
          </a:bodyPr>
          <a:lstStyle/>
          <a:p>
            <a:r>
              <a:rPr lang="en-ID" dirty="0"/>
              <a:t>In the Process Validation level you will note that only </a:t>
            </a:r>
            <a:r>
              <a:rPr lang="en-ID" dirty="0">
                <a:solidFill>
                  <a:srgbClr val="C00000"/>
                </a:solidFill>
              </a:rPr>
              <a:t>Start Events </a:t>
            </a:r>
            <a:r>
              <a:rPr lang="en-ID" dirty="0"/>
              <a:t>and </a:t>
            </a:r>
            <a:r>
              <a:rPr lang="en-ID" dirty="0">
                <a:solidFill>
                  <a:srgbClr val="C00000"/>
                </a:solidFill>
              </a:rPr>
              <a:t>Gateways</a:t>
            </a:r>
            <a:r>
              <a:rPr lang="en-ID" dirty="0"/>
              <a:t> are enabled for </a:t>
            </a:r>
            <a:r>
              <a:rPr lang="en-ID" dirty="0" smtClean="0"/>
              <a:t>editing</a:t>
            </a:r>
          </a:p>
          <a:p>
            <a:r>
              <a:rPr lang="en-ID" dirty="0" smtClean="0"/>
              <a:t>For </a:t>
            </a:r>
            <a:r>
              <a:rPr lang="en-ID" dirty="0"/>
              <a:t>this level you need to </a:t>
            </a:r>
            <a:r>
              <a:rPr lang="en-ID" dirty="0" smtClean="0"/>
              <a:t>define:</a:t>
            </a:r>
          </a:p>
          <a:p>
            <a:pPr lvl="1"/>
            <a:r>
              <a:rPr lang="en-ID" dirty="0" err="1" smtClean="0">
                <a:solidFill>
                  <a:srgbClr val="0070C0"/>
                </a:solidFill>
              </a:rPr>
              <a:t>Max.arrival</a:t>
            </a:r>
            <a:r>
              <a:rPr lang="en-ID" dirty="0" smtClean="0">
                <a:solidFill>
                  <a:srgbClr val="0070C0"/>
                </a:solidFill>
              </a:rPr>
              <a:t> count</a:t>
            </a:r>
            <a:r>
              <a:rPr lang="en-ID" dirty="0" smtClean="0"/>
              <a:t>:</a:t>
            </a:r>
          </a:p>
          <a:p>
            <a:pPr lvl="2"/>
            <a:r>
              <a:rPr lang="en-ID" dirty="0" smtClean="0"/>
              <a:t>Define </a:t>
            </a:r>
            <a:r>
              <a:rPr lang="en-ID" dirty="0"/>
              <a:t>the </a:t>
            </a:r>
            <a:r>
              <a:rPr lang="en-ID" dirty="0">
                <a:solidFill>
                  <a:srgbClr val="00B050"/>
                </a:solidFill>
              </a:rPr>
              <a:t>number of token instances the process will </a:t>
            </a:r>
            <a:r>
              <a:rPr lang="en-ID" dirty="0" smtClean="0">
                <a:solidFill>
                  <a:srgbClr val="00B050"/>
                </a:solidFill>
              </a:rPr>
              <a:t>generate</a:t>
            </a:r>
            <a:endParaRPr lang="en-ID" dirty="0"/>
          </a:p>
          <a:p>
            <a:pPr lvl="2"/>
            <a:r>
              <a:rPr lang="en-ID" dirty="0" smtClean="0"/>
              <a:t>We </a:t>
            </a:r>
            <a:r>
              <a:rPr lang="en-ID" dirty="0"/>
              <a:t>recommend defining a large enough number (at least 1000) to allow the execution to stabilize and present reliable </a:t>
            </a:r>
            <a:r>
              <a:rPr lang="en-ID" dirty="0" smtClean="0"/>
              <a:t>outcomes</a:t>
            </a:r>
          </a:p>
          <a:p>
            <a:pPr lvl="2"/>
            <a:r>
              <a:rPr lang="en-ID" dirty="0" smtClean="0"/>
              <a:t>Select </a:t>
            </a:r>
            <a:r>
              <a:rPr lang="en-ID" dirty="0"/>
              <a:t>the </a:t>
            </a:r>
            <a:r>
              <a:rPr lang="en-ID" dirty="0">
                <a:solidFill>
                  <a:srgbClr val="00B050"/>
                </a:solidFill>
              </a:rPr>
              <a:t>Start Event </a:t>
            </a:r>
            <a:r>
              <a:rPr lang="en-ID" dirty="0"/>
              <a:t>of the process and click the Gear icon on the pie menu. Enter the </a:t>
            </a:r>
            <a:r>
              <a:rPr lang="en-ID" dirty="0" err="1">
                <a:solidFill>
                  <a:srgbClr val="00B050"/>
                </a:solidFill>
              </a:rPr>
              <a:t>Max.arrival</a:t>
            </a:r>
            <a:r>
              <a:rPr lang="en-ID" dirty="0">
                <a:solidFill>
                  <a:srgbClr val="00B050"/>
                </a:solidFill>
              </a:rPr>
              <a:t> count </a:t>
            </a:r>
            <a:r>
              <a:rPr lang="en-ID" dirty="0"/>
              <a:t>in the pop-up </a:t>
            </a:r>
            <a:r>
              <a:rPr lang="en-ID" dirty="0" smtClean="0"/>
              <a:t>window</a:t>
            </a:r>
          </a:p>
          <a:p>
            <a:pPr lvl="1"/>
            <a:r>
              <a:rPr lang="en-ID" dirty="0">
                <a:solidFill>
                  <a:srgbClr val="0070C0"/>
                </a:solidFill>
              </a:rPr>
              <a:t>Gateways </a:t>
            </a:r>
            <a:r>
              <a:rPr lang="en-ID" dirty="0" smtClean="0">
                <a:solidFill>
                  <a:srgbClr val="0070C0"/>
                </a:solidFill>
              </a:rPr>
              <a:t>routing</a:t>
            </a:r>
            <a:r>
              <a:rPr lang="en-ID" dirty="0" smtClean="0"/>
              <a:t>:</a:t>
            </a:r>
          </a:p>
          <a:p>
            <a:pPr lvl="2"/>
            <a:r>
              <a:rPr lang="en-ID" dirty="0" smtClean="0"/>
              <a:t>Inclusive </a:t>
            </a:r>
            <a:r>
              <a:rPr lang="en-ID" dirty="0"/>
              <a:t>and exclusive Gateways have </a:t>
            </a:r>
            <a:r>
              <a:rPr lang="en-ID" dirty="0">
                <a:solidFill>
                  <a:srgbClr val="00B050"/>
                </a:solidFill>
              </a:rPr>
              <a:t>activation </a:t>
            </a:r>
            <a:r>
              <a:rPr lang="en-ID" dirty="0" smtClean="0">
                <a:solidFill>
                  <a:srgbClr val="00B050"/>
                </a:solidFill>
              </a:rPr>
              <a:t>probabilities</a:t>
            </a:r>
          </a:p>
          <a:p>
            <a:pPr lvl="2"/>
            <a:r>
              <a:rPr lang="en-ID" dirty="0" smtClean="0"/>
              <a:t>Probabilities </a:t>
            </a:r>
            <a:r>
              <a:rPr lang="en-ID" dirty="0"/>
              <a:t>are </a:t>
            </a:r>
            <a:r>
              <a:rPr lang="en-ID" dirty="0">
                <a:solidFill>
                  <a:srgbClr val="00B050"/>
                </a:solidFill>
              </a:rPr>
              <a:t>values between 0 and </a:t>
            </a:r>
            <a:r>
              <a:rPr lang="en-ID" dirty="0" smtClean="0">
                <a:solidFill>
                  <a:srgbClr val="00B050"/>
                </a:solidFill>
              </a:rPr>
              <a:t>100%</a:t>
            </a:r>
          </a:p>
          <a:p>
            <a:pPr lvl="2"/>
            <a:r>
              <a:rPr lang="en-ID" dirty="0" smtClean="0"/>
              <a:t>Select </a:t>
            </a:r>
            <a:r>
              <a:rPr lang="en-ID" dirty="0"/>
              <a:t>the </a:t>
            </a:r>
            <a:r>
              <a:rPr lang="en-ID" dirty="0">
                <a:solidFill>
                  <a:srgbClr val="00B050"/>
                </a:solidFill>
              </a:rPr>
              <a:t>Gateway </a:t>
            </a:r>
            <a:r>
              <a:rPr lang="en-ID" dirty="0"/>
              <a:t>and click the scroll arrow icons (icon) to set the probabilities.</a:t>
            </a:r>
          </a:p>
          <a:p>
            <a:pPr lvl="1"/>
            <a:endParaRPr lang="en-ID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dirty="0" smtClean="0"/>
              <a:t>1. Defining </a:t>
            </a:r>
            <a:r>
              <a:rPr lang="en-ID" sz="3200" dirty="0"/>
              <a:t>the </a:t>
            </a:r>
            <a:r>
              <a:rPr lang="en-ID" sz="3200" dirty="0" smtClean="0"/>
              <a:t>Input </a:t>
            </a:r>
            <a:r>
              <a:rPr lang="en-ID" sz="3200" dirty="0"/>
              <a:t>D</a:t>
            </a:r>
            <a:r>
              <a:rPr lang="en-ID" sz="3200" dirty="0" smtClean="0"/>
              <a:t>ata Required </a:t>
            </a:r>
            <a:r>
              <a:rPr lang="en-ID" sz="3200" dirty="0"/>
              <a:t>for </a:t>
            </a:r>
            <a:r>
              <a:rPr lang="en-ID" sz="3200" dirty="0" smtClean="0"/>
              <a:t>This Level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418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09" y="1264246"/>
            <a:ext cx="7152381" cy="455238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Max.arrival</a:t>
            </a:r>
            <a:r>
              <a:rPr lang="en-US" dirty="0"/>
              <a:t> count</a:t>
            </a:r>
          </a:p>
        </p:txBody>
      </p:sp>
    </p:spTree>
    <p:extLst>
      <p:ext uri="{BB962C8B-B14F-4D97-AF65-F5344CB8AC3E}">
        <p14:creationId xmlns:p14="http://schemas.microsoft.com/office/powerpoint/2010/main" val="2745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686190"/>
            <a:ext cx="7200000" cy="424761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Gateways routing</a:t>
            </a:r>
          </a:p>
        </p:txBody>
      </p:sp>
    </p:spTree>
    <p:extLst>
      <p:ext uri="{BB962C8B-B14F-4D97-AF65-F5344CB8AC3E}">
        <p14:creationId xmlns:p14="http://schemas.microsoft.com/office/powerpoint/2010/main" val="41426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Once </a:t>
            </a:r>
            <a:r>
              <a:rPr lang="en-ID" dirty="0"/>
              <a:t>the required data for this level have been defined, click the </a:t>
            </a:r>
            <a:r>
              <a:rPr lang="en-ID" dirty="0">
                <a:solidFill>
                  <a:srgbClr val="C00000"/>
                </a:solidFill>
              </a:rPr>
              <a:t>Run</a:t>
            </a:r>
            <a:r>
              <a:rPr lang="en-ID" dirty="0"/>
              <a:t> button to execute the </a:t>
            </a:r>
            <a:r>
              <a:rPr lang="en-ID" dirty="0" smtClean="0"/>
              <a:t>simulation</a:t>
            </a:r>
            <a:endParaRPr lang="en-ID" dirty="0"/>
          </a:p>
          <a:p>
            <a:r>
              <a:rPr lang="en-ID" dirty="0"/>
              <a:t>In the new window, click </a:t>
            </a:r>
            <a:r>
              <a:rPr lang="en-ID" dirty="0">
                <a:solidFill>
                  <a:srgbClr val="C00000"/>
                </a:solidFill>
              </a:rPr>
              <a:t>Start</a:t>
            </a:r>
            <a:r>
              <a:rPr lang="en-ID" dirty="0"/>
              <a:t> to run the </a:t>
            </a:r>
            <a:r>
              <a:rPr lang="en-ID" dirty="0" smtClean="0"/>
              <a:t>simulation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2. Running </a:t>
            </a:r>
            <a:r>
              <a:rPr lang="en-ID" dirty="0"/>
              <a:t>the </a:t>
            </a:r>
            <a:r>
              <a:rPr lang="en-ID" dirty="0" smtClean="0"/>
              <a:t>simulation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83" b="44352"/>
          <a:stretch/>
        </p:blipFill>
        <p:spPr>
          <a:xfrm>
            <a:off x="4879396" y="3433777"/>
            <a:ext cx="3430290" cy="2607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80" b="55951"/>
          <a:stretch/>
        </p:blipFill>
        <p:spPr>
          <a:xfrm>
            <a:off x="811006" y="3433777"/>
            <a:ext cx="3469512" cy="24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014826"/>
            <a:ext cx="8256358" cy="546172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sz="2400" dirty="0" smtClean="0"/>
              <a:t>Number </a:t>
            </a:r>
            <a:r>
              <a:rPr lang="en-ID" sz="2400" dirty="0"/>
              <a:t>of </a:t>
            </a:r>
            <a:r>
              <a:rPr lang="en-ID" sz="2400" dirty="0">
                <a:solidFill>
                  <a:srgbClr val="C00000"/>
                </a:solidFill>
              </a:rPr>
              <a:t>completed </a:t>
            </a:r>
            <a:r>
              <a:rPr lang="en-ID" sz="2400" dirty="0" smtClean="0">
                <a:solidFill>
                  <a:srgbClr val="C00000"/>
                </a:solidFill>
              </a:rPr>
              <a:t>tokens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dirty="0" smtClean="0"/>
              <a:t>Number </a:t>
            </a:r>
            <a:r>
              <a:rPr lang="en-ID" sz="2400" dirty="0"/>
              <a:t>of </a:t>
            </a:r>
            <a:r>
              <a:rPr lang="en-ID" sz="2400" dirty="0">
                <a:solidFill>
                  <a:srgbClr val="C00000"/>
                </a:solidFill>
              </a:rPr>
              <a:t>token instances </a:t>
            </a:r>
            <a:r>
              <a:rPr lang="en-ID" sz="2400" dirty="0" smtClean="0">
                <a:solidFill>
                  <a:srgbClr val="C00000"/>
                </a:solidFill>
              </a:rPr>
              <a:t>created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dirty="0" smtClean="0"/>
              <a:t>Number </a:t>
            </a:r>
            <a:r>
              <a:rPr lang="en-ID" sz="2400" dirty="0"/>
              <a:t>of </a:t>
            </a:r>
            <a:r>
              <a:rPr lang="en-ID" sz="2400" dirty="0">
                <a:solidFill>
                  <a:srgbClr val="C00000"/>
                </a:solidFill>
              </a:rPr>
              <a:t>instances that activate each </a:t>
            </a:r>
            <a:r>
              <a:rPr lang="en-ID" sz="2400" dirty="0" smtClean="0">
                <a:solidFill>
                  <a:srgbClr val="C00000"/>
                </a:solidFill>
              </a:rPr>
              <a:t>shape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dirty="0" smtClean="0"/>
              <a:t>Number </a:t>
            </a:r>
            <a:r>
              <a:rPr lang="en-ID" sz="2400" dirty="0"/>
              <a:t>of </a:t>
            </a:r>
            <a:r>
              <a:rPr lang="en-ID" sz="2400" dirty="0">
                <a:solidFill>
                  <a:srgbClr val="C00000"/>
                </a:solidFill>
              </a:rPr>
              <a:t>finished </a:t>
            </a:r>
            <a:r>
              <a:rPr lang="en-ID" sz="2400" dirty="0" smtClean="0">
                <a:solidFill>
                  <a:srgbClr val="C00000"/>
                </a:solidFill>
              </a:rPr>
              <a:t>instances</a:t>
            </a:r>
            <a:endParaRPr lang="en-ID" sz="24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Data Display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2" b="9438"/>
          <a:stretch/>
        </p:blipFill>
        <p:spPr>
          <a:xfrm>
            <a:off x="2600828" y="2677306"/>
            <a:ext cx="6636408" cy="43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1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When the simulation is finished, view the results by selecting the </a:t>
            </a:r>
            <a:r>
              <a:rPr lang="en-ID" dirty="0">
                <a:solidFill>
                  <a:srgbClr val="C00000"/>
                </a:solidFill>
              </a:rPr>
              <a:t>Results</a:t>
            </a:r>
            <a:r>
              <a:rPr lang="en-ID" dirty="0"/>
              <a:t> </a:t>
            </a:r>
            <a:r>
              <a:rPr lang="en-ID" dirty="0" smtClean="0"/>
              <a:t>option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Results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5" b="32108"/>
          <a:stretch/>
        </p:blipFill>
        <p:spPr>
          <a:xfrm>
            <a:off x="1804779" y="2287941"/>
            <a:ext cx="5104622" cy="28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8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804" y="1111287"/>
            <a:ext cx="4339766" cy="5333549"/>
          </a:xfrm>
        </p:spPr>
        <p:txBody>
          <a:bodyPr>
            <a:normAutofit/>
          </a:bodyPr>
          <a:lstStyle/>
          <a:p>
            <a:r>
              <a:rPr lang="en-ID" dirty="0" smtClean="0">
                <a:solidFill>
                  <a:srgbClr val="C00000"/>
                </a:solidFill>
              </a:rPr>
              <a:t>Name</a:t>
            </a:r>
            <a:r>
              <a:rPr lang="en-ID" dirty="0"/>
              <a:t>: Identifies the specific BPM shape for which the results are </a:t>
            </a:r>
            <a:r>
              <a:rPr lang="en-ID" dirty="0" smtClean="0"/>
              <a:t>displayed</a:t>
            </a:r>
          </a:p>
          <a:p>
            <a:r>
              <a:rPr lang="en-ID" dirty="0" smtClean="0">
                <a:solidFill>
                  <a:srgbClr val="C00000"/>
                </a:solidFill>
              </a:rPr>
              <a:t>Type</a:t>
            </a:r>
            <a:r>
              <a:rPr lang="en-ID" dirty="0"/>
              <a:t>: Identifies the element type of the BPM </a:t>
            </a:r>
            <a:r>
              <a:rPr lang="en-ID" dirty="0" smtClean="0"/>
              <a:t>shape</a:t>
            </a:r>
          </a:p>
          <a:p>
            <a:r>
              <a:rPr lang="en-ID" dirty="0" smtClean="0">
                <a:solidFill>
                  <a:srgbClr val="C00000"/>
                </a:solidFill>
              </a:rPr>
              <a:t>Tokens </a:t>
            </a:r>
            <a:r>
              <a:rPr lang="en-ID" dirty="0">
                <a:solidFill>
                  <a:srgbClr val="C00000"/>
                </a:solidFill>
              </a:rPr>
              <a:t>completed</a:t>
            </a:r>
            <a:r>
              <a:rPr lang="en-ID" dirty="0"/>
              <a:t>: Indicates how many tokens were processed (instances) during the execution of the </a:t>
            </a:r>
            <a:r>
              <a:rPr lang="en-ID" dirty="0" smtClean="0"/>
              <a:t>simulation</a:t>
            </a:r>
            <a:endParaRPr lang="en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Display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89" b="13148"/>
          <a:stretch/>
        </p:blipFill>
        <p:spPr>
          <a:xfrm>
            <a:off x="4464850" y="946564"/>
            <a:ext cx="4530780" cy="33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Case Study: </a:t>
            </a:r>
            <a:r>
              <a:rPr lang="en-US" sz="4400" dirty="0" smtClean="0"/>
              <a:t>Process Validation for Patient </a:t>
            </a:r>
            <a:r>
              <a:rPr lang="en-US" sz="4400" dirty="0"/>
              <a:t>Assistance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ID" dirty="0"/>
              <a:t>Patient Assistance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40" b="15033"/>
          <a:stretch/>
        </p:blipFill>
        <p:spPr>
          <a:xfrm>
            <a:off x="181618" y="1066349"/>
            <a:ext cx="8690534" cy="53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1. Set </a:t>
            </a:r>
            <a:r>
              <a:rPr lang="en-ID" dirty="0"/>
              <a:t>the </a:t>
            </a:r>
            <a:r>
              <a:rPr lang="en-ID" dirty="0" smtClean="0"/>
              <a:t>Max. Arrival Count = 1000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7" b="10198"/>
          <a:stretch/>
        </p:blipFill>
        <p:spPr>
          <a:xfrm>
            <a:off x="843810" y="1220300"/>
            <a:ext cx="7209820" cy="47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3</a:t>
            </a:r>
            <a:r>
              <a:rPr lang="en-US" sz="5400" dirty="0" smtClean="0"/>
              <a:t>. </a:t>
            </a:r>
            <a:r>
              <a:rPr lang="en-US" sz="5400" dirty="0"/>
              <a:t>BPMN Simulation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17699"/>
            <a:ext cx="7886700" cy="2126385"/>
          </a:xfrm>
        </p:spPr>
        <p:txBody>
          <a:bodyPr>
            <a:no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.1 Introduction to Simulation</a:t>
            </a:r>
          </a:p>
          <a:p>
            <a:r>
              <a:rPr lang="en-US" sz="2000" dirty="0"/>
              <a:t>3</a:t>
            </a:r>
            <a:r>
              <a:rPr lang="en-US" sz="2000" dirty="0" smtClean="0"/>
              <a:t>.2 Process Validation</a:t>
            </a:r>
          </a:p>
          <a:p>
            <a:r>
              <a:rPr lang="en-US" sz="2000" dirty="0"/>
              <a:t>3</a:t>
            </a:r>
            <a:r>
              <a:rPr lang="en-US" sz="2000" dirty="0" smtClean="0"/>
              <a:t>.3 Time Analysis</a:t>
            </a:r>
          </a:p>
          <a:p>
            <a:r>
              <a:rPr lang="en-US" sz="2000" dirty="0"/>
              <a:t>3</a:t>
            </a:r>
            <a:r>
              <a:rPr lang="en-US" sz="2000" dirty="0" smtClean="0"/>
              <a:t>.4 Resource Analysis</a:t>
            </a:r>
          </a:p>
          <a:p>
            <a:r>
              <a:rPr lang="en-US" sz="2000" dirty="0"/>
              <a:t>3</a:t>
            </a:r>
            <a:r>
              <a:rPr lang="en-US" sz="2000" dirty="0" smtClean="0"/>
              <a:t>.5 Calendar Analysis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143000"/>
            <a:ext cx="8129505" cy="5333549"/>
          </a:xfrm>
        </p:spPr>
        <p:txBody>
          <a:bodyPr>
            <a:normAutofit/>
          </a:bodyPr>
          <a:lstStyle/>
          <a:p>
            <a:r>
              <a:rPr lang="en-ID" sz="2000" dirty="0" smtClean="0"/>
              <a:t>Suppose </a:t>
            </a:r>
            <a:r>
              <a:rPr lang="en-ID" sz="2000" dirty="0"/>
              <a:t>the emergency department has estimated, based on historical data, that the probabilities for the different sequence flows are</a:t>
            </a:r>
            <a:r>
              <a:rPr lang="en-ID" sz="2000" dirty="0" smtClean="0"/>
              <a:t>:</a:t>
            </a:r>
            <a:endParaRPr lang="en-ID" sz="2000" dirty="0"/>
          </a:p>
          <a:p>
            <a:pPr lvl="1"/>
            <a:r>
              <a:rPr lang="en-ID" sz="1800" dirty="0" smtClean="0">
                <a:solidFill>
                  <a:srgbClr val="00B050"/>
                </a:solidFill>
              </a:rPr>
              <a:t>Green</a:t>
            </a:r>
            <a:r>
              <a:rPr lang="en-ID" sz="1800" dirty="0"/>
              <a:t>: 20</a:t>
            </a:r>
            <a:r>
              <a:rPr lang="en-ID" sz="1800" dirty="0" smtClean="0"/>
              <a:t>%</a:t>
            </a:r>
            <a:endParaRPr lang="en-ID" sz="1800" dirty="0"/>
          </a:p>
          <a:p>
            <a:pPr lvl="1"/>
            <a:r>
              <a:rPr lang="en-ID" sz="1800" dirty="0" smtClean="0">
                <a:solidFill>
                  <a:srgbClr val="FFC000"/>
                </a:solidFill>
              </a:rPr>
              <a:t>Yellow</a:t>
            </a:r>
            <a:r>
              <a:rPr lang="en-ID" sz="1800" dirty="0"/>
              <a:t>: 30</a:t>
            </a:r>
            <a:r>
              <a:rPr lang="en-ID" sz="1800" dirty="0" smtClean="0"/>
              <a:t>%</a:t>
            </a:r>
            <a:endParaRPr lang="en-ID" sz="1800" dirty="0"/>
          </a:p>
          <a:p>
            <a:pPr lvl="1"/>
            <a:r>
              <a:rPr lang="en-ID" sz="1800" dirty="0" smtClean="0">
                <a:solidFill>
                  <a:srgbClr val="C00000"/>
                </a:solidFill>
              </a:rPr>
              <a:t>Red</a:t>
            </a:r>
            <a:r>
              <a:rPr lang="en-ID" sz="1800" dirty="0"/>
              <a:t>: 50</a:t>
            </a:r>
            <a:r>
              <a:rPr lang="en-ID" sz="1800" dirty="0" smtClean="0"/>
              <a:t>%</a:t>
            </a:r>
            <a:endParaRPr lang="en-ID" sz="1800" dirty="0"/>
          </a:p>
          <a:p>
            <a:r>
              <a:rPr lang="en-ID" sz="2000" dirty="0"/>
              <a:t>Define each probability for the </a:t>
            </a:r>
            <a:r>
              <a:rPr lang="en-ID" sz="2000" dirty="0">
                <a:solidFill>
                  <a:srgbClr val="C00000"/>
                </a:solidFill>
              </a:rPr>
              <a:t>Gateway named Triage type</a:t>
            </a:r>
            <a:r>
              <a:rPr lang="en-ID" sz="2000" dirty="0"/>
              <a:t>.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3200" dirty="0" smtClean="0"/>
              <a:t>2. Define </a:t>
            </a:r>
            <a:r>
              <a:rPr lang="en-ID" sz="3200" dirty="0"/>
              <a:t>the </a:t>
            </a:r>
            <a:r>
              <a:rPr lang="en-ID" sz="3200" dirty="0" smtClean="0"/>
              <a:t>Probabilities </a:t>
            </a:r>
            <a:r>
              <a:rPr lang="en-ID" sz="3200" dirty="0"/>
              <a:t>for </a:t>
            </a:r>
            <a:r>
              <a:rPr lang="en-ID" sz="3200" dirty="0" smtClean="0"/>
              <a:t>All Outgoing </a:t>
            </a:r>
            <a:r>
              <a:rPr lang="en-ID" sz="3200" dirty="0"/>
              <a:t>P</a:t>
            </a:r>
            <a:r>
              <a:rPr lang="en-ID" sz="3200" dirty="0" smtClean="0"/>
              <a:t>aths</a:t>
            </a:r>
            <a:br>
              <a:rPr lang="en-ID" sz="3200" dirty="0" smtClean="0"/>
            </a:br>
            <a:r>
              <a:rPr lang="en-ID" sz="3200" dirty="0" smtClean="0"/>
              <a:t>of </a:t>
            </a:r>
            <a:r>
              <a:rPr lang="en-ID" sz="3200" dirty="0"/>
              <a:t>the </a:t>
            </a:r>
            <a:r>
              <a:rPr lang="en-ID" sz="3200" dirty="0" smtClean="0"/>
              <a:t>Gateway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5" y="3137068"/>
            <a:ext cx="7123809" cy="3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3" y="1064835"/>
            <a:ext cx="7161905" cy="380952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Click </a:t>
            </a:r>
            <a:r>
              <a:rPr lang="en-US" dirty="0"/>
              <a:t>the Run </a:t>
            </a:r>
            <a:r>
              <a:rPr lang="en-US" dirty="0" smtClean="0"/>
              <a:t>and Start button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24" y="3381946"/>
            <a:ext cx="7180952" cy="3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3" y="1367332"/>
            <a:ext cx="8603259" cy="411906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dirty="0"/>
              <a:t>When the </a:t>
            </a:r>
            <a:r>
              <a:rPr lang="en-ID" sz="3200" dirty="0" smtClean="0"/>
              <a:t>Simulation </a:t>
            </a:r>
            <a:r>
              <a:rPr lang="en-ID" sz="3200" dirty="0"/>
              <a:t>is </a:t>
            </a:r>
            <a:r>
              <a:rPr lang="en-ID" sz="3200" dirty="0" smtClean="0"/>
              <a:t>Complete</a:t>
            </a:r>
            <a:r>
              <a:rPr lang="en-ID" sz="3200" dirty="0"/>
              <a:t>, </a:t>
            </a:r>
            <a:r>
              <a:rPr lang="en-ID" sz="3200" dirty="0" smtClean="0"/>
              <a:t>Select </a:t>
            </a:r>
            <a:r>
              <a:rPr lang="en-ID" sz="3200" dirty="0"/>
              <a:t>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40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143000"/>
            <a:ext cx="3992046" cy="5333549"/>
          </a:xfrm>
        </p:spPr>
        <p:txBody>
          <a:bodyPr>
            <a:normAutofit/>
          </a:bodyPr>
          <a:lstStyle/>
          <a:p>
            <a:r>
              <a:rPr lang="en-ID" sz="2600" dirty="0" err="1"/>
              <a:t>Analyzing</a:t>
            </a:r>
            <a:r>
              <a:rPr lang="en-ID" sz="2600" dirty="0"/>
              <a:t> the results we conclude that something is </a:t>
            </a:r>
            <a:r>
              <a:rPr lang="en-ID" sz="2600" dirty="0" smtClean="0"/>
              <a:t>wrong:</a:t>
            </a:r>
            <a:endParaRPr lang="en-ID" sz="2600" dirty="0"/>
          </a:p>
          <a:p>
            <a:pPr lvl="1"/>
            <a:r>
              <a:rPr lang="en-ID" sz="2200" dirty="0"/>
              <a:t>The number of tokens (</a:t>
            </a:r>
            <a:r>
              <a:rPr lang="en-ID" sz="2200" dirty="0">
                <a:solidFill>
                  <a:srgbClr val="C00000"/>
                </a:solidFill>
              </a:rPr>
              <a:t>1000</a:t>
            </a:r>
            <a:r>
              <a:rPr lang="en-ID" sz="2200" dirty="0"/>
              <a:t>) created at the Start Event of the process differs to the sum of tokens completed at the End Events (</a:t>
            </a:r>
            <a:r>
              <a:rPr lang="en-ID" sz="2200" dirty="0">
                <a:solidFill>
                  <a:srgbClr val="C00000"/>
                </a:solidFill>
              </a:rPr>
              <a:t>1006+311+186</a:t>
            </a:r>
            <a:r>
              <a:rPr lang="en-ID" sz="2200" dirty="0"/>
              <a:t>)</a:t>
            </a:r>
          </a:p>
          <a:p>
            <a:r>
              <a:rPr lang="en-ID" sz="2600" dirty="0"/>
              <a:t>Can you identify </a:t>
            </a:r>
            <a:r>
              <a:rPr lang="en-ID" sz="2600" dirty="0">
                <a:solidFill>
                  <a:srgbClr val="C00000"/>
                </a:solidFill>
              </a:rPr>
              <a:t>what is wrong in the flow</a:t>
            </a:r>
            <a:r>
              <a:rPr lang="en-ID" sz="2600" dirty="0" smtClean="0"/>
              <a:t>?</a:t>
            </a:r>
            <a:endParaRPr lang="en-ID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Analyzing </a:t>
            </a:r>
            <a:r>
              <a:rPr lang="en-US" dirty="0"/>
              <a:t>the Results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78" b="5024"/>
          <a:stretch/>
        </p:blipFill>
        <p:spPr>
          <a:xfrm>
            <a:off x="4572000" y="1143000"/>
            <a:ext cx="4462239" cy="49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4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dirty="0" smtClean="0"/>
              <a:t>If </a:t>
            </a:r>
            <a:r>
              <a:rPr lang="en-ID" sz="2400" dirty="0"/>
              <a:t>you watch the diagram carefully, you will </a:t>
            </a:r>
            <a:r>
              <a:rPr lang="en-ID" sz="2400" dirty="0">
                <a:solidFill>
                  <a:srgbClr val="C00000"/>
                </a:solidFill>
              </a:rPr>
              <a:t>see there is no point of convergence</a:t>
            </a:r>
            <a:r>
              <a:rPr lang="en-ID" sz="2400" dirty="0"/>
              <a:t>, that is, no shape has been defined to synchronize the paths that exit the Parallel </a:t>
            </a:r>
            <a:r>
              <a:rPr lang="en-ID" sz="2400" dirty="0" smtClean="0"/>
              <a:t>Gateway</a:t>
            </a:r>
            <a:endParaRPr lang="en-ID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0" y="2389712"/>
            <a:ext cx="6820973" cy="350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It is necessary to merge the outgoing flows into a single flow before the token continues to the next </a:t>
            </a:r>
            <a:r>
              <a:rPr lang="en-ID" dirty="0" smtClean="0"/>
              <a:t>activity</a:t>
            </a:r>
          </a:p>
          <a:p>
            <a:r>
              <a:rPr lang="en-ID" dirty="0" smtClean="0"/>
              <a:t>To </a:t>
            </a:r>
            <a:r>
              <a:rPr lang="en-ID" dirty="0"/>
              <a:t>do this, include a Parallel Gateway (as a convergence element) to synchronize </a:t>
            </a:r>
            <a:r>
              <a:rPr lang="en-ID" dirty="0" smtClean="0"/>
              <a:t>them</a:t>
            </a:r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05" y="3384072"/>
            <a:ext cx="6559783" cy="33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1547" y="1142999"/>
            <a:ext cx="4170597" cy="5333549"/>
          </a:xfrm>
        </p:spPr>
        <p:txBody>
          <a:bodyPr>
            <a:normAutofit/>
          </a:bodyPr>
          <a:lstStyle/>
          <a:p>
            <a:r>
              <a:rPr lang="en-ID" dirty="0"/>
              <a:t>Once the change is done, Run the simulation </a:t>
            </a:r>
            <a:r>
              <a:rPr lang="en-ID" dirty="0" smtClean="0"/>
              <a:t>again</a:t>
            </a:r>
          </a:p>
          <a:p>
            <a:r>
              <a:rPr lang="en-ID" dirty="0" smtClean="0"/>
              <a:t>Looking </a:t>
            </a:r>
            <a:r>
              <a:rPr lang="en-ID" dirty="0"/>
              <a:t>at the new results we can see that all is </a:t>
            </a:r>
            <a:r>
              <a:rPr lang="en-ID" dirty="0">
                <a:solidFill>
                  <a:srgbClr val="C00000"/>
                </a:solidFill>
              </a:rPr>
              <a:t>working as </a:t>
            </a:r>
            <a:r>
              <a:rPr lang="en-ID" dirty="0" smtClean="0">
                <a:solidFill>
                  <a:srgbClr val="C00000"/>
                </a:solidFill>
              </a:rPr>
              <a:t>expected</a:t>
            </a:r>
            <a:r>
              <a:rPr lang="en-ID" dirty="0" smtClean="0"/>
              <a:t>:</a:t>
            </a:r>
          </a:p>
          <a:p>
            <a:pPr lvl="1"/>
            <a:r>
              <a:rPr lang="en-ID" dirty="0" smtClean="0"/>
              <a:t>The </a:t>
            </a:r>
            <a:r>
              <a:rPr lang="en-ID" dirty="0"/>
              <a:t>number of tokens created (</a:t>
            </a:r>
            <a:r>
              <a:rPr lang="en-ID" dirty="0">
                <a:solidFill>
                  <a:srgbClr val="0070C0"/>
                </a:solidFill>
              </a:rPr>
              <a:t>1000</a:t>
            </a:r>
            <a:r>
              <a:rPr lang="en-ID" dirty="0"/>
              <a:t>) is equal to the sum of tokens completed (</a:t>
            </a:r>
            <a:r>
              <a:rPr lang="en-ID" dirty="0" smtClean="0">
                <a:solidFill>
                  <a:srgbClr val="0070C0"/>
                </a:solidFill>
              </a:rPr>
              <a:t>483+315+202</a:t>
            </a:r>
            <a:r>
              <a:rPr lang="en-ID" dirty="0" smtClean="0"/>
              <a:t>)</a:t>
            </a:r>
          </a:p>
          <a:p>
            <a:r>
              <a:rPr lang="en-ID" dirty="0" smtClean="0"/>
              <a:t>In </a:t>
            </a:r>
            <a:r>
              <a:rPr lang="en-ID" dirty="0"/>
              <a:t>addition, </a:t>
            </a:r>
            <a:r>
              <a:rPr lang="en-ID" dirty="0">
                <a:solidFill>
                  <a:srgbClr val="C00000"/>
                </a:solidFill>
              </a:rPr>
              <a:t>each token is passed correctly </a:t>
            </a:r>
            <a:r>
              <a:rPr lang="en-ID" dirty="0"/>
              <a:t>to the triage based on the probabilities </a:t>
            </a:r>
            <a:r>
              <a:rPr lang="en-ID" dirty="0" smtClean="0"/>
              <a:t>defined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6" b="9662"/>
          <a:stretch/>
        </p:blipFill>
        <p:spPr>
          <a:xfrm>
            <a:off x="4506673" y="1196844"/>
            <a:ext cx="4431722" cy="46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ID" dirty="0"/>
              <a:t>Patient Assistance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803" b="15844"/>
          <a:stretch/>
        </p:blipFill>
        <p:spPr>
          <a:xfrm>
            <a:off x="163715" y="838200"/>
            <a:ext cx="8921559" cy="544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3</a:t>
            </a:r>
            <a:r>
              <a:rPr lang="en-US" sz="4400" dirty="0" smtClean="0"/>
              <a:t>.3 </a:t>
            </a:r>
            <a:r>
              <a:rPr lang="en-US" sz="4400" dirty="0"/>
              <a:t>Time </a:t>
            </a:r>
            <a:r>
              <a:rPr lang="en-US" sz="4400" dirty="0" smtClean="0"/>
              <a:t>Analysis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>
                <a:solidFill>
                  <a:srgbClr val="C00000"/>
                </a:solidFill>
              </a:rPr>
              <a:t>Arrival interval </a:t>
            </a:r>
            <a:r>
              <a:rPr lang="en-ID" dirty="0" smtClean="0">
                <a:solidFill>
                  <a:srgbClr val="C00000"/>
                </a:solidFill>
              </a:rPr>
              <a:t>time</a:t>
            </a:r>
            <a:r>
              <a:rPr lang="en-ID" dirty="0" smtClean="0"/>
              <a:t>:</a:t>
            </a:r>
          </a:p>
          <a:p>
            <a:pPr lvl="1"/>
            <a:r>
              <a:rPr lang="en-ID" dirty="0" smtClean="0"/>
              <a:t>Defines </a:t>
            </a:r>
            <a:r>
              <a:rPr lang="en-ID" dirty="0"/>
              <a:t>the time interval between token instances </a:t>
            </a:r>
            <a:r>
              <a:rPr lang="en-ID" dirty="0" smtClean="0"/>
              <a:t>generation</a:t>
            </a:r>
          </a:p>
          <a:p>
            <a:pPr lvl="1"/>
            <a:r>
              <a:rPr lang="en-ID" dirty="0" smtClean="0"/>
              <a:t>Instances </a:t>
            </a:r>
            <a:r>
              <a:rPr lang="en-ID" dirty="0"/>
              <a:t>will be created until the </a:t>
            </a:r>
            <a:r>
              <a:rPr lang="en-ID" dirty="0" err="1">
                <a:solidFill>
                  <a:srgbClr val="0070C0"/>
                </a:solidFill>
              </a:rPr>
              <a:t>max.arrival</a:t>
            </a:r>
            <a:r>
              <a:rPr lang="en-ID" dirty="0">
                <a:solidFill>
                  <a:srgbClr val="0070C0"/>
                </a:solidFill>
              </a:rPr>
              <a:t> count is </a:t>
            </a:r>
            <a:r>
              <a:rPr lang="en-ID" dirty="0" smtClean="0">
                <a:solidFill>
                  <a:srgbClr val="0070C0"/>
                </a:solidFill>
              </a:rPr>
              <a:t>reached</a:t>
            </a:r>
          </a:p>
          <a:p>
            <a:pPr lvl="1"/>
            <a:r>
              <a:rPr lang="en-ID" dirty="0" smtClean="0"/>
              <a:t>This </a:t>
            </a:r>
            <a:r>
              <a:rPr lang="en-ID" dirty="0"/>
              <a:t>applies to </a:t>
            </a:r>
            <a:r>
              <a:rPr lang="en-ID" dirty="0">
                <a:solidFill>
                  <a:srgbClr val="0070C0"/>
                </a:solidFill>
              </a:rPr>
              <a:t>Start Events</a:t>
            </a:r>
            <a:r>
              <a:rPr lang="en-ID" dirty="0"/>
              <a:t>, Activities that start processes or </a:t>
            </a:r>
            <a:r>
              <a:rPr lang="en-ID" dirty="0">
                <a:solidFill>
                  <a:srgbClr val="0070C0"/>
                </a:solidFill>
              </a:rPr>
              <a:t>Timer </a:t>
            </a:r>
            <a:r>
              <a:rPr lang="en-ID" dirty="0" smtClean="0">
                <a:solidFill>
                  <a:srgbClr val="0070C0"/>
                </a:solidFill>
              </a:rPr>
              <a:t>Events</a:t>
            </a:r>
            <a:endParaRPr lang="en-ID" dirty="0"/>
          </a:p>
          <a:p>
            <a:pPr lvl="1"/>
            <a:r>
              <a:rPr lang="en-ID" dirty="0" smtClean="0"/>
              <a:t>Select </a:t>
            </a:r>
            <a:r>
              <a:rPr lang="en-ID" dirty="0"/>
              <a:t>the </a:t>
            </a:r>
            <a:r>
              <a:rPr lang="en-ID" dirty="0">
                <a:solidFill>
                  <a:srgbClr val="0070C0"/>
                </a:solidFill>
              </a:rPr>
              <a:t>Start Event </a:t>
            </a:r>
            <a:r>
              <a:rPr lang="en-ID" dirty="0"/>
              <a:t>of the process and click the Gear icon on the pie </a:t>
            </a:r>
            <a:r>
              <a:rPr lang="en-ID" dirty="0" smtClean="0"/>
              <a:t>menu. Set </a:t>
            </a:r>
            <a:r>
              <a:rPr lang="en-ID" dirty="0"/>
              <a:t>the value for the </a:t>
            </a:r>
            <a:r>
              <a:rPr lang="en-ID" dirty="0" smtClean="0"/>
              <a:t>control</a:t>
            </a:r>
          </a:p>
          <a:p>
            <a:pPr lvl="1"/>
            <a:r>
              <a:rPr lang="en-ID" dirty="0"/>
              <a:t>One option is to define the arrival interval time as a </a:t>
            </a:r>
            <a:r>
              <a:rPr lang="en-ID" dirty="0">
                <a:solidFill>
                  <a:srgbClr val="C00000"/>
                </a:solidFill>
              </a:rPr>
              <a:t>constant</a:t>
            </a:r>
            <a:r>
              <a:rPr lang="en-ID" dirty="0"/>
              <a:t> by entering a value. The </a:t>
            </a:r>
            <a:r>
              <a:rPr lang="en-ID" dirty="0">
                <a:solidFill>
                  <a:srgbClr val="C00000"/>
                </a:solidFill>
              </a:rPr>
              <a:t>time units for this value are defined in the scenario´s </a:t>
            </a:r>
            <a:r>
              <a:rPr lang="en-ID" dirty="0" smtClean="0">
                <a:solidFill>
                  <a:srgbClr val="C00000"/>
                </a:solidFill>
              </a:rPr>
              <a:t>configuration</a:t>
            </a:r>
          </a:p>
          <a:p>
            <a:endParaRPr lang="en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/>
              <a:t>1. Defining </a:t>
            </a:r>
            <a:r>
              <a:rPr lang="en-ID" dirty="0"/>
              <a:t>the input data required for this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3.1 Introduction to Simulation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9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9" y="1208341"/>
            <a:ext cx="7066667" cy="390476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Arrival </a:t>
            </a:r>
            <a:r>
              <a:rPr lang="en-US" dirty="0" smtClean="0"/>
              <a:t>Interval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In the following image </a:t>
            </a:r>
            <a:r>
              <a:rPr lang="en-ID" dirty="0">
                <a:solidFill>
                  <a:srgbClr val="C00000"/>
                </a:solidFill>
              </a:rPr>
              <a:t>tokens instances are generated every 5 </a:t>
            </a:r>
            <a:r>
              <a:rPr lang="en-ID" dirty="0" smtClean="0">
                <a:solidFill>
                  <a:srgbClr val="C00000"/>
                </a:solidFill>
              </a:rPr>
              <a:t>minutes</a:t>
            </a:r>
            <a:endParaRPr lang="en-ID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Arrival Interval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97" y="2185714"/>
            <a:ext cx="5995512" cy="355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996912"/>
            <a:ext cx="7886700" cy="5333549"/>
          </a:xfrm>
        </p:spPr>
        <p:txBody>
          <a:bodyPr>
            <a:normAutofit/>
          </a:bodyPr>
          <a:lstStyle/>
          <a:p>
            <a:r>
              <a:rPr lang="en-ID" sz="2400" dirty="0"/>
              <a:t>Alternatively, define a </a:t>
            </a:r>
            <a:r>
              <a:rPr lang="en-ID" sz="2400" dirty="0">
                <a:solidFill>
                  <a:srgbClr val="C00000"/>
                </a:solidFill>
              </a:rPr>
              <a:t>statistical </a:t>
            </a:r>
            <a:r>
              <a:rPr lang="en-ID" sz="2400" dirty="0" smtClean="0">
                <a:solidFill>
                  <a:srgbClr val="C00000"/>
                </a:solidFill>
              </a:rPr>
              <a:t>distribution</a:t>
            </a:r>
            <a:endParaRPr lang="en-ID" sz="2400" dirty="0"/>
          </a:p>
          <a:p>
            <a:r>
              <a:rPr lang="en-ID" sz="2400" dirty="0" smtClean="0"/>
              <a:t>Click </a:t>
            </a:r>
            <a:r>
              <a:rPr lang="en-ID" sz="2400" dirty="0"/>
              <a:t>the advanced icon alongside the field to view and select a </a:t>
            </a:r>
            <a:r>
              <a:rPr lang="en-ID" sz="2400" dirty="0" smtClean="0"/>
              <a:t>distribution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Arrival Interval </a:t>
            </a:r>
            <a:r>
              <a:rPr lang="en-US" dirty="0" smtClean="0"/>
              <a:t>Time - Statistical 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35" y="2288334"/>
            <a:ext cx="6751594" cy="44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143000"/>
            <a:ext cx="4305864" cy="5333549"/>
          </a:xfrm>
        </p:spPr>
        <p:txBody>
          <a:bodyPr/>
          <a:lstStyle/>
          <a:p>
            <a:r>
              <a:rPr lang="en-ID" dirty="0"/>
              <a:t>Once selected, you will be able to set the parameters of the </a:t>
            </a:r>
            <a:r>
              <a:rPr lang="en-ID" dirty="0" smtClean="0"/>
              <a:t>distribution</a:t>
            </a:r>
            <a:endParaRPr lang="en-ID" dirty="0"/>
          </a:p>
          <a:p>
            <a:r>
              <a:rPr lang="en-ID" dirty="0"/>
              <a:t>In the following image the time between generation of tokens instances is exponentially distributed with </a:t>
            </a:r>
            <a:r>
              <a:rPr lang="en-ID" dirty="0">
                <a:solidFill>
                  <a:srgbClr val="C00000"/>
                </a:solidFill>
              </a:rPr>
              <a:t>mean equals to 5 </a:t>
            </a:r>
            <a:r>
              <a:rPr lang="en-ID" dirty="0" smtClean="0">
                <a:solidFill>
                  <a:srgbClr val="C00000"/>
                </a:solidFill>
              </a:rPr>
              <a:t>minutes</a:t>
            </a:r>
          </a:p>
          <a:p>
            <a:r>
              <a:rPr lang="en-ID" dirty="0" smtClean="0">
                <a:solidFill>
                  <a:srgbClr val="C00000"/>
                </a:solidFill>
              </a:rPr>
              <a:t>Tokens </a:t>
            </a:r>
            <a:r>
              <a:rPr lang="en-ID" dirty="0">
                <a:solidFill>
                  <a:srgbClr val="C00000"/>
                </a:solidFill>
              </a:rPr>
              <a:t>will be generated until 100 </a:t>
            </a:r>
            <a:r>
              <a:rPr lang="en-ID" dirty="0"/>
              <a:t>are </a:t>
            </a:r>
            <a:r>
              <a:rPr lang="en-ID" dirty="0" smtClean="0"/>
              <a:t>reached</a:t>
            </a:r>
            <a:endParaRPr lang="en-ID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Arrival Interval Time - Statistical Distribution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96" y="1704361"/>
            <a:ext cx="4047619" cy="2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013145"/>
            <a:ext cx="7886700" cy="5333549"/>
          </a:xfrm>
        </p:spPr>
        <p:txBody>
          <a:bodyPr>
            <a:normAutofit/>
          </a:bodyPr>
          <a:lstStyle/>
          <a:p>
            <a:r>
              <a:rPr lang="en-ID" sz="2400" dirty="0">
                <a:solidFill>
                  <a:srgbClr val="C00000"/>
                </a:solidFill>
              </a:rPr>
              <a:t>Processing </a:t>
            </a:r>
            <a:r>
              <a:rPr lang="en-ID" sz="2400" dirty="0" smtClean="0">
                <a:solidFill>
                  <a:srgbClr val="C00000"/>
                </a:solidFill>
              </a:rPr>
              <a:t>times</a:t>
            </a:r>
            <a:r>
              <a:rPr lang="en-ID" sz="2400" dirty="0" smtClean="0"/>
              <a:t>:</a:t>
            </a:r>
          </a:p>
          <a:p>
            <a:pPr lvl="1"/>
            <a:r>
              <a:rPr lang="en-ID" sz="2000" dirty="0" smtClean="0"/>
              <a:t>Defines </a:t>
            </a:r>
            <a:r>
              <a:rPr lang="en-ID" sz="2000" dirty="0"/>
              <a:t>the </a:t>
            </a:r>
            <a:r>
              <a:rPr lang="en-ID" sz="2000" dirty="0">
                <a:solidFill>
                  <a:srgbClr val="0070C0"/>
                </a:solidFill>
              </a:rPr>
              <a:t>amount of time an Activity or Event </a:t>
            </a:r>
            <a:r>
              <a:rPr lang="en-ID" sz="2000" dirty="0"/>
              <a:t>needs to process a </a:t>
            </a:r>
            <a:r>
              <a:rPr lang="en-ID" sz="2000" dirty="0" smtClean="0"/>
              <a:t>token</a:t>
            </a:r>
          </a:p>
          <a:p>
            <a:pPr lvl="1"/>
            <a:r>
              <a:rPr lang="en-ID" sz="2000" dirty="0" smtClean="0"/>
              <a:t>That </a:t>
            </a:r>
            <a:r>
              <a:rPr lang="en-ID" sz="2000" dirty="0"/>
              <a:t>is, it defines a </a:t>
            </a:r>
            <a:r>
              <a:rPr lang="en-ID" sz="2000" dirty="0">
                <a:solidFill>
                  <a:srgbClr val="0070C0"/>
                </a:solidFill>
              </a:rPr>
              <a:t>service time period </a:t>
            </a:r>
            <a:r>
              <a:rPr lang="en-ID" sz="2000" dirty="0"/>
              <a:t>from the moment a token arrives at an Activity or Event until it is </a:t>
            </a:r>
            <a:r>
              <a:rPr lang="en-ID" sz="2000" dirty="0" smtClean="0"/>
              <a:t>executed</a:t>
            </a:r>
            <a:endParaRPr lang="en-ID" sz="2000" dirty="0"/>
          </a:p>
          <a:p>
            <a:pPr lvl="1"/>
            <a:r>
              <a:rPr lang="en-ID" sz="2000" dirty="0" smtClean="0"/>
              <a:t>Click </a:t>
            </a:r>
            <a:r>
              <a:rPr lang="en-ID" sz="2000" dirty="0"/>
              <a:t>the </a:t>
            </a:r>
            <a:r>
              <a:rPr lang="en-ID" sz="2000" dirty="0">
                <a:solidFill>
                  <a:srgbClr val="0070C0"/>
                </a:solidFill>
              </a:rPr>
              <a:t>Activity or Event</a:t>
            </a:r>
            <a:r>
              <a:rPr lang="en-ID" sz="2000" dirty="0"/>
              <a:t>.  Select the Clock on the pie menu, and enter a processing period in the Time </a:t>
            </a:r>
            <a:r>
              <a:rPr lang="en-ID" sz="2000" dirty="0" smtClean="0"/>
              <a:t>Control</a:t>
            </a:r>
            <a:endParaRPr lang="en-ID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</a:t>
            </a:r>
            <a:r>
              <a:rPr lang="en-US" dirty="0" smtClean="0"/>
              <a:t>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4" b="22262"/>
          <a:stretch/>
        </p:blipFill>
        <p:spPr>
          <a:xfrm>
            <a:off x="1921678" y="3401625"/>
            <a:ext cx="5408781" cy="33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You have the option of defining the </a:t>
            </a:r>
            <a:r>
              <a:rPr lang="en-ID" dirty="0">
                <a:solidFill>
                  <a:srgbClr val="C00000"/>
                </a:solidFill>
              </a:rPr>
              <a:t>processing time as a constant </a:t>
            </a:r>
            <a:r>
              <a:rPr lang="en-ID" dirty="0"/>
              <a:t>by entering values in the corresponding units.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Time - Constant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11" y="2933583"/>
            <a:ext cx="4047619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022614"/>
            <a:ext cx="7886700" cy="5453936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Alternatively, define a </a:t>
            </a:r>
            <a:r>
              <a:rPr lang="en-ID" dirty="0">
                <a:solidFill>
                  <a:srgbClr val="C00000"/>
                </a:solidFill>
              </a:rPr>
              <a:t>statistical distribution</a:t>
            </a:r>
            <a:r>
              <a:rPr lang="en-ID" dirty="0"/>
              <a:t>.  Click the advanced icon alongside the field to view and select a </a:t>
            </a:r>
            <a:r>
              <a:rPr lang="en-ID" dirty="0" smtClean="0"/>
              <a:t>distribution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Time - </a:t>
            </a:r>
            <a:r>
              <a:rPr lang="en-ID" dirty="0" smtClean="0"/>
              <a:t>Statistical 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67" y="2429391"/>
            <a:ext cx="7142857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Once selected, you will be able to set the parameters of the </a:t>
            </a:r>
            <a:r>
              <a:rPr lang="en-ID" dirty="0" smtClean="0"/>
              <a:t>distribution</a:t>
            </a:r>
            <a:endParaRPr lang="en-ID" dirty="0"/>
          </a:p>
          <a:p>
            <a:r>
              <a:rPr lang="en-ID" dirty="0"/>
              <a:t>In the following image the processing time of a token in a specific activity is normally distributed with </a:t>
            </a:r>
            <a:r>
              <a:rPr lang="en-ID" dirty="0">
                <a:solidFill>
                  <a:srgbClr val="C00000"/>
                </a:solidFill>
              </a:rPr>
              <a:t>mean 5 minutes </a:t>
            </a:r>
            <a:r>
              <a:rPr lang="en-ID" dirty="0"/>
              <a:t>and </a:t>
            </a:r>
            <a:r>
              <a:rPr lang="en-ID" dirty="0">
                <a:solidFill>
                  <a:srgbClr val="C00000"/>
                </a:solidFill>
              </a:rPr>
              <a:t>standard deviation of 3 </a:t>
            </a:r>
            <a:r>
              <a:rPr lang="en-ID" dirty="0" smtClean="0">
                <a:solidFill>
                  <a:srgbClr val="C00000"/>
                </a:solidFill>
              </a:rPr>
              <a:t>minutes</a:t>
            </a:r>
            <a:endParaRPr lang="en-ID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Time - </a:t>
            </a:r>
            <a:r>
              <a:rPr lang="en-ID" dirty="0"/>
              <a:t>Statistical 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63" y="3809774"/>
            <a:ext cx="4047619" cy="2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2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Running </a:t>
            </a:r>
            <a:r>
              <a:rPr lang="en-US" dirty="0"/>
              <a:t>the simulation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1" y="907264"/>
            <a:ext cx="7161905" cy="4409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99" y="2198077"/>
            <a:ext cx="7114286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2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029376"/>
            <a:ext cx="7886700" cy="5333549"/>
          </a:xfrm>
        </p:spPr>
        <p:txBody>
          <a:bodyPr>
            <a:normAutofit/>
          </a:bodyPr>
          <a:lstStyle/>
          <a:p>
            <a:r>
              <a:rPr lang="en-ID" sz="2400" dirty="0" smtClean="0"/>
              <a:t>Number </a:t>
            </a:r>
            <a:r>
              <a:rPr lang="en-ID" sz="2400" dirty="0"/>
              <a:t>of </a:t>
            </a:r>
            <a:r>
              <a:rPr lang="en-ID" sz="2400" dirty="0">
                <a:solidFill>
                  <a:srgbClr val="C00000"/>
                </a:solidFill>
              </a:rPr>
              <a:t>tokens </a:t>
            </a:r>
            <a:r>
              <a:rPr lang="en-ID" sz="2400" dirty="0" smtClean="0">
                <a:solidFill>
                  <a:srgbClr val="C00000"/>
                </a:solidFill>
              </a:rPr>
              <a:t>completed</a:t>
            </a:r>
          </a:p>
          <a:p>
            <a:r>
              <a:rPr lang="en-ID" sz="2400" dirty="0" smtClean="0">
                <a:solidFill>
                  <a:srgbClr val="C00000"/>
                </a:solidFill>
              </a:rPr>
              <a:t>Average </a:t>
            </a:r>
            <a:r>
              <a:rPr lang="en-ID" sz="2400" dirty="0">
                <a:solidFill>
                  <a:srgbClr val="C00000"/>
                </a:solidFill>
              </a:rPr>
              <a:t>time per </a:t>
            </a:r>
            <a:r>
              <a:rPr lang="en-ID" sz="2400" dirty="0" smtClean="0">
                <a:solidFill>
                  <a:srgbClr val="C00000"/>
                </a:solidFill>
              </a:rPr>
              <a:t>activity</a:t>
            </a:r>
          </a:p>
          <a:p>
            <a:r>
              <a:rPr lang="en-ID" sz="2400" dirty="0" smtClean="0">
                <a:solidFill>
                  <a:srgbClr val="C00000"/>
                </a:solidFill>
              </a:rPr>
              <a:t>Total </a:t>
            </a:r>
            <a:r>
              <a:rPr lang="en-ID" sz="2400" dirty="0">
                <a:solidFill>
                  <a:srgbClr val="C00000"/>
                </a:solidFill>
              </a:rPr>
              <a:t>processing time per </a:t>
            </a:r>
            <a:r>
              <a:rPr lang="en-ID" sz="2400" dirty="0" smtClean="0">
                <a:solidFill>
                  <a:srgbClr val="C00000"/>
                </a:solidFill>
              </a:rPr>
              <a:t>activity</a:t>
            </a:r>
            <a:endParaRPr lang="en-ID" sz="24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Data Display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9" b="10266"/>
          <a:stretch/>
        </p:blipFill>
        <p:spPr>
          <a:xfrm>
            <a:off x="1439073" y="2551358"/>
            <a:ext cx="6482119" cy="41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/>
              <a:t>Simulation is </a:t>
            </a:r>
            <a:r>
              <a:rPr lang="en-ID" dirty="0">
                <a:solidFill>
                  <a:srgbClr val="C00000"/>
                </a:solidFill>
              </a:rPr>
              <a:t>a </a:t>
            </a:r>
            <a:r>
              <a:rPr lang="en-ID" dirty="0" smtClean="0">
                <a:solidFill>
                  <a:srgbClr val="C00000"/>
                </a:solidFill>
              </a:rPr>
              <a:t>tool</a:t>
            </a:r>
            <a:r>
              <a:rPr lang="en-ID" dirty="0" smtClean="0"/>
              <a:t>:</a:t>
            </a:r>
          </a:p>
          <a:p>
            <a:pPr lvl="1"/>
            <a:r>
              <a:rPr lang="en-ID" dirty="0" smtClean="0"/>
              <a:t>to </a:t>
            </a:r>
            <a:r>
              <a:rPr lang="en-ID" dirty="0">
                <a:solidFill>
                  <a:srgbClr val="0070C0"/>
                </a:solidFill>
              </a:rPr>
              <a:t>evaluate the performance </a:t>
            </a:r>
            <a:r>
              <a:rPr lang="en-ID" dirty="0"/>
              <a:t>of a model, under different configurations and over long periods of real </a:t>
            </a:r>
            <a:r>
              <a:rPr lang="en-ID" dirty="0" smtClean="0"/>
              <a:t>time</a:t>
            </a:r>
          </a:p>
          <a:p>
            <a:pPr lvl="1"/>
            <a:r>
              <a:rPr lang="en-ID" dirty="0" smtClean="0"/>
              <a:t>to </a:t>
            </a:r>
            <a:r>
              <a:rPr lang="en-ID" dirty="0">
                <a:solidFill>
                  <a:srgbClr val="0070C0"/>
                </a:solidFill>
              </a:rPr>
              <a:t>reduce the chances of failure </a:t>
            </a:r>
            <a:r>
              <a:rPr lang="en-ID" dirty="0"/>
              <a:t>to meet specifications, to </a:t>
            </a:r>
            <a:r>
              <a:rPr lang="en-ID" dirty="0">
                <a:solidFill>
                  <a:srgbClr val="0070C0"/>
                </a:solidFill>
              </a:rPr>
              <a:t>eliminate unforeseen </a:t>
            </a:r>
            <a:r>
              <a:rPr lang="en-ID" dirty="0" smtClean="0">
                <a:solidFill>
                  <a:srgbClr val="0070C0"/>
                </a:solidFill>
              </a:rPr>
              <a:t>bottlenecks</a:t>
            </a:r>
          </a:p>
          <a:p>
            <a:pPr lvl="1"/>
            <a:r>
              <a:rPr lang="en-ID" dirty="0" smtClean="0"/>
              <a:t>to </a:t>
            </a:r>
            <a:r>
              <a:rPr lang="en-ID" dirty="0">
                <a:solidFill>
                  <a:srgbClr val="0070C0"/>
                </a:solidFill>
              </a:rPr>
              <a:t>prevent under or over-utilization </a:t>
            </a:r>
            <a:r>
              <a:rPr lang="en-ID" dirty="0"/>
              <a:t>of resources (including people and </a:t>
            </a:r>
            <a:r>
              <a:rPr lang="en-ID" dirty="0" smtClean="0"/>
              <a:t>money)</a:t>
            </a:r>
          </a:p>
          <a:p>
            <a:pPr lvl="1"/>
            <a:r>
              <a:rPr lang="en-ID" dirty="0" smtClean="0"/>
              <a:t>to </a:t>
            </a:r>
            <a:r>
              <a:rPr lang="en-ID" dirty="0">
                <a:solidFill>
                  <a:srgbClr val="0070C0"/>
                </a:solidFill>
              </a:rPr>
              <a:t>optimize system </a:t>
            </a:r>
            <a:r>
              <a:rPr lang="en-ID" dirty="0" smtClean="0">
                <a:solidFill>
                  <a:srgbClr val="0070C0"/>
                </a:solidFill>
              </a:rPr>
              <a:t>performance</a:t>
            </a:r>
            <a:endParaRPr lang="en-ID" dirty="0">
              <a:solidFill>
                <a:srgbClr val="0070C0"/>
              </a:solidFill>
            </a:endParaRPr>
          </a:p>
          <a:p>
            <a:endParaRPr lang="en-ID" dirty="0" smtClean="0"/>
          </a:p>
          <a:p>
            <a:r>
              <a:rPr lang="en-ID" dirty="0" smtClean="0"/>
              <a:t>Simulation </a:t>
            </a:r>
            <a:r>
              <a:rPr lang="en-ID" dirty="0">
                <a:solidFill>
                  <a:srgbClr val="C00000"/>
                </a:solidFill>
              </a:rPr>
              <a:t>requires a clear objective </a:t>
            </a:r>
            <a:r>
              <a:rPr lang="en-ID" dirty="0"/>
              <a:t>to get maximum value for </a:t>
            </a:r>
            <a:r>
              <a:rPr lang="en-ID" dirty="0" smtClean="0"/>
              <a:t>effort</a:t>
            </a:r>
          </a:p>
          <a:p>
            <a:pPr lvl="1"/>
            <a:r>
              <a:rPr lang="en-ID" dirty="0" smtClean="0"/>
              <a:t>This </a:t>
            </a:r>
            <a:r>
              <a:rPr lang="en-ID" dirty="0"/>
              <a:t>objective strongly influences the </a:t>
            </a:r>
            <a:r>
              <a:rPr lang="en-ID" dirty="0">
                <a:solidFill>
                  <a:srgbClr val="0070C0"/>
                </a:solidFill>
              </a:rPr>
              <a:t>level of detail in the required </a:t>
            </a:r>
            <a:r>
              <a:rPr lang="en-ID" dirty="0" smtClean="0">
                <a:solidFill>
                  <a:srgbClr val="0070C0"/>
                </a:solidFill>
              </a:rPr>
              <a:t>data</a:t>
            </a:r>
            <a:endParaRPr lang="en-ID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When the simulation is complete, select Results to view the outcome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/>
          <a:stretch/>
        </p:blipFill>
        <p:spPr>
          <a:xfrm>
            <a:off x="742273" y="2088089"/>
            <a:ext cx="7773077" cy="357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Display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1" y="1374755"/>
            <a:ext cx="8269339" cy="43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5655" y="959039"/>
            <a:ext cx="8386509" cy="3412768"/>
          </a:xfrm>
        </p:spPr>
        <p:txBody>
          <a:bodyPr>
            <a:noAutofit/>
          </a:bodyPr>
          <a:lstStyle/>
          <a:p>
            <a:r>
              <a:rPr lang="en-ID" sz="2400" dirty="0" smtClean="0">
                <a:solidFill>
                  <a:srgbClr val="C00000"/>
                </a:solidFill>
              </a:rPr>
              <a:t>Name</a:t>
            </a:r>
            <a:r>
              <a:rPr lang="en-ID" sz="2400" dirty="0"/>
              <a:t>: Identifies the specific BPM shape for which the results are </a:t>
            </a:r>
            <a:r>
              <a:rPr lang="en-ID" sz="2400" dirty="0" smtClean="0"/>
              <a:t>displayed</a:t>
            </a:r>
            <a:endParaRPr lang="en-ID" sz="2400" dirty="0"/>
          </a:p>
          <a:p>
            <a:r>
              <a:rPr lang="en-ID" sz="2400" dirty="0" smtClean="0">
                <a:solidFill>
                  <a:srgbClr val="C00000"/>
                </a:solidFill>
              </a:rPr>
              <a:t>Type</a:t>
            </a:r>
            <a:r>
              <a:rPr lang="en-ID" sz="2400" dirty="0"/>
              <a:t>: Identifies the element type of the BPM </a:t>
            </a:r>
            <a:r>
              <a:rPr lang="en-ID" sz="2400" dirty="0" smtClean="0"/>
              <a:t>shape</a:t>
            </a:r>
            <a:endParaRPr lang="en-ID" sz="2400" dirty="0"/>
          </a:p>
          <a:p>
            <a:r>
              <a:rPr lang="en-ID" sz="2400" dirty="0" smtClean="0">
                <a:solidFill>
                  <a:srgbClr val="C00000"/>
                </a:solidFill>
              </a:rPr>
              <a:t>Tokens </a:t>
            </a:r>
            <a:r>
              <a:rPr lang="en-ID" sz="2400" dirty="0">
                <a:solidFill>
                  <a:srgbClr val="C00000"/>
                </a:solidFill>
              </a:rPr>
              <a:t>completed</a:t>
            </a:r>
            <a:r>
              <a:rPr lang="en-ID" sz="2400" dirty="0"/>
              <a:t>: Indicates how many tokens were processed (</a:t>
            </a:r>
            <a:r>
              <a:rPr lang="en-ID" sz="2400" dirty="0" smtClean="0"/>
              <a:t>instances)</a:t>
            </a:r>
          </a:p>
          <a:p>
            <a:r>
              <a:rPr lang="en-ID" sz="2400" dirty="0" smtClean="0">
                <a:solidFill>
                  <a:srgbClr val="C00000"/>
                </a:solidFill>
              </a:rPr>
              <a:t>Tokens </a:t>
            </a:r>
            <a:r>
              <a:rPr lang="en-ID" sz="2400" dirty="0">
                <a:solidFill>
                  <a:srgbClr val="C00000"/>
                </a:solidFill>
              </a:rPr>
              <a:t>started</a:t>
            </a:r>
            <a:r>
              <a:rPr lang="en-ID" sz="2400" dirty="0"/>
              <a:t>: Indicates how many tokens arrived at the </a:t>
            </a:r>
            <a:r>
              <a:rPr lang="en-ID" sz="2400" dirty="0" smtClean="0"/>
              <a:t>shape</a:t>
            </a:r>
          </a:p>
          <a:p>
            <a:r>
              <a:rPr lang="en-ID" sz="2400" dirty="0" smtClean="0">
                <a:solidFill>
                  <a:srgbClr val="C00000"/>
                </a:solidFill>
              </a:rPr>
              <a:t>Minimum </a:t>
            </a:r>
            <a:r>
              <a:rPr lang="en-ID" sz="2400" dirty="0">
                <a:solidFill>
                  <a:srgbClr val="C00000"/>
                </a:solidFill>
              </a:rPr>
              <a:t>time</a:t>
            </a:r>
            <a:r>
              <a:rPr lang="en-ID" sz="2400" dirty="0"/>
              <a:t>: Indicates the minimum processing time of the </a:t>
            </a:r>
            <a:r>
              <a:rPr lang="en-ID" sz="2400" dirty="0" smtClean="0"/>
              <a:t>shape</a:t>
            </a:r>
          </a:p>
          <a:p>
            <a:r>
              <a:rPr lang="en-ID" sz="2400" dirty="0" smtClean="0">
                <a:solidFill>
                  <a:srgbClr val="C00000"/>
                </a:solidFill>
              </a:rPr>
              <a:t>Maximum </a:t>
            </a:r>
            <a:r>
              <a:rPr lang="en-ID" sz="2400" dirty="0">
                <a:solidFill>
                  <a:srgbClr val="C00000"/>
                </a:solidFill>
              </a:rPr>
              <a:t>time</a:t>
            </a:r>
            <a:r>
              <a:rPr lang="en-ID" sz="2400" dirty="0"/>
              <a:t>:  Indicates the maximum processing time of the </a:t>
            </a:r>
            <a:r>
              <a:rPr lang="en-ID" sz="2400" dirty="0" smtClean="0"/>
              <a:t>shape</a:t>
            </a:r>
          </a:p>
          <a:p>
            <a:r>
              <a:rPr lang="en-ID" sz="2400" dirty="0" smtClean="0">
                <a:solidFill>
                  <a:srgbClr val="C00000"/>
                </a:solidFill>
              </a:rPr>
              <a:t>Average </a:t>
            </a:r>
            <a:r>
              <a:rPr lang="en-ID" sz="2400" dirty="0">
                <a:solidFill>
                  <a:srgbClr val="C00000"/>
                </a:solidFill>
              </a:rPr>
              <a:t>time</a:t>
            </a:r>
            <a:r>
              <a:rPr lang="en-ID" sz="2400" dirty="0"/>
              <a:t>: Indicates the average processing time of the </a:t>
            </a:r>
            <a:r>
              <a:rPr lang="en-ID" sz="2400" dirty="0" smtClean="0"/>
              <a:t>shape</a:t>
            </a:r>
          </a:p>
          <a:p>
            <a:r>
              <a:rPr lang="en-ID" sz="2400" dirty="0" smtClean="0">
                <a:solidFill>
                  <a:srgbClr val="C00000"/>
                </a:solidFill>
              </a:rPr>
              <a:t>Total </a:t>
            </a:r>
            <a:r>
              <a:rPr lang="en-ID" sz="2400" dirty="0">
                <a:solidFill>
                  <a:srgbClr val="C00000"/>
                </a:solidFill>
              </a:rPr>
              <a:t>time</a:t>
            </a:r>
            <a:r>
              <a:rPr lang="en-ID" sz="2400" dirty="0"/>
              <a:t>: Indicates the total time employed to process the </a:t>
            </a:r>
            <a:r>
              <a:rPr lang="en-ID" sz="2400" dirty="0" smtClean="0"/>
              <a:t>shape</a:t>
            </a:r>
            <a:endParaRPr lang="en-ID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Display</a:t>
            </a:r>
          </a:p>
        </p:txBody>
      </p:sp>
    </p:spTree>
    <p:extLst>
      <p:ext uri="{BB962C8B-B14F-4D97-AF65-F5344CB8AC3E}">
        <p14:creationId xmlns:p14="http://schemas.microsoft.com/office/powerpoint/2010/main" val="32489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Case Study: </a:t>
            </a:r>
            <a:r>
              <a:rPr lang="en-ID" sz="4400" dirty="0" smtClean="0"/>
              <a:t>Time Analysis for</a:t>
            </a:r>
            <a:r>
              <a:rPr lang="en-US" sz="4400" dirty="0" smtClean="0"/>
              <a:t> Patient </a:t>
            </a:r>
            <a:r>
              <a:rPr lang="en-US" sz="4400" dirty="0"/>
              <a:t>Assistance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72085"/>
            <a:ext cx="7886700" cy="4604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200" dirty="0"/>
              <a:t>In order to provide a </a:t>
            </a:r>
            <a:r>
              <a:rPr lang="en-ID" sz="3200" dirty="0">
                <a:solidFill>
                  <a:srgbClr val="C00000"/>
                </a:solidFill>
              </a:rPr>
              <a:t>general insight into processing times</a:t>
            </a:r>
            <a:r>
              <a:rPr lang="en-ID" sz="3200" dirty="0"/>
              <a:t>, the emergency response department has decided to perform a time </a:t>
            </a:r>
            <a:r>
              <a:rPr lang="en-ID" sz="3200" dirty="0" smtClean="0"/>
              <a:t>analysis</a:t>
            </a:r>
            <a:endParaRPr lang="en-ID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Example: Performing a time analysis for the Emergency attendance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028925"/>
            <a:ext cx="7886700" cy="5333549"/>
          </a:xfrm>
        </p:spPr>
        <p:txBody>
          <a:bodyPr>
            <a:normAutofit/>
          </a:bodyPr>
          <a:lstStyle/>
          <a:p>
            <a:r>
              <a:rPr lang="en-ID" sz="2400" dirty="0" smtClean="0"/>
              <a:t>Necessary </a:t>
            </a:r>
            <a:r>
              <a:rPr lang="en-ID" sz="2400" dirty="0"/>
              <a:t>resources to perform activities have </a:t>
            </a:r>
            <a:r>
              <a:rPr lang="en-ID" sz="2400" dirty="0">
                <a:solidFill>
                  <a:srgbClr val="C00000"/>
                </a:solidFill>
              </a:rPr>
              <a:t>infinite capacity</a:t>
            </a:r>
          </a:p>
          <a:p>
            <a:r>
              <a:rPr lang="en-ID" sz="2400" dirty="0"/>
              <a:t>The </a:t>
            </a:r>
            <a:r>
              <a:rPr lang="en-ID" sz="2400" dirty="0">
                <a:solidFill>
                  <a:srgbClr val="C00000"/>
                </a:solidFill>
              </a:rPr>
              <a:t>expected time between reports is 5 minutes</a:t>
            </a:r>
          </a:p>
          <a:p>
            <a:r>
              <a:rPr lang="en-ID" sz="2400" dirty="0"/>
              <a:t>The simulation will </a:t>
            </a:r>
            <a:r>
              <a:rPr lang="en-ID" sz="2400" dirty="0">
                <a:solidFill>
                  <a:srgbClr val="C00000"/>
                </a:solidFill>
              </a:rPr>
              <a:t>evaluate a period of 1 week</a:t>
            </a:r>
          </a:p>
          <a:p>
            <a:r>
              <a:rPr lang="en-ID" sz="2400" dirty="0" smtClean="0"/>
              <a:t>The </a:t>
            </a:r>
            <a:r>
              <a:rPr lang="en-ID" sz="2400" dirty="0">
                <a:solidFill>
                  <a:srgbClr val="C00000"/>
                </a:solidFill>
              </a:rPr>
              <a:t>estimated processing times for each of the activities </a:t>
            </a:r>
            <a:r>
              <a:rPr lang="en-ID" sz="2400" dirty="0"/>
              <a:t>are fixed as shown in the next </a:t>
            </a:r>
            <a:r>
              <a:rPr lang="en-ID" sz="2400" dirty="0" smtClean="0"/>
              <a:t>table:</a:t>
            </a:r>
            <a:endParaRPr lang="en-ID" sz="24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179512"/>
              </p:ext>
            </p:extLst>
          </p:nvPr>
        </p:nvGraphicFramePr>
        <p:xfrm>
          <a:off x="1287734" y="3578646"/>
          <a:ext cx="6471139" cy="2838384"/>
        </p:xfrm>
        <a:graphic>
          <a:graphicData uri="http://schemas.openxmlformats.org/drawingml/2006/table">
            <a:tbl>
              <a:tblPr/>
              <a:tblGrid>
                <a:gridCol w="3682472"/>
                <a:gridCol w="2788667"/>
              </a:tblGrid>
              <a:tr h="354798"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Activity</a:t>
                      </a:r>
                      <a:endParaRPr lang="en-US" dirty="0">
                        <a:effectLst/>
                      </a:endParaRP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Processing time (min)</a:t>
                      </a:r>
                      <a:endParaRPr lang="en-US" dirty="0">
                        <a:effectLst/>
                      </a:endParaRP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354798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Receive emergency report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4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54798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Classify Triage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5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54798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Manage patient entry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11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54798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Pick up patient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20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54798">
                <a:tc>
                  <a:txBody>
                    <a:bodyPr/>
                    <a:lstStyle/>
                    <a:p>
                      <a:pPr algn="ctr" fontAlgn="t"/>
                      <a:r>
                        <a:rPr lang="fr-FR">
                          <a:effectLst/>
                        </a:rPr>
                        <a:t>Arrive at patient place QAV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7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54798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Arrive at patient place BA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10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54798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Authorize entry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4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2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029376"/>
            <a:ext cx="7886700" cy="5333549"/>
          </a:xfrm>
        </p:spPr>
        <p:txBody>
          <a:bodyPr>
            <a:normAutofit/>
          </a:bodyPr>
          <a:lstStyle/>
          <a:p>
            <a:r>
              <a:rPr lang="en-ID" sz="2400" dirty="0" smtClean="0"/>
              <a:t>To </a:t>
            </a:r>
            <a:r>
              <a:rPr lang="en-ID" sz="2400" dirty="0"/>
              <a:t>do so, click the </a:t>
            </a:r>
            <a:r>
              <a:rPr lang="en-ID" sz="2400" dirty="0">
                <a:solidFill>
                  <a:srgbClr val="C00000"/>
                </a:solidFill>
              </a:rPr>
              <a:t>Start Event </a:t>
            </a:r>
            <a:r>
              <a:rPr lang="en-ID" sz="2400" dirty="0"/>
              <a:t>and then the Gear icon on the pie </a:t>
            </a:r>
            <a:r>
              <a:rPr lang="en-ID" sz="2400" dirty="0" smtClean="0"/>
              <a:t>menu</a:t>
            </a:r>
            <a:endParaRPr lang="en-ID" sz="2400" dirty="0"/>
          </a:p>
          <a:p>
            <a:r>
              <a:rPr lang="en-ID" sz="2400" dirty="0"/>
              <a:t>For this example, the expected </a:t>
            </a:r>
            <a:r>
              <a:rPr lang="en-ID" sz="2400" dirty="0">
                <a:solidFill>
                  <a:srgbClr val="C00000"/>
                </a:solidFill>
              </a:rPr>
              <a:t>time between reports is 5 minutes</a:t>
            </a:r>
            <a:r>
              <a:rPr lang="en-ID" sz="2400" dirty="0"/>
              <a:t>, so set the time to this </a:t>
            </a:r>
            <a:r>
              <a:rPr lang="en-ID" sz="2400" dirty="0" smtClean="0"/>
              <a:t>value</a:t>
            </a:r>
          </a:p>
          <a:p>
            <a:pPr lvl="1"/>
            <a:r>
              <a:rPr lang="en-ID" sz="2000" dirty="0" smtClean="0"/>
              <a:t>Note </a:t>
            </a:r>
            <a:r>
              <a:rPr lang="en-ID" sz="2000" dirty="0"/>
              <a:t>the value entered is in </a:t>
            </a:r>
            <a:r>
              <a:rPr lang="en-ID" sz="2000" dirty="0" smtClean="0">
                <a:solidFill>
                  <a:srgbClr val="0070C0"/>
                </a:solidFill>
              </a:rPr>
              <a:t>minutes</a:t>
            </a:r>
            <a:endParaRPr lang="en-ID" sz="20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1. Define </a:t>
            </a:r>
            <a:r>
              <a:rPr lang="en-ID" dirty="0" smtClean="0"/>
              <a:t>Trigger </a:t>
            </a:r>
            <a:r>
              <a:rPr lang="en-ID" dirty="0"/>
              <a:t>T</a:t>
            </a:r>
            <a:r>
              <a:rPr lang="en-ID" dirty="0" smtClean="0"/>
              <a:t>imes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66" y="2981810"/>
            <a:ext cx="5866667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Click </a:t>
            </a:r>
            <a:r>
              <a:rPr lang="en-ID" dirty="0"/>
              <a:t>the </a:t>
            </a:r>
            <a:r>
              <a:rPr lang="en-ID" dirty="0">
                <a:solidFill>
                  <a:srgbClr val="C00000"/>
                </a:solidFill>
              </a:rPr>
              <a:t>Activity</a:t>
            </a:r>
            <a:r>
              <a:rPr lang="en-ID" dirty="0"/>
              <a:t>, select Clock on the pie menu and set a value for the Time </a:t>
            </a:r>
            <a:r>
              <a:rPr lang="en-ID" dirty="0" smtClean="0"/>
              <a:t>control</a:t>
            </a:r>
            <a:endParaRPr lang="en-ID" dirty="0"/>
          </a:p>
          <a:p>
            <a:r>
              <a:rPr lang="en-ID" dirty="0"/>
              <a:t>In the following image the processing time for the first activity is set to </a:t>
            </a:r>
            <a:r>
              <a:rPr lang="en-ID" dirty="0">
                <a:solidFill>
                  <a:srgbClr val="C00000"/>
                </a:solidFill>
              </a:rPr>
              <a:t>4 </a:t>
            </a:r>
            <a:r>
              <a:rPr lang="en-ID" dirty="0" smtClean="0">
                <a:solidFill>
                  <a:srgbClr val="C00000"/>
                </a:solidFill>
              </a:rPr>
              <a:t>minutes</a:t>
            </a:r>
            <a:endParaRPr lang="en-ID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2. Define the Activities' processing times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71" y="3059812"/>
            <a:ext cx="7142857" cy="3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8" y="931985"/>
            <a:ext cx="8501495" cy="5333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smtClean="0"/>
              <a:t>The </a:t>
            </a:r>
            <a:r>
              <a:rPr lang="en-ID" dirty="0"/>
              <a:t>simulation shows analysis findings for each shape in real time as it executes, such as </a:t>
            </a:r>
            <a:r>
              <a:rPr lang="en-ID" dirty="0">
                <a:solidFill>
                  <a:srgbClr val="C00000"/>
                </a:solidFill>
              </a:rPr>
              <a:t>average time</a:t>
            </a:r>
            <a:r>
              <a:rPr lang="en-ID" dirty="0"/>
              <a:t>, </a:t>
            </a:r>
            <a:r>
              <a:rPr lang="en-ID" dirty="0">
                <a:solidFill>
                  <a:srgbClr val="C00000"/>
                </a:solidFill>
              </a:rPr>
              <a:t>total processing time</a:t>
            </a:r>
            <a:r>
              <a:rPr lang="en-ID" dirty="0"/>
              <a:t> and the </a:t>
            </a:r>
            <a:r>
              <a:rPr lang="en-ID" dirty="0">
                <a:solidFill>
                  <a:srgbClr val="C00000"/>
                </a:solidFill>
              </a:rPr>
              <a:t>number of completed </a:t>
            </a:r>
            <a:r>
              <a:rPr lang="en-ID" dirty="0" smtClean="0">
                <a:solidFill>
                  <a:srgbClr val="C00000"/>
                </a:solidFill>
              </a:rPr>
              <a:t>tokens</a:t>
            </a:r>
            <a:endParaRPr lang="en-ID" dirty="0">
              <a:solidFill>
                <a:srgbClr val="C00000"/>
              </a:solidFill>
            </a:endParaRP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Run the Simulation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3" y="2275352"/>
            <a:ext cx="7886108" cy="39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Select Results to View the Outcome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370247"/>
            <a:ext cx="7976414" cy="35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>
                <a:solidFill>
                  <a:srgbClr val="C00000"/>
                </a:solidFill>
              </a:rPr>
              <a:t>Randomness</a:t>
            </a:r>
            <a:r>
              <a:rPr lang="en-ID" dirty="0"/>
              <a:t> is simulated </a:t>
            </a:r>
            <a:r>
              <a:rPr lang="en-ID" dirty="0" smtClean="0"/>
              <a:t>by: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Using probabilities </a:t>
            </a:r>
            <a:r>
              <a:rPr lang="en-ID" dirty="0"/>
              <a:t>for sequence flows and token </a:t>
            </a:r>
            <a:r>
              <a:rPr lang="en-ID" dirty="0" smtClean="0"/>
              <a:t>routing</a:t>
            </a:r>
          </a:p>
          <a:p>
            <a:pPr lvl="1"/>
            <a:r>
              <a:rPr lang="en-ID" dirty="0" smtClean="0">
                <a:solidFill>
                  <a:srgbClr val="0070C0"/>
                </a:solidFill>
              </a:rPr>
              <a:t>Using </a:t>
            </a:r>
            <a:r>
              <a:rPr lang="en-ID" dirty="0">
                <a:solidFill>
                  <a:srgbClr val="0070C0"/>
                </a:solidFill>
              </a:rPr>
              <a:t>statistical distributions </a:t>
            </a:r>
            <a:r>
              <a:rPr lang="en-ID" dirty="0"/>
              <a:t>to reflect variability in process times of activities </a:t>
            </a:r>
            <a:r>
              <a:rPr lang="en-ID" dirty="0" err="1" smtClean="0"/>
              <a:t>etc</a:t>
            </a:r>
            <a:endParaRPr lang="en-ID" dirty="0" smtClean="0"/>
          </a:p>
          <a:p>
            <a:r>
              <a:rPr lang="en-ID" dirty="0" smtClean="0"/>
              <a:t>To </a:t>
            </a:r>
            <a:r>
              <a:rPr lang="en-ID" dirty="0"/>
              <a:t>make sure results are </a:t>
            </a:r>
            <a:r>
              <a:rPr lang="en-ID" dirty="0" smtClean="0"/>
              <a:t>valid:</a:t>
            </a:r>
          </a:p>
          <a:p>
            <a:pPr lvl="1"/>
            <a:r>
              <a:rPr lang="en-ID" dirty="0" smtClean="0"/>
              <a:t>the </a:t>
            </a:r>
            <a:r>
              <a:rPr lang="en-ID" dirty="0">
                <a:solidFill>
                  <a:srgbClr val="C00000"/>
                </a:solidFill>
              </a:rPr>
              <a:t>simulation needs be run for long enough</a:t>
            </a:r>
            <a:r>
              <a:rPr lang="en-ID" dirty="0"/>
              <a:t> to yield random </a:t>
            </a:r>
            <a:r>
              <a:rPr lang="en-ID" dirty="0" err="1"/>
              <a:t>behavior</a:t>
            </a:r>
            <a:r>
              <a:rPr lang="en-ID" dirty="0"/>
              <a:t> without </a:t>
            </a:r>
            <a:r>
              <a:rPr lang="en-ID" dirty="0" smtClean="0"/>
              <a:t>chance</a:t>
            </a:r>
          </a:p>
          <a:p>
            <a:r>
              <a:rPr lang="en-ID" dirty="0" smtClean="0"/>
              <a:t>Provision </a:t>
            </a:r>
            <a:r>
              <a:rPr lang="en-ID" dirty="0"/>
              <a:t>should be made to compare results from the same scenario, but </a:t>
            </a:r>
            <a:r>
              <a:rPr lang="en-ID" dirty="0">
                <a:solidFill>
                  <a:srgbClr val="C00000"/>
                </a:solidFill>
              </a:rPr>
              <a:t>different run lengths or </a:t>
            </a:r>
            <a:r>
              <a:rPr lang="en-ID" dirty="0" smtClean="0">
                <a:solidFill>
                  <a:srgbClr val="C00000"/>
                </a:solidFill>
              </a:rPr>
              <a:t>replications</a:t>
            </a:r>
          </a:p>
          <a:p>
            <a:r>
              <a:rPr lang="en-ID" dirty="0" smtClean="0"/>
              <a:t>The </a:t>
            </a:r>
            <a:r>
              <a:rPr lang="en-ID" dirty="0"/>
              <a:t>required run length to yield usable outcomes </a:t>
            </a:r>
            <a:r>
              <a:rPr lang="en-ID" dirty="0">
                <a:solidFill>
                  <a:srgbClr val="C00000"/>
                </a:solidFill>
              </a:rPr>
              <a:t>depends on the process model structure</a:t>
            </a:r>
            <a:r>
              <a:rPr lang="en-ID" dirty="0"/>
              <a:t>, amount of variability and the </a:t>
            </a:r>
            <a:r>
              <a:rPr lang="en-ID" dirty="0" smtClean="0"/>
              <a:t>objective</a:t>
            </a:r>
          </a:p>
          <a:p>
            <a:pPr lvl="1"/>
            <a:r>
              <a:rPr lang="en-ID" dirty="0"/>
              <a:t>C</a:t>
            </a:r>
            <a:r>
              <a:rPr lang="en-ID" dirty="0" smtClean="0"/>
              <a:t>onsequently</a:t>
            </a:r>
            <a:r>
              <a:rPr lang="en-ID" dirty="0"/>
              <a:t>, a </a:t>
            </a:r>
            <a:r>
              <a:rPr lang="en-ID" dirty="0">
                <a:solidFill>
                  <a:srgbClr val="0070C0"/>
                </a:solidFill>
              </a:rPr>
              <a:t>single recommended run length cannot be </a:t>
            </a:r>
            <a:r>
              <a:rPr lang="en-ID" dirty="0" smtClean="0">
                <a:solidFill>
                  <a:srgbClr val="0070C0"/>
                </a:solidFill>
              </a:rPr>
              <a:t>provided</a:t>
            </a:r>
          </a:p>
          <a:p>
            <a:r>
              <a:rPr lang="en-ID" dirty="0" smtClean="0"/>
              <a:t>A </a:t>
            </a:r>
            <a:r>
              <a:rPr lang="en-ID" dirty="0"/>
              <a:t>replication shares the same scenario configuration and runs for the same length of time, but </a:t>
            </a:r>
            <a:r>
              <a:rPr lang="en-ID" dirty="0">
                <a:solidFill>
                  <a:srgbClr val="C00000"/>
                </a:solidFill>
              </a:rPr>
              <a:t>uses an alternative random </a:t>
            </a:r>
            <a:r>
              <a:rPr lang="en-ID" dirty="0" smtClean="0">
                <a:solidFill>
                  <a:srgbClr val="C00000"/>
                </a:solidFill>
              </a:rPr>
              <a:t>stream</a:t>
            </a:r>
            <a:endParaRPr lang="en-ID" dirty="0">
              <a:solidFill>
                <a:srgbClr val="C00000"/>
              </a:solidFill>
            </a:endParaRPr>
          </a:p>
          <a:p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Simulation</a:t>
            </a:r>
          </a:p>
        </p:txBody>
      </p:sp>
    </p:spTree>
    <p:extLst>
      <p:ext uri="{BB962C8B-B14F-4D97-AF65-F5344CB8AC3E}">
        <p14:creationId xmlns:p14="http://schemas.microsoft.com/office/powerpoint/2010/main" val="252528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977" y="996912"/>
            <a:ext cx="8680045" cy="1412713"/>
          </a:xfrm>
        </p:spPr>
        <p:txBody>
          <a:bodyPr>
            <a:normAutofit/>
          </a:bodyPr>
          <a:lstStyle/>
          <a:p>
            <a:r>
              <a:rPr lang="en-ID" sz="2000" dirty="0" smtClean="0"/>
              <a:t>A </a:t>
            </a:r>
            <a:r>
              <a:rPr lang="en-ID" sz="2000" dirty="0">
                <a:solidFill>
                  <a:srgbClr val="C00000"/>
                </a:solidFill>
              </a:rPr>
              <a:t>patient waits at least 16 minutes</a:t>
            </a:r>
            <a:r>
              <a:rPr lang="en-ID" sz="2000" dirty="0"/>
              <a:t> before receiving medical </a:t>
            </a:r>
            <a:r>
              <a:rPr lang="en-ID" sz="2000" dirty="0" smtClean="0"/>
              <a:t>attention</a:t>
            </a:r>
          </a:p>
          <a:p>
            <a:r>
              <a:rPr lang="en-ID" sz="2000" dirty="0" smtClean="0"/>
              <a:t>A </a:t>
            </a:r>
            <a:r>
              <a:rPr lang="en-ID" sz="2000" dirty="0">
                <a:solidFill>
                  <a:srgbClr val="C00000"/>
                </a:solidFill>
              </a:rPr>
              <a:t>patient waits no more than 33 minute</a:t>
            </a:r>
            <a:r>
              <a:rPr lang="en-ID" sz="2000" dirty="0"/>
              <a:t>s for medical </a:t>
            </a:r>
            <a:r>
              <a:rPr lang="en-ID" sz="2000" dirty="0" smtClean="0"/>
              <a:t>attention</a:t>
            </a:r>
          </a:p>
          <a:p>
            <a:r>
              <a:rPr lang="en-ID" sz="2000" dirty="0" smtClean="0"/>
              <a:t>The </a:t>
            </a:r>
            <a:r>
              <a:rPr lang="en-ID" sz="2000" dirty="0">
                <a:solidFill>
                  <a:srgbClr val="C00000"/>
                </a:solidFill>
              </a:rPr>
              <a:t>expected time a patient waits to receive medical attention is 25,06 </a:t>
            </a:r>
            <a:r>
              <a:rPr lang="en-ID" sz="2000" dirty="0" smtClean="0">
                <a:solidFill>
                  <a:srgbClr val="C00000"/>
                </a:solidFill>
              </a:rPr>
              <a:t>minutes</a:t>
            </a:r>
            <a:endParaRPr lang="en-ID" sz="2000" dirty="0">
              <a:solidFill>
                <a:srgbClr val="C00000"/>
              </a:solidFill>
            </a:endParaRP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5. </a:t>
            </a:r>
            <a:r>
              <a:rPr lang="en-ID" dirty="0" err="1"/>
              <a:t>Analyzing</a:t>
            </a:r>
            <a:r>
              <a:rPr lang="en-ID" dirty="0"/>
              <a:t> the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94" y="2231073"/>
            <a:ext cx="6496646" cy="469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3</a:t>
            </a:r>
            <a:r>
              <a:rPr lang="en-US" sz="4400" dirty="0" smtClean="0"/>
              <a:t>.4 </a:t>
            </a:r>
            <a:r>
              <a:rPr lang="en-US" sz="4400" dirty="0"/>
              <a:t>Resource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 smtClean="0"/>
              <a:t>This </a:t>
            </a:r>
            <a:r>
              <a:rPr lang="en-ID" dirty="0"/>
              <a:t>analysis shows the </a:t>
            </a:r>
            <a:r>
              <a:rPr lang="en-ID" dirty="0">
                <a:solidFill>
                  <a:srgbClr val="C00000"/>
                </a:solidFill>
              </a:rPr>
              <a:t>potential effect of resource constrains on process </a:t>
            </a:r>
            <a:r>
              <a:rPr lang="en-ID" dirty="0" smtClean="0">
                <a:solidFill>
                  <a:srgbClr val="C00000"/>
                </a:solidFill>
              </a:rPr>
              <a:t>performance</a:t>
            </a:r>
            <a:r>
              <a:rPr lang="en-ID" dirty="0" smtClean="0"/>
              <a:t>.</a:t>
            </a:r>
          </a:p>
          <a:p>
            <a:pPr lvl="1"/>
            <a:r>
              <a:rPr lang="en-ID" dirty="0" smtClean="0"/>
              <a:t>Remember </a:t>
            </a:r>
            <a:r>
              <a:rPr lang="en-ID" dirty="0"/>
              <a:t>that </a:t>
            </a:r>
            <a:r>
              <a:rPr lang="en-ID" dirty="0" smtClean="0"/>
              <a:t>a Resource is defined as a </a:t>
            </a:r>
            <a:r>
              <a:rPr lang="en-ID" dirty="0" smtClean="0">
                <a:solidFill>
                  <a:srgbClr val="0070C0"/>
                </a:solidFill>
              </a:rPr>
              <a:t>person</a:t>
            </a:r>
            <a:r>
              <a:rPr lang="en-ID" dirty="0" smtClean="0"/>
              <a:t>, </a:t>
            </a:r>
            <a:r>
              <a:rPr lang="en-ID" dirty="0">
                <a:solidFill>
                  <a:srgbClr val="0070C0"/>
                </a:solidFill>
              </a:rPr>
              <a:t>equipment</a:t>
            </a:r>
            <a:r>
              <a:rPr lang="en-ID" dirty="0"/>
              <a:t>, or </a:t>
            </a:r>
            <a:r>
              <a:rPr lang="en-ID" dirty="0">
                <a:solidFill>
                  <a:srgbClr val="0070C0"/>
                </a:solidFill>
              </a:rPr>
              <a:t>space</a:t>
            </a:r>
            <a:r>
              <a:rPr lang="en-ID" dirty="0"/>
              <a:t> necessary for the execution of a </a:t>
            </a:r>
            <a:r>
              <a:rPr lang="en-ID" dirty="0" smtClean="0"/>
              <a:t>specific task</a:t>
            </a:r>
          </a:p>
          <a:p>
            <a:r>
              <a:rPr lang="en-ID" dirty="0" smtClean="0"/>
              <a:t>In </a:t>
            </a:r>
            <a:r>
              <a:rPr lang="en-ID" dirty="0"/>
              <a:t>the previous level, </a:t>
            </a:r>
            <a:r>
              <a:rPr lang="en-ID" dirty="0">
                <a:solidFill>
                  <a:srgbClr val="C00000"/>
                </a:solidFill>
              </a:rPr>
              <a:t>Time Analysis, we assumed infinite resource capacity</a:t>
            </a:r>
            <a:r>
              <a:rPr lang="en-ID" dirty="0"/>
              <a:t>, that is, activities are able to process infinite quantity of tokens at the same time. However this assumption is </a:t>
            </a:r>
            <a:r>
              <a:rPr lang="en-ID" dirty="0">
                <a:solidFill>
                  <a:srgbClr val="C00000"/>
                </a:solidFill>
              </a:rPr>
              <a:t>not practical </a:t>
            </a:r>
            <a:r>
              <a:rPr lang="en-ID" dirty="0"/>
              <a:t>at all. In real terms there are always resources </a:t>
            </a:r>
            <a:r>
              <a:rPr lang="en-ID" dirty="0" smtClean="0"/>
              <a:t>constraints</a:t>
            </a:r>
            <a:endParaRPr lang="en-ID" dirty="0"/>
          </a:p>
          <a:p>
            <a:r>
              <a:rPr lang="en-ID" dirty="0" smtClean="0"/>
              <a:t>The </a:t>
            </a:r>
            <a:r>
              <a:rPr lang="en-ID" dirty="0"/>
              <a:t>most common issue arising from introducing </a:t>
            </a:r>
            <a:r>
              <a:rPr lang="en-ID" dirty="0">
                <a:solidFill>
                  <a:srgbClr val="C00000"/>
                </a:solidFill>
              </a:rPr>
              <a:t>resources constraints </a:t>
            </a:r>
            <a:r>
              <a:rPr lang="en-ID" dirty="0"/>
              <a:t>is that tokens need to wait to be processed at a given </a:t>
            </a:r>
            <a:r>
              <a:rPr lang="en-ID" dirty="0" smtClean="0"/>
              <a:t>moment</a:t>
            </a:r>
          </a:p>
          <a:p>
            <a:pPr lvl="1"/>
            <a:r>
              <a:rPr lang="en-ID" dirty="0" smtClean="0"/>
              <a:t>This </a:t>
            </a:r>
            <a:r>
              <a:rPr lang="en-ID" dirty="0"/>
              <a:t>results in bottlenecks and increase in cycle time, thereby reducing the capacity of the </a:t>
            </a:r>
            <a:r>
              <a:rPr lang="en-ID" dirty="0" smtClean="0"/>
              <a:t>process</a:t>
            </a:r>
            <a:endParaRPr lang="en-ID" dirty="0"/>
          </a:p>
          <a:p>
            <a:r>
              <a:rPr lang="en-ID" dirty="0" smtClean="0">
                <a:solidFill>
                  <a:srgbClr val="C00000"/>
                </a:solidFill>
              </a:rPr>
              <a:t>Money</a:t>
            </a:r>
            <a:r>
              <a:rPr lang="en-ID" dirty="0" smtClean="0"/>
              <a:t> </a:t>
            </a:r>
            <a:r>
              <a:rPr lang="en-ID" dirty="0"/>
              <a:t>is another resource directly or indirectly involved in a </a:t>
            </a:r>
            <a:r>
              <a:rPr lang="en-ID" dirty="0" smtClean="0"/>
              <a:t>process</a:t>
            </a:r>
          </a:p>
          <a:p>
            <a:pPr lvl="1"/>
            <a:r>
              <a:rPr lang="en-ID" dirty="0" smtClean="0"/>
              <a:t>Consequently</a:t>
            </a:r>
            <a:r>
              <a:rPr lang="en-ID" dirty="0"/>
              <a:t>, this level also allows you to </a:t>
            </a:r>
            <a:r>
              <a:rPr lang="en-ID" dirty="0" err="1">
                <a:solidFill>
                  <a:srgbClr val="0070C0"/>
                </a:solidFill>
              </a:rPr>
              <a:t>analyze</a:t>
            </a:r>
            <a:r>
              <a:rPr lang="en-ID" dirty="0">
                <a:solidFill>
                  <a:srgbClr val="0070C0"/>
                </a:solidFill>
              </a:rPr>
              <a:t> your business operation in terms of </a:t>
            </a:r>
            <a:r>
              <a:rPr lang="en-ID" dirty="0" smtClean="0">
                <a:solidFill>
                  <a:srgbClr val="0070C0"/>
                </a:solidFill>
              </a:rPr>
              <a:t>costs</a:t>
            </a:r>
            <a:endParaRPr lang="en-ID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The purpose of this analysis is </a:t>
            </a:r>
            <a:r>
              <a:rPr lang="en-ID" dirty="0">
                <a:solidFill>
                  <a:srgbClr val="C00000"/>
                </a:solidFill>
              </a:rPr>
              <a:t>to identify and minimize the impact of these </a:t>
            </a:r>
            <a:r>
              <a:rPr lang="en-ID" dirty="0" smtClean="0">
                <a:solidFill>
                  <a:srgbClr val="C00000"/>
                </a:solidFill>
              </a:rPr>
              <a:t>constraints</a:t>
            </a:r>
          </a:p>
          <a:p>
            <a:pPr lvl="1"/>
            <a:r>
              <a:rPr lang="en-ID" dirty="0" smtClean="0"/>
              <a:t>in </a:t>
            </a:r>
            <a:r>
              <a:rPr lang="en-ID" dirty="0"/>
              <a:t>terms </a:t>
            </a:r>
            <a:r>
              <a:rPr lang="en-ID" dirty="0" smtClean="0"/>
              <a:t>of </a:t>
            </a:r>
            <a:r>
              <a:rPr lang="en-ID" dirty="0" smtClean="0">
                <a:solidFill>
                  <a:srgbClr val="0070C0"/>
                </a:solidFill>
              </a:rPr>
              <a:t>cycle </a:t>
            </a:r>
            <a:r>
              <a:rPr lang="en-ID" dirty="0">
                <a:solidFill>
                  <a:srgbClr val="0070C0"/>
                </a:solidFill>
              </a:rPr>
              <a:t>time </a:t>
            </a:r>
            <a:r>
              <a:rPr lang="en-ID" dirty="0"/>
              <a:t>and </a:t>
            </a:r>
            <a:r>
              <a:rPr lang="en-ID" dirty="0" smtClean="0">
                <a:solidFill>
                  <a:srgbClr val="0070C0"/>
                </a:solidFill>
              </a:rPr>
              <a:t>costs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ID" dirty="0" smtClean="0"/>
              <a:t>The </a:t>
            </a:r>
            <a:r>
              <a:rPr lang="en-ID" dirty="0">
                <a:solidFill>
                  <a:srgbClr val="C00000"/>
                </a:solidFill>
              </a:rPr>
              <a:t>resource analysis results </a:t>
            </a:r>
            <a:r>
              <a:rPr lang="en-ID" dirty="0"/>
              <a:t>will allow you to evaluate the following performance measures:</a:t>
            </a:r>
          </a:p>
          <a:p>
            <a:pPr lvl="1"/>
            <a:r>
              <a:rPr lang="en-ID" dirty="0">
                <a:solidFill>
                  <a:srgbClr val="0070C0"/>
                </a:solidFill>
              </a:rPr>
              <a:t>Sub- or over-utilization </a:t>
            </a:r>
            <a:r>
              <a:rPr lang="en-ID" dirty="0"/>
              <a:t>of resources</a:t>
            </a:r>
          </a:p>
          <a:p>
            <a:pPr lvl="1"/>
            <a:r>
              <a:rPr lang="en-ID" dirty="0"/>
              <a:t>Total </a:t>
            </a:r>
            <a:r>
              <a:rPr lang="en-ID" dirty="0">
                <a:solidFill>
                  <a:srgbClr val="0070C0"/>
                </a:solidFill>
              </a:rPr>
              <a:t>resources costs</a:t>
            </a:r>
          </a:p>
          <a:p>
            <a:pPr lvl="1"/>
            <a:r>
              <a:rPr lang="en-ID" dirty="0"/>
              <a:t>Total </a:t>
            </a:r>
            <a:r>
              <a:rPr lang="en-ID" dirty="0">
                <a:solidFill>
                  <a:srgbClr val="0070C0"/>
                </a:solidFill>
              </a:rPr>
              <a:t>activity costs</a:t>
            </a:r>
          </a:p>
          <a:p>
            <a:pPr lvl="1"/>
            <a:r>
              <a:rPr lang="en-ID" dirty="0">
                <a:solidFill>
                  <a:srgbClr val="0070C0"/>
                </a:solidFill>
              </a:rPr>
              <a:t>Delays</a:t>
            </a:r>
            <a:r>
              <a:rPr lang="en-ID" dirty="0"/>
              <a:t> (time an activity waits for a resource)</a:t>
            </a:r>
          </a:p>
          <a:p>
            <a:pPr lvl="1"/>
            <a:r>
              <a:rPr lang="en-ID" dirty="0"/>
              <a:t>A more </a:t>
            </a:r>
            <a:r>
              <a:rPr lang="en-ID" dirty="0">
                <a:solidFill>
                  <a:srgbClr val="0070C0"/>
                </a:solidFill>
              </a:rPr>
              <a:t>accurate expected cycle </a:t>
            </a:r>
            <a:r>
              <a:rPr lang="en-ID" dirty="0" smtClean="0">
                <a:solidFill>
                  <a:srgbClr val="0070C0"/>
                </a:solidFill>
              </a:rPr>
              <a:t>time</a:t>
            </a:r>
            <a:endParaRPr lang="en-ID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973918"/>
            <a:ext cx="7886700" cy="5405240"/>
          </a:xfrm>
        </p:spPr>
        <p:txBody>
          <a:bodyPr>
            <a:normAutofit/>
          </a:bodyPr>
          <a:lstStyle/>
          <a:p>
            <a:r>
              <a:rPr lang="en-ID" sz="2400" dirty="0" smtClean="0"/>
              <a:t>By </a:t>
            </a:r>
            <a:r>
              <a:rPr lang="en-ID" sz="2400" dirty="0"/>
              <a:t>default the </a:t>
            </a:r>
            <a:r>
              <a:rPr lang="en-ID" sz="2400" dirty="0">
                <a:solidFill>
                  <a:srgbClr val="C00000"/>
                </a:solidFill>
              </a:rPr>
              <a:t>Performers</a:t>
            </a:r>
            <a:r>
              <a:rPr lang="en-ID" sz="2400" dirty="0"/>
              <a:t> defined in the process documentation are defined as </a:t>
            </a:r>
            <a:r>
              <a:rPr lang="en-ID" sz="2400" dirty="0" smtClean="0">
                <a:solidFill>
                  <a:srgbClr val="C00000"/>
                </a:solidFill>
              </a:rPr>
              <a:t>resources</a:t>
            </a:r>
          </a:p>
          <a:p>
            <a:r>
              <a:rPr lang="en-ID" sz="2400" dirty="0" smtClean="0"/>
              <a:t>In </a:t>
            </a:r>
            <a:r>
              <a:rPr lang="en-ID" sz="2400" dirty="0"/>
              <a:t>the Resources Analysis level you need to </a:t>
            </a:r>
            <a:r>
              <a:rPr lang="en-ID" sz="2400" dirty="0">
                <a:solidFill>
                  <a:srgbClr val="C00000"/>
                </a:solidFill>
              </a:rPr>
              <a:t>define the following parameters</a:t>
            </a:r>
            <a:r>
              <a:rPr lang="en-ID" sz="2400" dirty="0"/>
              <a:t>:</a:t>
            </a:r>
          </a:p>
          <a:p>
            <a:pPr lvl="1"/>
            <a:r>
              <a:rPr lang="en-ID" sz="2000" dirty="0" smtClean="0">
                <a:solidFill>
                  <a:srgbClr val="0070C0"/>
                </a:solidFill>
              </a:rPr>
              <a:t>Resources</a:t>
            </a:r>
            <a:r>
              <a:rPr lang="en-ID" sz="2000" dirty="0"/>
              <a:t>: Remember that a resource is a person, equipment or space necessary for the execution of a specific </a:t>
            </a:r>
            <a:r>
              <a:rPr lang="en-ID" sz="2000" dirty="0" smtClean="0"/>
              <a:t>task</a:t>
            </a:r>
            <a:endParaRPr lang="en-ID" sz="2000" dirty="0"/>
          </a:p>
          <a:p>
            <a:pPr lvl="1"/>
            <a:r>
              <a:rPr lang="en-ID" sz="2000" dirty="0" smtClean="0"/>
              <a:t>To </a:t>
            </a:r>
            <a:r>
              <a:rPr lang="en-ID" sz="2000" dirty="0"/>
              <a:t>define a Resource click the </a:t>
            </a:r>
            <a:r>
              <a:rPr lang="en-ID" sz="2000" dirty="0">
                <a:solidFill>
                  <a:srgbClr val="C00000"/>
                </a:solidFill>
              </a:rPr>
              <a:t>Resources</a:t>
            </a:r>
            <a:r>
              <a:rPr lang="en-ID" sz="2000" dirty="0"/>
              <a:t> option found in the </a:t>
            </a:r>
            <a:r>
              <a:rPr lang="en-ID" sz="2000" dirty="0" smtClean="0"/>
              <a:t>ribbon</a:t>
            </a:r>
            <a:endParaRPr lang="en-ID" sz="2000" dirty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/>
              <a:t>1. Defining </a:t>
            </a:r>
            <a:r>
              <a:rPr lang="en-ID" dirty="0"/>
              <a:t>the input Data required for this </a:t>
            </a:r>
            <a:r>
              <a:rPr lang="en-ID" dirty="0" smtClean="0"/>
              <a:t>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9" y="3572286"/>
            <a:ext cx="7200000" cy="3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A new window will display the available </a:t>
            </a:r>
            <a:r>
              <a:rPr lang="en-ID" dirty="0" smtClean="0"/>
              <a:t>resources </a:t>
            </a:r>
            <a:endParaRPr lang="en-ID" dirty="0"/>
          </a:p>
          <a:p>
            <a:r>
              <a:rPr lang="en-ID" dirty="0" smtClean="0"/>
              <a:t>To </a:t>
            </a:r>
            <a:r>
              <a:rPr lang="en-ID" dirty="0"/>
              <a:t>add a new resource, click </a:t>
            </a:r>
            <a:r>
              <a:rPr lang="en-ID" dirty="0">
                <a:solidFill>
                  <a:srgbClr val="C00000"/>
                </a:solidFill>
              </a:rPr>
              <a:t>Add </a:t>
            </a:r>
            <a:r>
              <a:rPr lang="en-ID" dirty="0" smtClean="0">
                <a:solidFill>
                  <a:srgbClr val="C00000"/>
                </a:solidFill>
              </a:rPr>
              <a:t>resource</a:t>
            </a:r>
            <a:endParaRPr lang="en-ID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Add </a:t>
            </a:r>
            <a:r>
              <a:rPr lang="en-ID" dirty="0" smtClean="0"/>
              <a:t>Resource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33" y="2269932"/>
            <a:ext cx="6059820" cy="38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Add </a:t>
            </a:r>
            <a:r>
              <a:rPr lang="en-US" dirty="0" smtClean="0"/>
              <a:t>performer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smtClean="0"/>
              <a:t>Performer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62" y="2006061"/>
            <a:ext cx="3200000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Enter the name, description and type of the new resource. Click </a:t>
            </a:r>
            <a:r>
              <a:rPr lang="en-ID" dirty="0" smtClean="0"/>
              <a:t>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New Resource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94" y="2107966"/>
            <a:ext cx="3114286" cy="3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996912"/>
            <a:ext cx="8125783" cy="5333549"/>
          </a:xfrm>
        </p:spPr>
        <p:txBody>
          <a:bodyPr>
            <a:normAutofit/>
          </a:bodyPr>
          <a:lstStyle/>
          <a:p>
            <a:r>
              <a:rPr lang="en-ID" sz="2400" dirty="0"/>
              <a:t>To define availability and costs of resources, select the Resources option found in the </a:t>
            </a:r>
            <a:r>
              <a:rPr lang="en-ID" sz="2400" dirty="0" smtClean="0"/>
              <a:t>Ribbon</a:t>
            </a:r>
          </a:p>
          <a:p>
            <a:r>
              <a:rPr lang="en-ID" sz="2400" dirty="0"/>
              <a:t>T</a:t>
            </a:r>
            <a:r>
              <a:rPr lang="en-ID" sz="2400" dirty="0" smtClean="0"/>
              <a:t>he </a:t>
            </a:r>
            <a:r>
              <a:rPr lang="en-ID" sz="2400" dirty="0"/>
              <a:t>availability of Resources determines how many resources of a given type you have as a whole (not for a particular activity</a:t>
            </a:r>
            <a:r>
              <a:rPr lang="en-ID" sz="2400" dirty="0" smtClean="0"/>
              <a:t>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Availability and costs of </a:t>
            </a:r>
            <a:r>
              <a:rPr lang="en-ID" dirty="0" smtClean="0"/>
              <a:t>resources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" y="2942847"/>
            <a:ext cx="7200000" cy="328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24" y="3501366"/>
            <a:ext cx="5523809" cy="3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973918"/>
            <a:ext cx="8288104" cy="5502632"/>
          </a:xfrm>
        </p:spPr>
        <p:txBody>
          <a:bodyPr>
            <a:normAutofit/>
          </a:bodyPr>
          <a:lstStyle/>
          <a:p>
            <a:r>
              <a:rPr lang="en-ID" sz="2400" dirty="0"/>
              <a:t>To define the costs of Resources, proceed to the </a:t>
            </a:r>
            <a:r>
              <a:rPr lang="en-ID" sz="2400" dirty="0">
                <a:solidFill>
                  <a:srgbClr val="C00000"/>
                </a:solidFill>
              </a:rPr>
              <a:t>Costs</a:t>
            </a:r>
            <a:r>
              <a:rPr lang="en-ID" sz="2400" dirty="0"/>
              <a:t> </a:t>
            </a:r>
            <a:r>
              <a:rPr lang="en-ID" sz="2400" dirty="0" smtClean="0"/>
              <a:t>tab</a:t>
            </a:r>
            <a:endParaRPr lang="en-ID" sz="2400" dirty="0"/>
          </a:p>
          <a:p>
            <a:r>
              <a:rPr lang="en-ID" sz="2400" dirty="0" smtClean="0"/>
              <a:t>You </a:t>
            </a:r>
            <a:r>
              <a:rPr lang="en-ID" sz="2400" dirty="0"/>
              <a:t>can define the fixed and per hour costs for each </a:t>
            </a:r>
            <a:r>
              <a:rPr lang="en-ID" sz="2400" dirty="0" smtClean="0"/>
              <a:t>Resource</a:t>
            </a:r>
            <a:endParaRPr lang="en-ID" sz="2400" dirty="0"/>
          </a:p>
          <a:p>
            <a:pPr lvl="1"/>
            <a:r>
              <a:rPr lang="en-ID" sz="2000" dirty="0" smtClean="0">
                <a:solidFill>
                  <a:srgbClr val="0070C0"/>
                </a:solidFill>
              </a:rPr>
              <a:t>Fixed </a:t>
            </a:r>
            <a:r>
              <a:rPr lang="en-ID" sz="2000" dirty="0">
                <a:solidFill>
                  <a:srgbClr val="0070C0"/>
                </a:solidFill>
              </a:rPr>
              <a:t>cost</a:t>
            </a:r>
            <a:r>
              <a:rPr lang="en-ID" sz="2000" dirty="0"/>
              <a:t>: This cost is generated each time a resource processes a </a:t>
            </a:r>
            <a:r>
              <a:rPr lang="en-ID" sz="2000" dirty="0" smtClean="0"/>
              <a:t>token</a:t>
            </a:r>
          </a:p>
          <a:p>
            <a:pPr lvl="1"/>
            <a:r>
              <a:rPr lang="en-ID" sz="2000" dirty="0" smtClean="0">
                <a:solidFill>
                  <a:srgbClr val="0070C0"/>
                </a:solidFill>
              </a:rPr>
              <a:t>Per </a:t>
            </a:r>
            <a:r>
              <a:rPr lang="en-ID" sz="2000" dirty="0">
                <a:solidFill>
                  <a:srgbClr val="0070C0"/>
                </a:solidFill>
              </a:rPr>
              <a:t>hour cost</a:t>
            </a:r>
            <a:r>
              <a:rPr lang="en-ID" sz="2000" dirty="0"/>
              <a:t>: This cost is generated for each hour a resource employs processing a </a:t>
            </a:r>
            <a:r>
              <a:rPr lang="en-ID" sz="2000" dirty="0" smtClean="0"/>
              <a:t>token</a:t>
            </a:r>
            <a:endParaRPr lang="en-ID" sz="2000" dirty="0"/>
          </a:p>
          <a:p>
            <a:r>
              <a:rPr lang="en-ID" sz="2400" dirty="0" smtClean="0"/>
              <a:t>The </a:t>
            </a:r>
            <a:r>
              <a:rPr lang="en-ID" sz="2400" dirty="0"/>
              <a:t>cost units are defined in the scenario's </a:t>
            </a:r>
            <a:r>
              <a:rPr lang="en-ID" sz="2400" dirty="0" smtClean="0"/>
              <a:t>configuration</a:t>
            </a:r>
            <a:endParaRPr lang="en-ID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Define </a:t>
            </a:r>
            <a:r>
              <a:rPr lang="en-ID" dirty="0"/>
              <a:t>the </a:t>
            </a:r>
            <a:r>
              <a:rPr lang="en-ID" dirty="0" smtClean="0"/>
              <a:t>Costs </a:t>
            </a:r>
            <a:r>
              <a:rPr lang="en-ID" dirty="0"/>
              <a:t>of Resources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18" y="3532583"/>
            <a:ext cx="4964041" cy="316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Bizagi</a:t>
            </a:r>
            <a:r>
              <a:rPr lang="en-ID" dirty="0"/>
              <a:t> </a:t>
            </a:r>
            <a:r>
              <a:rPr lang="en-ID" dirty="0" err="1"/>
              <a:t>Modeler</a:t>
            </a:r>
            <a:r>
              <a:rPr lang="en-ID" dirty="0"/>
              <a:t> allows simulation your business processes under the </a:t>
            </a:r>
            <a:r>
              <a:rPr lang="en-ID" dirty="0" err="1"/>
              <a:t>BPSim</a:t>
            </a:r>
            <a:r>
              <a:rPr lang="en-ID" dirty="0"/>
              <a:t> (</a:t>
            </a:r>
            <a:r>
              <a:rPr lang="en-ID" dirty="0">
                <a:solidFill>
                  <a:srgbClr val="C00000"/>
                </a:solidFill>
              </a:rPr>
              <a:t>Business Process Simulation</a:t>
            </a:r>
            <a:r>
              <a:rPr lang="en-ID" dirty="0"/>
              <a:t>) to support decision making and boost </a:t>
            </a:r>
            <a:r>
              <a:rPr lang="en-ID" dirty="0" smtClean="0"/>
              <a:t>their </a:t>
            </a:r>
            <a:r>
              <a:rPr lang="en-ID" dirty="0"/>
              <a:t>continuous </a:t>
            </a:r>
            <a:r>
              <a:rPr lang="en-ID" dirty="0" smtClean="0"/>
              <a:t>improvement</a:t>
            </a:r>
            <a:endParaRPr lang="en-ID" dirty="0"/>
          </a:p>
          <a:p>
            <a:r>
              <a:rPr lang="en-ID" dirty="0"/>
              <a:t>To start using simulation in </a:t>
            </a:r>
            <a:r>
              <a:rPr lang="en-ID" dirty="0" err="1"/>
              <a:t>Bizagi</a:t>
            </a:r>
            <a:r>
              <a:rPr lang="en-ID" dirty="0"/>
              <a:t> all you need is </a:t>
            </a:r>
            <a:r>
              <a:rPr lang="en-ID" dirty="0">
                <a:solidFill>
                  <a:srgbClr val="C00000"/>
                </a:solidFill>
              </a:rPr>
              <a:t>a complete Process </a:t>
            </a:r>
            <a:r>
              <a:rPr lang="en-ID" dirty="0" smtClean="0">
                <a:solidFill>
                  <a:srgbClr val="C00000"/>
                </a:solidFill>
              </a:rPr>
              <a:t>model</a:t>
            </a:r>
            <a:endParaRPr lang="en-ID" dirty="0"/>
          </a:p>
          <a:p>
            <a:pPr lvl="1"/>
            <a:r>
              <a:rPr lang="en-ID" dirty="0" smtClean="0"/>
              <a:t>otherwise</a:t>
            </a:r>
            <a:r>
              <a:rPr lang="en-ID" dirty="0"/>
              <a:t>, it </a:t>
            </a:r>
            <a:r>
              <a:rPr lang="en-ID" dirty="0">
                <a:solidFill>
                  <a:srgbClr val="0070C0"/>
                </a:solidFill>
              </a:rPr>
              <a:t>will not be able </a:t>
            </a:r>
            <a:r>
              <a:rPr lang="en-ID" dirty="0"/>
              <a:t>to be </a:t>
            </a:r>
            <a:r>
              <a:rPr lang="en-ID" dirty="0" smtClean="0"/>
              <a:t>simulated</a:t>
            </a:r>
            <a:endParaRPr lang="en-ID" dirty="0"/>
          </a:p>
          <a:p>
            <a:r>
              <a:rPr lang="en-ID" dirty="0"/>
              <a:t>For a complete </a:t>
            </a:r>
            <a:r>
              <a:rPr lang="en-ID" dirty="0" smtClean="0"/>
              <a:t>simulation </a:t>
            </a:r>
            <a:r>
              <a:rPr lang="en-ID" dirty="0"/>
              <a:t>analysis we </a:t>
            </a:r>
            <a:r>
              <a:rPr lang="en-ID" dirty="0" smtClean="0"/>
              <a:t>recommend </a:t>
            </a:r>
            <a:r>
              <a:rPr lang="en-ID" dirty="0"/>
              <a:t>using </a:t>
            </a:r>
            <a:r>
              <a:rPr lang="en-ID" dirty="0">
                <a:solidFill>
                  <a:srgbClr val="C00000"/>
                </a:solidFill>
              </a:rPr>
              <a:t>four </a:t>
            </a:r>
            <a:r>
              <a:rPr lang="en-ID" dirty="0" smtClean="0">
                <a:solidFill>
                  <a:srgbClr val="C00000"/>
                </a:solidFill>
              </a:rPr>
              <a:t>levels</a:t>
            </a:r>
            <a:r>
              <a:rPr lang="en-ID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dirty="0" smtClean="0"/>
              <a:t>Level </a:t>
            </a:r>
            <a:r>
              <a:rPr lang="en-ID" dirty="0"/>
              <a:t>1 -</a:t>
            </a:r>
            <a:r>
              <a:rPr lang="en-ID" dirty="0">
                <a:solidFill>
                  <a:srgbClr val="0070C0"/>
                </a:solidFill>
              </a:rPr>
              <a:t>Process </a:t>
            </a:r>
            <a:r>
              <a:rPr lang="en-ID" dirty="0" smtClean="0">
                <a:solidFill>
                  <a:srgbClr val="0070C0"/>
                </a:solidFill>
              </a:rPr>
              <a:t>Validation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dirty="0" smtClean="0"/>
              <a:t>Level </a:t>
            </a:r>
            <a:r>
              <a:rPr lang="en-ID" dirty="0"/>
              <a:t>2- </a:t>
            </a:r>
            <a:r>
              <a:rPr lang="en-ID" dirty="0">
                <a:solidFill>
                  <a:srgbClr val="0070C0"/>
                </a:solidFill>
              </a:rPr>
              <a:t>Time </a:t>
            </a:r>
            <a:r>
              <a:rPr lang="en-ID" dirty="0" smtClean="0">
                <a:solidFill>
                  <a:srgbClr val="0070C0"/>
                </a:solidFill>
              </a:rPr>
              <a:t>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dirty="0" smtClean="0"/>
              <a:t>Level </a:t>
            </a:r>
            <a:r>
              <a:rPr lang="en-ID" dirty="0"/>
              <a:t>3 - </a:t>
            </a:r>
            <a:r>
              <a:rPr lang="en-ID" dirty="0">
                <a:solidFill>
                  <a:srgbClr val="0070C0"/>
                </a:solidFill>
              </a:rPr>
              <a:t>Resources </a:t>
            </a:r>
            <a:r>
              <a:rPr lang="en-ID" dirty="0" smtClean="0">
                <a:solidFill>
                  <a:srgbClr val="0070C0"/>
                </a:solidFill>
              </a:rPr>
              <a:t>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dirty="0" smtClean="0"/>
              <a:t>Level </a:t>
            </a:r>
            <a:r>
              <a:rPr lang="en-ID" dirty="0"/>
              <a:t>4 - </a:t>
            </a:r>
            <a:r>
              <a:rPr lang="en-ID" dirty="0">
                <a:solidFill>
                  <a:srgbClr val="0070C0"/>
                </a:solidFill>
              </a:rPr>
              <a:t>Calendars Analysis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in </a:t>
            </a:r>
            <a:r>
              <a:rPr lang="en-US" dirty="0" err="1" smtClean="0"/>
              <a:t>Bizagi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973918"/>
            <a:ext cx="8060855" cy="5502632"/>
          </a:xfrm>
        </p:spPr>
        <p:txBody>
          <a:bodyPr>
            <a:normAutofit/>
          </a:bodyPr>
          <a:lstStyle/>
          <a:p>
            <a:r>
              <a:rPr lang="en-ID" sz="2400" dirty="0" smtClean="0">
                <a:solidFill>
                  <a:srgbClr val="C00000"/>
                </a:solidFill>
              </a:rPr>
              <a:t>Resources Requirements</a:t>
            </a:r>
            <a:r>
              <a:rPr lang="en-ID" sz="2400" dirty="0" smtClean="0"/>
              <a:t>: </a:t>
            </a:r>
            <a:r>
              <a:rPr lang="en-ID" sz="2400" dirty="0"/>
              <a:t>Tasks require resources to be performed. Once </a:t>
            </a:r>
            <a:r>
              <a:rPr lang="en-ID" sz="2400" dirty="0" smtClean="0"/>
              <a:t>you </a:t>
            </a:r>
            <a:r>
              <a:rPr lang="en-ID" sz="2400" dirty="0"/>
              <a:t>have defined the process' resources, you have to define how many are required in order to perform a </a:t>
            </a:r>
            <a:r>
              <a:rPr lang="en-ID" sz="2400" dirty="0" smtClean="0"/>
              <a:t>task</a:t>
            </a:r>
          </a:p>
          <a:p>
            <a:r>
              <a:rPr lang="en-ID" sz="2400" dirty="0" smtClean="0"/>
              <a:t>To </a:t>
            </a:r>
            <a:r>
              <a:rPr lang="en-ID" sz="2400" dirty="0"/>
              <a:t>define the Resources requirements for a task, click the task and select the </a:t>
            </a:r>
            <a:r>
              <a:rPr lang="en-ID" sz="2400" dirty="0">
                <a:solidFill>
                  <a:srgbClr val="C00000"/>
                </a:solidFill>
              </a:rPr>
              <a:t>Resource</a:t>
            </a:r>
            <a:r>
              <a:rPr lang="en-ID" sz="2400" dirty="0"/>
              <a:t> icon in the pie </a:t>
            </a:r>
            <a:r>
              <a:rPr lang="en-ID" sz="2400" dirty="0" smtClean="0"/>
              <a:t>menu </a:t>
            </a:r>
            <a:endParaRPr lang="en-ID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requirements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54" y="3179469"/>
            <a:ext cx="7171428" cy="3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Select the desired resources from the list available in the </a:t>
            </a:r>
            <a:r>
              <a:rPr lang="en-ID" dirty="0">
                <a:solidFill>
                  <a:srgbClr val="C00000"/>
                </a:solidFill>
              </a:rPr>
              <a:t>Resource</a:t>
            </a:r>
            <a:r>
              <a:rPr lang="en-ID" dirty="0"/>
              <a:t> </a:t>
            </a:r>
            <a:r>
              <a:rPr lang="en-ID" dirty="0" smtClean="0"/>
              <a:t>window</a:t>
            </a:r>
            <a:endParaRPr lang="en-ID" dirty="0"/>
          </a:p>
          <a:p>
            <a:r>
              <a:rPr lang="en-ID" dirty="0" smtClean="0"/>
              <a:t>You </a:t>
            </a:r>
            <a:r>
              <a:rPr lang="en-ID" dirty="0"/>
              <a:t>can select one or more </a:t>
            </a:r>
            <a:r>
              <a:rPr lang="en-ID" dirty="0" smtClean="0"/>
              <a:t>resources</a:t>
            </a:r>
          </a:p>
          <a:p>
            <a:r>
              <a:rPr lang="en-ID" dirty="0" smtClean="0"/>
              <a:t>The </a:t>
            </a:r>
            <a:r>
              <a:rPr lang="en-ID" dirty="0"/>
              <a:t>AND/OR selection mode is available in order to define if all the selected resources are required by the task at the same time or only one at a </a:t>
            </a:r>
            <a:r>
              <a:rPr lang="en-ID" dirty="0" smtClean="0"/>
              <a:t>time</a:t>
            </a:r>
            <a:endParaRPr lang="en-ID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Window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8" y="3924629"/>
            <a:ext cx="4047619" cy="2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For each resource selected you must define how many of them are used in the </a:t>
            </a:r>
            <a:r>
              <a:rPr lang="en-ID" dirty="0" smtClean="0"/>
              <a:t>task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Window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16" y="2244569"/>
            <a:ext cx="5508270" cy="357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013144"/>
            <a:ext cx="7886700" cy="5333549"/>
          </a:xfrm>
        </p:spPr>
        <p:txBody>
          <a:bodyPr>
            <a:normAutofit/>
          </a:bodyPr>
          <a:lstStyle/>
          <a:p>
            <a:r>
              <a:rPr lang="en-ID" sz="2400" dirty="0">
                <a:solidFill>
                  <a:srgbClr val="C00000"/>
                </a:solidFill>
              </a:rPr>
              <a:t>Activity costs</a:t>
            </a:r>
            <a:r>
              <a:rPr lang="en-ID" sz="2400" dirty="0"/>
              <a:t>: The cost of performing an activity, that is, how much an activity costs once executed.</a:t>
            </a:r>
          </a:p>
          <a:p>
            <a:r>
              <a:rPr lang="en-ID" sz="2400" dirty="0" smtClean="0"/>
              <a:t>To </a:t>
            </a:r>
            <a:r>
              <a:rPr lang="en-ID" sz="2400" dirty="0"/>
              <a:t>define the cost of performing an activity, select the Activity and click Cost on the pie menu.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</a:t>
            </a:r>
            <a:r>
              <a:rPr lang="en-US" dirty="0" smtClean="0"/>
              <a:t>Costs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04" y="2537596"/>
            <a:ext cx="5739937" cy="416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Set a fixed cost </a:t>
            </a:r>
            <a:r>
              <a:rPr lang="en-ID" dirty="0" smtClean="0"/>
              <a:t>amount</a:t>
            </a:r>
          </a:p>
          <a:p>
            <a:r>
              <a:rPr lang="en-ID" dirty="0" smtClean="0"/>
              <a:t>The </a:t>
            </a:r>
            <a:r>
              <a:rPr lang="en-ID" dirty="0"/>
              <a:t>cost units are defined in the scenario's </a:t>
            </a:r>
            <a:r>
              <a:rPr lang="en-ID" dirty="0" smtClean="0"/>
              <a:t>configuration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Fixed Cost Amount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40" y="2933583"/>
            <a:ext cx="4047619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9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078072"/>
            <a:ext cx="7886700" cy="5333549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Once the required data has been entered, click the Run </a:t>
            </a:r>
            <a:r>
              <a:rPr lang="en-ID" dirty="0" smtClean="0"/>
              <a:t>and then Start button </a:t>
            </a:r>
            <a:r>
              <a:rPr lang="en-ID" dirty="0"/>
              <a:t>to execute the </a:t>
            </a:r>
            <a:r>
              <a:rPr lang="en-ID" dirty="0" smtClean="0"/>
              <a:t>simulation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Running </a:t>
            </a:r>
            <a:r>
              <a:rPr lang="en-US" dirty="0"/>
              <a:t>the Simulation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47" y="1979769"/>
            <a:ext cx="6361905" cy="461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23" y="3050210"/>
            <a:ext cx="7104762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794" y="948216"/>
            <a:ext cx="7886700" cy="5333549"/>
          </a:xfrm>
        </p:spPr>
        <p:txBody>
          <a:bodyPr>
            <a:normAutofit/>
          </a:bodyPr>
          <a:lstStyle/>
          <a:p>
            <a:r>
              <a:rPr lang="en-ID" sz="2000" dirty="0" smtClean="0"/>
              <a:t>Resource </a:t>
            </a:r>
            <a:r>
              <a:rPr lang="en-ID" sz="2000" dirty="0"/>
              <a:t>usage </a:t>
            </a:r>
            <a:r>
              <a:rPr lang="en-ID" sz="2000" dirty="0" smtClean="0"/>
              <a:t>status</a:t>
            </a:r>
          </a:p>
          <a:p>
            <a:r>
              <a:rPr lang="en-ID" sz="2000" dirty="0" smtClean="0"/>
              <a:t>Number </a:t>
            </a:r>
            <a:r>
              <a:rPr lang="en-ID" sz="2000" dirty="0"/>
              <a:t>of tokens </a:t>
            </a:r>
            <a:r>
              <a:rPr lang="en-ID" sz="2000" dirty="0" smtClean="0"/>
              <a:t>completed</a:t>
            </a:r>
          </a:p>
          <a:p>
            <a:r>
              <a:rPr lang="en-ID" sz="2000" dirty="0" smtClean="0"/>
              <a:t>Average </a:t>
            </a:r>
            <a:r>
              <a:rPr lang="en-ID" sz="2000" dirty="0"/>
              <a:t>time per </a:t>
            </a:r>
            <a:r>
              <a:rPr lang="en-ID" sz="2000" dirty="0" smtClean="0"/>
              <a:t>activity</a:t>
            </a:r>
          </a:p>
          <a:p>
            <a:r>
              <a:rPr lang="en-ID" sz="2000" dirty="0" smtClean="0"/>
              <a:t>Total </a:t>
            </a:r>
            <a:r>
              <a:rPr lang="en-ID" sz="2000" dirty="0"/>
              <a:t>processing time per </a:t>
            </a:r>
            <a:r>
              <a:rPr lang="en-ID" sz="2000" dirty="0" smtClean="0"/>
              <a:t>activity</a:t>
            </a:r>
          </a:p>
          <a:p>
            <a:r>
              <a:rPr lang="en-ID" sz="2000" dirty="0" smtClean="0"/>
              <a:t>Average </a:t>
            </a:r>
            <a:r>
              <a:rPr lang="en-ID" sz="2000" dirty="0"/>
              <a:t>waiting time per </a:t>
            </a:r>
            <a:r>
              <a:rPr lang="en-ID" sz="2000" dirty="0" smtClean="0"/>
              <a:t>activity</a:t>
            </a:r>
            <a:endParaRPr lang="en-ID" sz="2000" dirty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Data Display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14" y="3080284"/>
            <a:ext cx="5964913" cy="391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When the simulation is complete, select Results to view the outcome.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05" y="2216660"/>
            <a:ext cx="7076190" cy="2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915753"/>
            <a:ext cx="7886700" cy="5333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/>
              <a:t>For the Resource Analysis level, the results of the simulated outcome will contain the following information for Process and </a:t>
            </a:r>
            <a:r>
              <a:rPr lang="en-ID" sz="2000" dirty="0" smtClean="0"/>
              <a:t>Resources</a:t>
            </a:r>
            <a:endParaRPr lang="en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Process and </a:t>
            </a:r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3" y="1610695"/>
            <a:ext cx="7180952" cy="5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369" y="1033434"/>
            <a:ext cx="8435205" cy="3771225"/>
          </a:xfrm>
        </p:spPr>
        <p:txBody>
          <a:bodyPr>
            <a:noAutofit/>
          </a:bodyPr>
          <a:lstStyle/>
          <a:p>
            <a:r>
              <a:rPr lang="en-ID" sz="1700" dirty="0"/>
              <a:t>Name: Identifies the specific BPM shape for which the results are </a:t>
            </a:r>
            <a:r>
              <a:rPr lang="en-ID" sz="1700" dirty="0" smtClean="0"/>
              <a:t>displayed</a:t>
            </a:r>
            <a:endParaRPr lang="en-ID" sz="1700" dirty="0"/>
          </a:p>
          <a:p>
            <a:r>
              <a:rPr lang="en-ID" sz="1700" dirty="0" smtClean="0"/>
              <a:t>Type</a:t>
            </a:r>
            <a:r>
              <a:rPr lang="en-ID" sz="1700" dirty="0"/>
              <a:t>: Identifies the element type of the BPM </a:t>
            </a:r>
            <a:r>
              <a:rPr lang="en-ID" sz="1700" dirty="0" smtClean="0"/>
              <a:t>shape</a:t>
            </a:r>
            <a:endParaRPr lang="en-ID" sz="1700" dirty="0"/>
          </a:p>
          <a:p>
            <a:r>
              <a:rPr lang="en-ID" sz="1700" dirty="0" smtClean="0"/>
              <a:t>Tokens </a:t>
            </a:r>
            <a:r>
              <a:rPr lang="en-ID" sz="1700" dirty="0"/>
              <a:t>completed: Indicates how many tokens were processed for each specific BPM </a:t>
            </a:r>
            <a:r>
              <a:rPr lang="en-ID" sz="1700" dirty="0" smtClean="0"/>
              <a:t>shape</a:t>
            </a:r>
            <a:endParaRPr lang="en-ID" sz="1700" dirty="0"/>
          </a:p>
          <a:p>
            <a:r>
              <a:rPr lang="en-ID" sz="1700" dirty="0" smtClean="0"/>
              <a:t>Tokens </a:t>
            </a:r>
            <a:r>
              <a:rPr lang="en-ID" sz="1700" dirty="0"/>
              <a:t>started: Indicates how many tokens arrived at the </a:t>
            </a:r>
            <a:r>
              <a:rPr lang="en-ID" sz="1700" dirty="0" smtClean="0"/>
              <a:t>shape</a:t>
            </a:r>
            <a:endParaRPr lang="en-ID" sz="1700" dirty="0"/>
          </a:p>
          <a:p>
            <a:r>
              <a:rPr lang="en-ID" sz="1700" dirty="0" smtClean="0"/>
              <a:t>Minimum </a:t>
            </a:r>
            <a:r>
              <a:rPr lang="en-ID" sz="1700" dirty="0"/>
              <a:t>time: Indicates the minimum processing time at the </a:t>
            </a:r>
            <a:r>
              <a:rPr lang="en-ID" sz="1700" dirty="0" smtClean="0"/>
              <a:t>shape</a:t>
            </a:r>
            <a:endParaRPr lang="en-ID" sz="1700" dirty="0"/>
          </a:p>
          <a:p>
            <a:r>
              <a:rPr lang="en-ID" sz="1700" dirty="0" smtClean="0"/>
              <a:t>Maximum </a:t>
            </a:r>
            <a:r>
              <a:rPr lang="en-ID" sz="1700" dirty="0"/>
              <a:t>time:  Indicates the maximum processing time at the </a:t>
            </a:r>
            <a:r>
              <a:rPr lang="en-ID" sz="1700" dirty="0" smtClean="0"/>
              <a:t>shape</a:t>
            </a:r>
            <a:endParaRPr lang="en-ID" sz="1700" dirty="0"/>
          </a:p>
          <a:p>
            <a:r>
              <a:rPr lang="en-ID" sz="1700" dirty="0" smtClean="0"/>
              <a:t>Average </a:t>
            </a:r>
            <a:r>
              <a:rPr lang="en-ID" sz="1700" dirty="0"/>
              <a:t>time: Indicates the average processing time at the </a:t>
            </a:r>
            <a:r>
              <a:rPr lang="en-ID" sz="1700" dirty="0" smtClean="0"/>
              <a:t>shape</a:t>
            </a:r>
            <a:endParaRPr lang="en-ID" sz="1700" dirty="0"/>
          </a:p>
          <a:p>
            <a:r>
              <a:rPr lang="en-ID" sz="1700" dirty="0" smtClean="0"/>
              <a:t>Minimum </a:t>
            </a:r>
            <a:r>
              <a:rPr lang="en-ID" sz="1700" dirty="0"/>
              <a:t>time waiting resource: Indicates the minimum time a task had to wait for a </a:t>
            </a:r>
            <a:r>
              <a:rPr lang="en-ID" sz="1700" dirty="0" smtClean="0"/>
              <a:t>resource</a:t>
            </a:r>
            <a:endParaRPr lang="en-ID" sz="1700" dirty="0"/>
          </a:p>
          <a:p>
            <a:r>
              <a:rPr lang="en-ID" sz="1700" dirty="0" smtClean="0"/>
              <a:t>Maximum </a:t>
            </a:r>
            <a:r>
              <a:rPr lang="en-ID" sz="1700" dirty="0"/>
              <a:t>time waiting resource: Indicates the maximum time a task had to wait for a </a:t>
            </a:r>
            <a:r>
              <a:rPr lang="en-ID" sz="1700" dirty="0" smtClean="0"/>
              <a:t>resource</a:t>
            </a:r>
            <a:endParaRPr lang="en-ID" sz="1700" dirty="0"/>
          </a:p>
          <a:p>
            <a:r>
              <a:rPr lang="en-ID" sz="1700" dirty="0" smtClean="0"/>
              <a:t>Average </a:t>
            </a:r>
            <a:r>
              <a:rPr lang="en-ID" sz="1700" dirty="0"/>
              <a:t>time waiting resource: Indicates the average time a task had to wait for a </a:t>
            </a:r>
            <a:r>
              <a:rPr lang="en-ID" sz="1700" dirty="0" smtClean="0"/>
              <a:t>resource</a:t>
            </a:r>
            <a:endParaRPr lang="en-ID" sz="1700" dirty="0"/>
          </a:p>
          <a:p>
            <a:r>
              <a:rPr lang="en-ID" sz="1700" dirty="0" smtClean="0"/>
              <a:t>Standard </a:t>
            </a:r>
            <a:r>
              <a:rPr lang="en-ID" sz="1700" dirty="0"/>
              <a:t>deviation: Indicates the standard deviation of the average time a task had to wait for a </a:t>
            </a:r>
            <a:r>
              <a:rPr lang="en-ID" sz="1700" dirty="0" smtClean="0"/>
              <a:t>resource</a:t>
            </a:r>
            <a:endParaRPr lang="en-ID" sz="1700" dirty="0"/>
          </a:p>
          <a:p>
            <a:r>
              <a:rPr lang="en-ID" sz="1700" dirty="0" smtClean="0"/>
              <a:t>Total </a:t>
            </a:r>
            <a:r>
              <a:rPr lang="en-ID" sz="1700" dirty="0"/>
              <a:t>fixed cost: Indicates the total cost of performing a task during execution of the </a:t>
            </a:r>
            <a:r>
              <a:rPr lang="en-ID" sz="1700" dirty="0" smtClean="0"/>
              <a:t>simulation</a:t>
            </a:r>
            <a:endParaRPr lang="en-ID" sz="1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Process and </a:t>
            </a:r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/>
              <a:t>Each subsequent level </a:t>
            </a:r>
            <a:r>
              <a:rPr lang="en-ID" dirty="0">
                <a:solidFill>
                  <a:srgbClr val="C00000"/>
                </a:solidFill>
              </a:rPr>
              <a:t>incorporates additional information </a:t>
            </a:r>
            <a:r>
              <a:rPr lang="en-ID" dirty="0"/>
              <a:t>that adds more complexity, providing a coherent analysis of your </a:t>
            </a:r>
            <a:r>
              <a:rPr lang="en-ID" dirty="0" smtClean="0"/>
              <a:t>processes</a:t>
            </a:r>
          </a:p>
          <a:p>
            <a:r>
              <a:rPr lang="en-ID" dirty="0" smtClean="0">
                <a:solidFill>
                  <a:srgbClr val="C00000"/>
                </a:solidFill>
              </a:rPr>
              <a:t>Levels </a:t>
            </a:r>
            <a:r>
              <a:rPr lang="en-ID" dirty="0">
                <a:solidFill>
                  <a:srgbClr val="C00000"/>
                </a:solidFill>
              </a:rPr>
              <a:t>are not interdependent</a:t>
            </a:r>
            <a:r>
              <a:rPr lang="en-ID" dirty="0"/>
              <a:t>, you may start at any level if you hold the required process </a:t>
            </a:r>
            <a:r>
              <a:rPr lang="en-ID" dirty="0" smtClean="0"/>
              <a:t>data</a:t>
            </a:r>
            <a:endParaRPr lang="en-ID" dirty="0"/>
          </a:p>
          <a:p>
            <a:r>
              <a:rPr lang="en-ID" dirty="0"/>
              <a:t>By default the </a:t>
            </a:r>
            <a:r>
              <a:rPr lang="en-ID" dirty="0">
                <a:solidFill>
                  <a:srgbClr val="C00000"/>
                </a:solidFill>
              </a:rPr>
              <a:t>Simulation mode will start at Level one</a:t>
            </a:r>
            <a:r>
              <a:rPr lang="en-ID" dirty="0"/>
              <a:t>, the first time a Simulation is run for the process </a:t>
            </a:r>
            <a:r>
              <a:rPr lang="en-ID" dirty="0" smtClean="0"/>
              <a:t>model</a:t>
            </a:r>
          </a:p>
          <a:p>
            <a:pPr lvl="1"/>
            <a:r>
              <a:rPr lang="en-ID" dirty="0" smtClean="0"/>
              <a:t>It </a:t>
            </a:r>
            <a:r>
              <a:rPr lang="en-ID" dirty="0"/>
              <a:t>is </a:t>
            </a:r>
            <a:r>
              <a:rPr lang="en-ID" dirty="0">
                <a:solidFill>
                  <a:srgbClr val="0070C0"/>
                </a:solidFill>
              </a:rPr>
              <a:t>best practice to start simulation at level one</a:t>
            </a:r>
            <a:r>
              <a:rPr lang="en-ID" dirty="0"/>
              <a:t>, and progress one level at a </a:t>
            </a:r>
            <a:r>
              <a:rPr lang="en-ID" dirty="0" smtClean="0"/>
              <a:t>time</a:t>
            </a:r>
          </a:p>
          <a:p>
            <a:pPr lvl="1"/>
            <a:r>
              <a:rPr lang="en-ID" dirty="0"/>
              <a:t>I</a:t>
            </a:r>
            <a:r>
              <a:rPr lang="en-ID" dirty="0" smtClean="0"/>
              <a:t>t </a:t>
            </a:r>
            <a:r>
              <a:rPr lang="en-ID" dirty="0"/>
              <a:t>is </a:t>
            </a:r>
            <a:r>
              <a:rPr lang="en-ID" dirty="0" smtClean="0">
                <a:solidFill>
                  <a:srgbClr val="0070C0"/>
                </a:solidFill>
              </a:rPr>
              <a:t>possible to move between levels </a:t>
            </a:r>
            <a:r>
              <a:rPr lang="en-ID" dirty="0" smtClean="0"/>
              <a:t>at </a:t>
            </a:r>
            <a:r>
              <a:rPr lang="en-ID" dirty="0"/>
              <a:t>any </a:t>
            </a:r>
            <a:r>
              <a:rPr lang="en-ID" dirty="0" smtClean="0"/>
              <a:t>time</a:t>
            </a:r>
            <a:endParaRPr lang="en-ID" dirty="0"/>
          </a:p>
          <a:p>
            <a:r>
              <a:rPr lang="en-ID" dirty="0" smtClean="0">
                <a:solidFill>
                  <a:srgbClr val="C00000"/>
                </a:solidFill>
              </a:rPr>
              <a:t>For </a:t>
            </a:r>
            <a:r>
              <a:rPr lang="en-ID" dirty="0">
                <a:solidFill>
                  <a:srgbClr val="C00000"/>
                </a:solidFill>
              </a:rPr>
              <a:t>each simulation </a:t>
            </a:r>
            <a:r>
              <a:rPr lang="en-ID" dirty="0" smtClean="0">
                <a:solidFill>
                  <a:srgbClr val="C00000"/>
                </a:solidFill>
              </a:rPr>
              <a:t>level </a:t>
            </a:r>
            <a:r>
              <a:rPr lang="en-ID" dirty="0"/>
              <a:t>follow these steps</a:t>
            </a:r>
            <a:r>
              <a:rPr lang="en-ID" dirty="0" smtClean="0"/>
              <a:t>:</a:t>
            </a:r>
            <a:endParaRPr lang="en-ID" dirty="0"/>
          </a:p>
          <a:p>
            <a:pPr marL="914400" lvl="1" indent="-457200">
              <a:buFont typeface="+mj-lt"/>
              <a:buAutoNum type="arabicPeriod"/>
            </a:pPr>
            <a:r>
              <a:rPr lang="en-ID" dirty="0" smtClean="0">
                <a:solidFill>
                  <a:srgbClr val="0070C0"/>
                </a:solidFill>
              </a:rPr>
              <a:t>Collect </a:t>
            </a:r>
            <a:r>
              <a:rPr lang="en-ID" dirty="0">
                <a:solidFill>
                  <a:srgbClr val="0070C0"/>
                </a:solidFill>
              </a:rPr>
              <a:t>process data </a:t>
            </a:r>
            <a:r>
              <a:rPr lang="en-ID" dirty="0"/>
              <a:t>for the </a:t>
            </a:r>
            <a:r>
              <a:rPr lang="en-ID" dirty="0" smtClean="0"/>
              <a:t>simulation</a:t>
            </a:r>
            <a:endParaRPr lang="en-ID" dirty="0"/>
          </a:p>
          <a:p>
            <a:pPr marL="914400" lvl="1" indent="-457200">
              <a:buFont typeface="+mj-lt"/>
              <a:buAutoNum type="arabicPeriod"/>
            </a:pPr>
            <a:r>
              <a:rPr lang="en-ID" dirty="0" smtClean="0">
                <a:solidFill>
                  <a:srgbClr val="0070C0"/>
                </a:solidFill>
              </a:rPr>
              <a:t>Add </a:t>
            </a:r>
            <a:r>
              <a:rPr lang="en-ID" dirty="0">
                <a:solidFill>
                  <a:srgbClr val="0070C0"/>
                </a:solidFill>
              </a:rPr>
              <a:t>the data to the relevant shapes </a:t>
            </a:r>
            <a:r>
              <a:rPr lang="en-ID" dirty="0"/>
              <a:t>in the </a:t>
            </a:r>
            <a:r>
              <a:rPr lang="en-ID" dirty="0" smtClean="0"/>
              <a:t>diagram</a:t>
            </a:r>
            <a:endParaRPr lang="en-ID" dirty="0"/>
          </a:p>
          <a:p>
            <a:pPr marL="914400" lvl="1" indent="-457200">
              <a:buFont typeface="+mj-lt"/>
              <a:buAutoNum type="arabicPeriod"/>
            </a:pPr>
            <a:r>
              <a:rPr lang="en-ID" dirty="0" smtClean="0">
                <a:solidFill>
                  <a:srgbClr val="0070C0"/>
                </a:solidFill>
              </a:rPr>
              <a:t>Interpret </a:t>
            </a:r>
            <a:r>
              <a:rPr lang="en-ID" dirty="0">
                <a:solidFill>
                  <a:srgbClr val="0070C0"/>
                </a:solidFill>
              </a:rPr>
              <a:t>and present </a:t>
            </a:r>
            <a:r>
              <a:rPr lang="en-ID" dirty="0"/>
              <a:t>the </a:t>
            </a:r>
            <a:r>
              <a:rPr lang="en-ID" dirty="0" smtClean="0"/>
              <a:t>outcomes</a:t>
            </a:r>
            <a:endParaRPr lang="en-ID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in </a:t>
            </a:r>
            <a:r>
              <a:rPr lang="en-US" dirty="0" err="1"/>
              <a:t>Bizagi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3382" y="988068"/>
            <a:ext cx="8148103" cy="5333549"/>
          </a:xfrm>
        </p:spPr>
        <p:txBody>
          <a:bodyPr>
            <a:normAutofit/>
          </a:bodyPr>
          <a:lstStyle/>
          <a:p>
            <a:r>
              <a:rPr lang="en-ID" sz="2000" dirty="0"/>
              <a:t>Usage: Indicates the percentage of time the resource was </a:t>
            </a:r>
            <a:r>
              <a:rPr lang="en-ID" sz="2000" dirty="0" smtClean="0"/>
              <a:t>busy</a:t>
            </a:r>
            <a:endParaRPr lang="en-ID" sz="2000" dirty="0"/>
          </a:p>
          <a:p>
            <a:r>
              <a:rPr lang="en-ID" sz="2000" dirty="0" smtClean="0"/>
              <a:t>Total </a:t>
            </a:r>
            <a:r>
              <a:rPr lang="en-ID" sz="2000" dirty="0"/>
              <a:t>fixed cost: Indicates the fixed component cost of using the </a:t>
            </a:r>
            <a:r>
              <a:rPr lang="en-ID" sz="2000" dirty="0" smtClean="0"/>
              <a:t>resource</a:t>
            </a:r>
            <a:endParaRPr lang="en-ID" sz="2000" dirty="0"/>
          </a:p>
          <a:p>
            <a:r>
              <a:rPr lang="en-ID" sz="2000" dirty="0" smtClean="0"/>
              <a:t>Total </a:t>
            </a:r>
            <a:r>
              <a:rPr lang="en-ID" sz="2000" dirty="0"/>
              <a:t>unit cost: Indicates the variable component cost of using the </a:t>
            </a:r>
            <a:r>
              <a:rPr lang="en-ID" sz="2000" dirty="0" smtClean="0"/>
              <a:t>resource</a:t>
            </a:r>
            <a:endParaRPr lang="en-ID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Resources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32" y="2285583"/>
            <a:ext cx="6984641" cy="403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Case Study: </a:t>
            </a:r>
            <a:r>
              <a:rPr lang="en-ID" sz="4400" dirty="0"/>
              <a:t>R</a:t>
            </a:r>
            <a:r>
              <a:rPr lang="en-ID" sz="4400" dirty="0" smtClean="0"/>
              <a:t>esource Analysis</a:t>
            </a:r>
            <a:r>
              <a:rPr lang="en-US" sz="4400" dirty="0" smtClean="0"/>
              <a:t> for Patient </a:t>
            </a:r>
            <a:r>
              <a:rPr lang="en-US" sz="4400" dirty="0"/>
              <a:t>Assistance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3200" dirty="0" smtClean="0">
                <a:solidFill>
                  <a:srgbClr val="C00000"/>
                </a:solidFill>
              </a:rPr>
              <a:t>Assumptions</a:t>
            </a:r>
            <a:r>
              <a:rPr lang="en-ID" sz="3200" dirty="0" smtClean="0"/>
              <a:t>:</a:t>
            </a:r>
            <a:endParaRPr lang="en-ID" sz="3200" dirty="0"/>
          </a:p>
          <a:p>
            <a:pPr lvl="1"/>
            <a:r>
              <a:rPr lang="en-ID" sz="2800" dirty="0" smtClean="0"/>
              <a:t>The </a:t>
            </a:r>
            <a:r>
              <a:rPr lang="en-ID" sz="2800" dirty="0"/>
              <a:t>expected </a:t>
            </a:r>
            <a:r>
              <a:rPr lang="en-ID" sz="2800" dirty="0">
                <a:solidFill>
                  <a:srgbClr val="0070C0"/>
                </a:solidFill>
              </a:rPr>
              <a:t>time between reports is 5 </a:t>
            </a:r>
            <a:r>
              <a:rPr lang="en-ID" sz="2800" dirty="0" smtClean="0">
                <a:solidFill>
                  <a:srgbClr val="0070C0"/>
                </a:solidFill>
              </a:rPr>
              <a:t>minutes</a:t>
            </a:r>
            <a:endParaRPr lang="en-ID" sz="2800" dirty="0">
              <a:solidFill>
                <a:srgbClr val="0070C0"/>
              </a:solidFill>
            </a:endParaRPr>
          </a:p>
          <a:p>
            <a:pPr lvl="1"/>
            <a:r>
              <a:rPr lang="en-ID" sz="2800" dirty="0" smtClean="0"/>
              <a:t>The </a:t>
            </a:r>
            <a:r>
              <a:rPr lang="en-ID" sz="2800" dirty="0"/>
              <a:t>simulation will </a:t>
            </a:r>
            <a:r>
              <a:rPr lang="en-ID" sz="2800" dirty="0">
                <a:solidFill>
                  <a:srgbClr val="0070C0"/>
                </a:solidFill>
              </a:rPr>
              <a:t>evaluate a period of 1 </a:t>
            </a:r>
            <a:r>
              <a:rPr lang="en-ID" sz="2800" dirty="0" smtClean="0">
                <a:solidFill>
                  <a:srgbClr val="0070C0"/>
                </a:solidFill>
              </a:rPr>
              <a:t>week</a:t>
            </a:r>
            <a:endParaRPr lang="en-ID" sz="2800" dirty="0">
              <a:solidFill>
                <a:srgbClr val="0070C0"/>
              </a:solidFill>
            </a:endParaRPr>
          </a:p>
          <a:p>
            <a:pPr lvl="1"/>
            <a:r>
              <a:rPr lang="en-ID" sz="2800" dirty="0" smtClean="0">
                <a:solidFill>
                  <a:srgbClr val="0070C0"/>
                </a:solidFill>
              </a:rPr>
              <a:t>Resources </a:t>
            </a:r>
            <a:r>
              <a:rPr lang="en-ID" sz="2800" dirty="0">
                <a:solidFill>
                  <a:srgbClr val="0070C0"/>
                </a:solidFill>
              </a:rPr>
              <a:t>can be shared </a:t>
            </a:r>
            <a:r>
              <a:rPr lang="en-ID" sz="2800" dirty="0"/>
              <a:t>between </a:t>
            </a:r>
            <a:r>
              <a:rPr lang="en-ID" sz="2800" dirty="0" smtClean="0"/>
              <a:t>activities</a:t>
            </a:r>
            <a:endParaRPr lang="en-ID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Example: Performing a resource analysis for the </a:t>
            </a:r>
            <a:r>
              <a:rPr lang="en-ID" dirty="0" smtClean="0"/>
              <a:t>Patient Assistance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Create </a:t>
            </a:r>
            <a:r>
              <a:rPr lang="en-ID" dirty="0"/>
              <a:t>the necessary resources from the Resources </a:t>
            </a:r>
            <a:r>
              <a:rPr lang="en-ID" dirty="0" smtClean="0"/>
              <a:t>option</a:t>
            </a:r>
            <a:endParaRPr lang="en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1. Define the resources involved in the process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1" y="2543285"/>
            <a:ext cx="7095238" cy="1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2. For each resource define the available quantity, fixed cost and unit cost.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95" y="2048095"/>
            <a:ext cx="5523809" cy="3523809"/>
          </a:xfrm>
        </p:spPr>
      </p:pic>
    </p:spTree>
    <p:extLst>
      <p:ext uri="{BB962C8B-B14F-4D97-AF65-F5344CB8AC3E}">
        <p14:creationId xmlns:p14="http://schemas.microsoft.com/office/powerpoint/2010/main" val="310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Resource, Quantity and Cost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548111"/>
              </p:ext>
            </p:extLst>
          </p:nvPr>
        </p:nvGraphicFramePr>
        <p:xfrm>
          <a:off x="725028" y="1938366"/>
          <a:ext cx="7363894" cy="2743950"/>
        </p:xfrm>
        <a:graphic>
          <a:graphicData uri="http://schemas.openxmlformats.org/drawingml/2006/table">
            <a:tbl>
              <a:tblPr/>
              <a:tblGrid>
                <a:gridCol w="2620390"/>
                <a:gridCol w="1123024"/>
                <a:gridCol w="1894483"/>
                <a:gridCol w="1725997"/>
              </a:tblGrid>
              <a:tr h="1583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Resource</a:t>
                      </a:r>
                      <a:endParaRPr lang="en-US" sz="2000" dirty="0">
                        <a:effectLst/>
                      </a:endParaRP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Quantity</a:t>
                      </a:r>
                      <a:endParaRPr lang="en-US" sz="2000" dirty="0">
                        <a:effectLst/>
                      </a:endParaRP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Fixed Cost (US)</a:t>
                      </a:r>
                      <a:endParaRPr lang="en-US" sz="2000" dirty="0">
                        <a:effectLst/>
                      </a:endParaRP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>
                          <a:effectLst/>
                        </a:rPr>
                        <a:t>Unit Cost (US)</a:t>
                      </a:r>
                      <a:endParaRPr lang="en-US" sz="2000">
                        <a:effectLst/>
                      </a:endParaRP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1583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Call center agent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2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3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0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583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Nurse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2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5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0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927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Fully equipped ambulance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4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30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0,4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583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Basic ambulance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2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25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0,3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583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Quick attention vehicle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2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18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0,22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583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Receptionist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2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3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0</a:t>
                      </a:r>
                    </a:p>
                  </a:txBody>
                  <a:tcPr marL="21825" marR="21825" marT="21825" marB="218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3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263" y="1143000"/>
            <a:ext cx="8456847" cy="5333549"/>
          </a:xfrm>
        </p:spPr>
        <p:txBody>
          <a:bodyPr>
            <a:normAutofit/>
          </a:bodyPr>
          <a:lstStyle/>
          <a:p>
            <a:r>
              <a:rPr lang="en-ID" sz="2400" dirty="0" smtClean="0"/>
              <a:t>Click </a:t>
            </a:r>
            <a:r>
              <a:rPr lang="en-ID" sz="2400" dirty="0"/>
              <a:t>the activities and then the Resources icon.  Set the resource and number of instances to perform the activity.</a:t>
            </a:r>
          </a:p>
          <a:p>
            <a:r>
              <a:rPr lang="en-ID" sz="2400" dirty="0" smtClean="0"/>
              <a:t>For </a:t>
            </a:r>
            <a:r>
              <a:rPr lang="en-ID" sz="2400" dirty="0"/>
              <a:t>example, here we are defining that the second activity requires a nurse in order to be performed.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3. Define the resources requirements for each activity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10" y="2610343"/>
            <a:ext cx="7228571" cy="3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Quantity </a:t>
            </a:r>
            <a:r>
              <a:rPr lang="en-ID" dirty="0"/>
              <a:t>of </a:t>
            </a:r>
            <a:r>
              <a:rPr lang="en-ID" dirty="0" smtClean="0"/>
              <a:t>Resources </a:t>
            </a:r>
            <a:r>
              <a:rPr lang="en-ID" dirty="0"/>
              <a:t>for </a:t>
            </a:r>
            <a:r>
              <a:rPr lang="en-ID" dirty="0" smtClean="0"/>
              <a:t>Each </a:t>
            </a:r>
            <a:r>
              <a:rPr lang="en-ID" dirty="0"/>
              <a:t>A</a:t>
            </a:r>
            <a:r>
              <a:rPr lang="en-ID" dirty="0" smtClean="0"/>
              <a:t>ctivity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19191"/>
              </p:ext>
            </p:extLst>
          </p:nvPr>
        </p:nvGraphicFramePr>
        <p:xfrm>
          <a:off x="692563" y="2214309"/>
          <a:ext cx="7742642" cy="2784768"/>
        </p:xfrm>
        <a:graphic>
          <a:graphicData uri="http://schemas.openxmlformats.org/drawingml/2006/table">
            <a:tbl>
              <a:tblPr/>
              <a:tblGrid>
                <a:gridCol w="3305371"/>
                <a:gridCol w="3025091"/>
                <a:gridCol w="1412180"/>
              </a:tblGrid>
              <a:tr h="726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Activity</a:t>
                      </a:r>
                      <a:endParaRPr lang="en-US" sz="2000" dirty="0">
                        <a:effectLst/>
                      </a:endParaRP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>
                          <a:effectLst/>
                        </a:rPr>
                        <a:t>Resource</a:t>
                      </a:r>
                      <a:endParaRPr lang="en-US" sz="2000">
                        <a:effectLst/>
                      </a:endParaRP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>
                          <a:effectLst/>
                        </a:rPr>
                        <a:t>Quantity</a:t>
                      </a:r>
                      <a:endParaRPr lang="en-US" sz="2000">
                        <a:effectLst/>
                      </a:endParaRP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1964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Receive emergency report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Call center agent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1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345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Classify Triage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Nurse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1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964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Manage patient entry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Nurse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1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964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Pick up patient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Fully equipped ambulance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1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96489"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>
                          <a:effectLst/>
                        </a:rPr>
                        <a:t>Arrive at patient place QAV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Basic ambulance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1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964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Arrive at patient place BA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Quick attention vehicle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1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345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Authorize entry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</a:rPr>
                        <a:t>Receptionist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</a:rPr>
                        <a:t>1</a:t>
                      </a:r>
                    </a:p>
                  </a:txBody>
                  <a:tcPr marL="21648" marR="21648" marT="21648" marB="2164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4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000" dirty="0" smtClean="0"/>
              <a:t>Click </a:t>
            </a:r>
            <a:r>
              <a:rPr lang="en-ID" sz="2000" dirty="0"/>
              <a:t>the activity, select Cost and enter the corresponding </a:t>
            </a:r>
            <a:r>
              <a:rPr lang="en-ID" sz="2000" dirty="0" smtClean="0"/>
              <a:t>cost</a:t>
            </a:r>
            <a:endParaRPr lang="en-ID" sz="2000" dirty="0"/>
          </a:p>
          <a:p>
            <a:r>
              <a:rPr lang="en-ID" sz="2000" dirty="0" smtClean="0"/>
              <a:t>Here </a:t>
            </a:r>
            <a:r>
              <a:rPr lang="en-ID" sz="2000" dirty="0"/>
              <a:t>we are defining the </a:t>
            </a:r>
            <a:r>
              <a:rPr lang="en-ID" sz="2000" dirty="0" err="1"/>
              <a:t>the</a:t>
            </a:r>
            <a:r>
              <a:rPr lang="en-ID" sz="2000" dirty="0"/>
              <a:t> cost of performing the Manage patient entry activity is 1 dollar. This cost is related to paperwork and calls.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4. Finally, define the cost of performing each activity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39" y="2292484"/>
            <a:ext cx="6885714" cy="5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1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 dirty="0" smtClean="0"/>
              <a:t>Cost of the Performance </a:t>
            </a:r>
            <a:r>
              <a:rPr lang="en-ID" sz="3600" dirty="0"/>
              <a:t>of E</a:t>
            </a:r>
            <a:r>
              <a:rPr lang="en-ID" sz="3600" dirty="0" smtClean="0"/>
              <a:t>ach </a:t>
            </a:r>
            <a:r>
              <a:rPr lang="en-ID" sz="3600" dirty="0"/>
              <a:t>A</a:t>
            </a:r>
            <a:r>
              <a:rPr lang="en-ID" sz="3600" dirty="0" smtClean="0"/>
              <a:t>ctivity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44690"/>
              </p:ext>
            </p:extLst>
          </p:nvPr>
        </p:nvGraphicFramePr>
        <p:xfrm>
          <a:off x="903580" y="1930291"/>
          <a:ext cx="7060900" cy="3307088"/>
        </p:xfrm>
        <a:graphic>
          <a:graphicData uri="http://schemas.openxmlformats.org/drawingml/2006/table">
            <a:tbl>
              <a:tblPr/>
              <a:tblGrid>
                <a:gridCol w="4195215"/>
                <a:gridCol w="2865685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</a:rPr>
                        <a:t>Activity</a:t>
                      </a:r>
                      <a:endParaRPr lang="en-US" sz="2400" dirty="0">
                        <a:effectLst/>
                      </a:endParaRP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</a:rPr>
                        <a:t>Cost (US dollars)</a:t>
                      </a:r>
                      <a:endParaRPr lang="en-US" sz="2400">
                        <a:effectLst/>
                      </a:endParaRP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Receive emergency report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</a:rPr>
                        <a:t>Classify Triage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1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Manage patient entry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1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Pick up patient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0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fr-FR" sz="2400">
                          <a:effectLst/>
                        </a:rPr>
                        <a:t>Arrive at patient place QAV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0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Arrive at patient place BA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</a:rPr>
                        <a:t>0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</a:rPr>
                        <a:t>Authorize entry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</a:txBody>
                  <a:tcPr marL="23813" marR="23813" marT="23813" marB="2381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4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f5efbe375133df2483af2af94ece238df2bed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9F4E524-08CE-43E8-95C9-AD934404FD8E}"/>
  <p:tag name="GENSWF_ADVANCE_TIME" val="2.939"/>
  <p:tag name="ISPRING_CUSTOM_TIMING_USED" val="1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5017</TotalTime>
  <Words>6043</Words>
  <Application>Microsoft Office PowerPoint</Application>
  <PresentationFormat>On-screen Show (4:3)</PresentationFormat>
  <Paragraphs>772</Paragraphs>
  <Slides>130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5" baseType="lpstr">
      <vt:lpstr>Arial</vt:lpstr>
      <vt:lpstr>Calibri</vt:lpstr>
      <vt:lpstr>Calibri Light</vt:lpstr>
      <vt:lpstr>Constantia</vt:lpstr>
      <vt:lpstr>2_Office Theme</vt:lpstr>
      <vt:lpstr>BPMN Fundamentals: 3. BPMN Simulation</vt:lpstr>
      <vt:lpstr>Romi Satria Wahono</vt:lpstr>
      <vt:lpstr>Course Outline</vt:lpstr>
      <vt:lpstr>3. BPMN Simulation</vt:lpstr>
      <vt:lpstr>3.1 Introduction to Simulation</vt:lpstr>
      <vt:lpstr>What is Simulation</vt:lpstr>
      <vt:lpstr>What is Simulation</vt:lpstr>
      <vt:lpstr>Simulation in Bizagi</vt:lpstr>
      <vt:lpstr>Simulation in Bizagi</vt:lpstr>
      <vt:lpstr>Supported Elements and Diagrams</vt:lpstr>
      <vt:lpstr>How to Create and Run Simulation Models? 1. Click Simulation View to simulate your process model</vt:lpstr>
      <vt:lpstr>How to Create and Run Simulation Models? 2. The shapes that require information will be highlighted</vt:lpstr>
      <vt:lpstr>How to Create and Run Simulation Models? 3. Select highlighted shape in turn and enter the information</vt:lpstr>
      <vt:lpstr>How to Create and Run Simulation Models? 4. Click Run to launch the Process Simulation</vt:lpstr>
      <vt:lpstr>How to Create and Run Simulation Models? 5. Click Start to run the simulation</vt:lpstr>
      <vt:lpstr>How to Create and Run Simulation Models? 6. Click Stop to stop the simulation</vt:lpstr>
      <vt:lpstr>How to Create and Run Simulation Models? 7. Click Results to view the outcomes</vt:lpstr>
      <vt:lpstr>How to Create and Run Simulation Models? 8. Click the Export to Excel button</vt:lpstr>
      <vt:lpstr>How to Create and Run Simulation Models? 9. Process to the next level and repeat step 1-8 </vt:lpstr>
      <vt:lpstr>How to Create and Run Simulation Models? 10. Click Close Simulation View to return</vt:lpstr>
      <vt:lpstr>Simulation Levels</vt:lpstr>
      <vt:lpstr>Level 1 - Process Validation</vt:lpstr>
      <vt:lpstr>Level 2 – Time Analysis</vt:lpstr>
      <vt:lpstr>Level 3 – Resource Analysis</vt:lpstr>
      <vt:lpstr>Level 4 – Calendar Analysis</vt:lpstr>
      <vt:lpstr>Case Study: Patient Assistance</vt:lpstr>
      <vt:lpstr>Case Study: Patient Assistance</vt:lpstr>
      <vt:lpstr>3.2 Process Validation</vt:lpstr>
      <vt:lpstr>Overview</vt:lpstr>
      <vt:lpstr>1. Defining the Input Data Required for This Level</vt:lpstr>
      <vt:lpstr>Max.arrival count</vt:lpstr>
      <vt:lpstr>Gateways routing</vt:lpstr>
      <vt:lpstr>2. Running the simulation</vt:lpstr>
      <vt:lpstr>Analysis Data Display</vt:lpstr>
      <vt:lpstr>3. Results</vt:lpstr>
      <vt:lpstr>Result Display</vt:lpstr>
      <vt:lpstr>Case Study: Process Validation for Patient Assistance</vt:lpstr>
      <vt:lpstr>Case Study: Patient Assistance</vt:lpstr>
      <vt:lpstr>1. Set the Max. Arrival Count = 1000</vt:lpstr>
      <vt:lpstr>2. Define the Probabilities for All Outgoing Paths of the Gateway</vt:lpstr>
      <vt:lpstr>3. Click the Run and Start button</vt:lpstr>
      <vt:lpstr>When the Simulation is Complete, Select Results</vt:lpstr>
      <vt:lpstr>4. Analyzing the Results</vt:lpstr>
      <vt:lpstr>Problem</vt:lpstr>
      <vt:lpstr>5. Solution</vt:lpstr>
      <vt:lpstr>Solution</vt:lpstr>
      <vt:lpstr>Case Study: Patient Assistance</vt:lpstr>
      <vt:lpstr>3.3 Time Analysis</vt:lpstr>
      <vt:lpstr>1. Defining the input data required for this level</vt:lpstr>
      <vt:lpstr>Arrival Interval Time</vt:lpstr>
      <vt:lpstr>Arrival Interval Time</vt:lpstr>
      <vt:lpstr>Arrival Interval Time - Statistical Distribution</vt:lpstr>
      <vt:lpstr>Arrival Interval Time - Statistical Distribution</vt:lpstr>
      <vt:lpstr>Processing Time</vt:lpstr>
      <vt:lpstr>Processing Time - Constant</vt:lpstr>
      <vt:lpstr>Processing Time - Statistical Distribution</vt:lpstr>
      <vt:lpstr>Processing Time - Statistical Distribution</vt:lpstr>
      <vt:lpstr>2. Running the simulation</vt:lpstr>
      <vt:lpstr>Analysis Data Display</vt:lpstr>
      <vt:lpstr>3. Results</vt:lpstr>
      <vt:lpstr>Result Display</vt:lpstr>
      <vt:lpstr>Result Display</vt:lpstr>
      <vt:lpstr>Case Study: Time Analysis for Patient Assistance</vt:lpstr>
      <vt:lpstr>Example: Performing a time analysis for the Emergency attendance process</vt:lpstr>
      <vt:lpstr>Assumptions</vt:lpstr>
      <vt:lpstr>1. Define Trigger Times</vt:lpstr>
      <vt:lpstr>2. Define the Activities' processing times</vt:lpstr>
      <vt:lpstr>3. Run the Simulation</vt:lpstr>
      <vt:lpstr>4. Select Results to View the Outcome</vt:lpstr>
      <vt:lpstr>5. Analyzing the results</vt:lpstr>
      <vt:lpstr>3.4 Resource Analysis</vt:lpstr>
      <vt:lpstr>Overview</vt:lpstr>
      <vt:lpstr>Overview</vt:lpstr>
      <vt:lpstr>1. Defining the input Data required for this level</vt:lpstr>
      <vt:lpstr>Add Resource</vt:lpstr>
      <vt:lpstr>Add Performer</vt:lpstr>
      <vt:lpstr>New Resource</vt:lpstr>
      <vt:lpstr>Availability and costs of resources</vt:lpstr>
      <vt:lpstr>Define the Costs of Resources</vt:lpstr>
      <vt:lpstr>Resources requirements</vt:lpstr>
      <vt:lpstr>Resource Window </vt:lpstr>
      <vt:lpstr>Resource Window </vt:lpstr>
      <vt:lpstr>Activity Costs</vt:lpstr>
      <vt:lpstr>Fixed Cost Amount</vt:lpstr>
      <vt:lpstr>2. Running the Simulation</vt:lpstr>
      <vt:lpstr>Analysis Data Display</vt:lpstr>
      <vt:lpstr>3. Results</vt:lpstr>
      <vt:lpstr>For Process and activities</vt:lpstr>
      <vt:lpstr>For Process and activities</vt:lpstr>
      <vt:lpstr>For Resources </vt:lpstr>
      <vt:lpstr>Case Study: Resource Analysis for Patient Assistance</vt:lpstr>
      <vt:lpstr>Example: Performing a resource analysis for the Patient Assistance</vt:lpstr>
      <vt:lpstr>1. Define the resources involved in the process</vt:lpstr>
      <vt:lpstr>2. For each resource define the available quantity, fixed cost and unit cost.</vt:lpstr>
      <vt:lpstr>Resource, Quantity and Cost</vt:lpstr>
      <vt:lpstr>3. Define the resources requirements for each activity</vt:lpstr>
      <vt:lpstr>Quantity of Resources for Each Activity</vt:lpstr>
      <vt:lpstr>4. Finally, define the cost of performing each activity</vt:lpstr>
      <vt:lpstr>Cost of the Performance of Each Activity</vt:lpstr>
      <vt:lpstr>Processing Times for Each of the Activities</vt:lpstr>
      <vt:lpstr>5. Click Run and Select Start</vt:lpstr>
      <vt:lpstr>6. Analyzing the Results</vt:lpstr>
      <vt:lpstr>Analyzing the Results</vt:lpstr>
      <vt:lpstr>Analyzing the Results</vt:lpstr>
      <vt:lpstr>Analyzing the Results</vt:lpstr>
      <vt:lpstr>Analyzing the Results</vt:lpstr>
      <vt:lpstr>Analyzing the Results</vt:lpstr>
      <vt:lpstr>Analyzing the Results</vt:lpstr>
      <vt:lpstr>3.5 Calendar Analysis</vt:lpstr>
      <vt:lpstr>Overview</vt:lpstr>
      <vt:lpstr>1. Defining the input data required for this level</vt:lpstr>
      <vt:lpstr>Calendar configuration</vt:lpstr>
      <vt:lpstr>PowerPoint Presentation</vt:lpstr>
      <vt:lpstr>Calendars Assignment</vt:lpstr>
      <vt:lpstr>PowerPoint Presentation</vt:lpstr>
      <vt:lpstr>2. Running the simulation</vt:lpstr>
      <vt:lpstr>Running the simulation</vt:lpstr>
      <vt:lpstr>3. Results</vt:lpstr>
      <vt:lpstr>Tab for each Resource</vt:lpstr>
      <vt:lpstr>Case Study: Calendar Analysis for Patient Assistance</vt:lpstr>
      <vt:lpstr>Example: Performing a calendar analysis for the Patient Assistance</vt:lpstr>
      <vt:lpstr>1. Create the three calendars (working shifts)</vt:lpstr>
      <vt:lpstr>Repeat for Morning and Day Shift Calendars</vt:lpstr>
      <vt:lpstr>2. Through the Resources option</vt:lpstr>
      <vt:lpstr>3. Click the Run button</vt:lpstr>
      <vt:lpstr>4. Analyzing the results</vt:lpstr>
      <vt:lpstr>Analyzing the results</vt:lpstr>
      <vt:lpstr>Analyzing the results</vt:lpstr>
      <vt:lpstr>Analyzing the Results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Romi Satria Wahono</dc:creator>
  <cp:lastModifiedBy>Romi Satria Wahono</cp:lastModifiedBy>
  <cp:revision>1193</cp:revision>
  <dcterms:created xsi:type="dcterms:W3CDTF">2013-03-15T17:55:11Z</dcterms:created>
  <dcterms:modified xsi:type="dcterms:W3CDTF">2016-03-30T16:05:51Z</dcterms:modified>
</cp:coreProperties>
</file>