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1"/>
  </p:notesMasterIdLst>
  <p:sldIdLst>
    <p:sldId id="712" r:id="rId2"/>
    <p:sldId id="757" r:id="rId3"/>
    <p:sldId id="259" r:id="rId4"/>
    <p:sldId id="708" r:id="rId5"/>
    <p:sldId id="441" r:id="rId6"/>
    <p:sldId id="314" r:id="rId7"/>
    <p:sldId id="742" r:id="rId8"/>
    <p:sldId id="743" r:id="rId9"/>
    <p:sldId id="744" r:id="rId10"/>
    <p:sldId id="745" r:id="rId11"/>
    <p:sldId id="746" r:id="rId12"/>
    <p:sldId id="747" r:id="rId13"/>
    <p:sldId id="699" r:id="rId14"/>
    <p:sldId id="709" r:id="rId15"/>
    <p:sldId id="710" r:id="rId16"/>
    <p:sldId id="748" r:id="rId17"/>
    <p:sldId id="713" r:id="rId18"/>
    <p:sldId id="749" r:id="rId19"/>
    <p:sldId id="701" r:id="rId20"/>
    <p:sldId id="750" r:id="rId21"/>
    <p:sldId id="751" r:id="rId22"/>
    <p:sldId id="714" r:id="rId23"/>
    <p:sldId id="715" r:id="rId24"/>
    <p:sldId id="740" r:id="rId25"/>
    <p:sldId id="741" r:id="rId26"/>
    <p:sldId id="716" r:id="rId27"/>
    <p:sldId id="717" r:id="rId28"/>
    <p:sldId id="718" r:id="rId29"/>
    <p:sldId id="719" r:id="rId30"/>
    <p:sldId id="720" r:id="rId31"/>
    <p:sldId id="721" r:id="rId32"/>
    <p:sldId id="722" r:id="rId33"/>
    <p:sldId id="723" r:id="rId34"/>
    <p:sldId id="724" r:id="rId35"/>
    <p:sldId id="725" r:id="rId36"/>
    <p:sldId id="726" r:id="rId37"/>
    <p:sldId id="727" r:id="rId38"/>
    <p:sldId id="752" r:id="rId39"/>
    <p:sldId id="730" r:id="rId40"/>
    <p:sldId id="731" r:id="rId41"/>
    <p:sldId id="732" r:id="rId42"/>
    <p:sldId id="733" r:id="rId43"/>
    <p:sldId id="734" r:id="rId44"/>
    <p:sldId id="735" r:id="rId45"/>
    <p:sldId id="753" r:id="rId46"/>
    <p:sldId id="754" r:id="rId47"/>
    <p:sldId id="755" r:id="rId48"/>
    <p:sldId id="756" r:id="rId49"/>
    <p:sldId id="707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79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868EC-B99B-48BC-8C61-B4F783F4A8F5}" type="doc">
      <dgm:prSet loTypeId="urn:microsoft.com/office/officeart/2005/8/layout/cycle6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A6C72B-2D8B-44DF-9221-C61CE04DE291}">
      <dgm:prSet phldrT="[Text]" custT="1"/>
      <dgm:spPr/>
      <dgm:t>
        <a:bodyPr/>
        <a:lstStyle/>
        <a:p>
          <a:r>
            <a:rPr lang="id-ID" sz="2400" smtClean="0">
              <a:latin typeface="Calibri" pitchFamily="34" charset="0"/>
              <a:cs typeface="Calibri" pitchFamily="34" charset="0"/>
            </a:rPr>
            <a:t>Business Process Automation (BPA)</a:t>
          </a:r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62DFAC39-6323-4149-B50E-81BDCDDF2028}" type="parTrans" cxnId="{376D264D-F9B2-40C0-8967-8693B2489BA4}">
      <dgm:prSet/>
      <dgm:spPr/>
      <dgm:t>
        <a:bodyPr/>
        <a:lstStyle/>
        <a:p>
          <a:endParaRPr lang="en-US"/>
        </a:p>
      </dgm:t>
    </dgm:pt>
    <dgm:pt modelId="{06E38542-039C-4DBF-9EB6-58AF91841E74}" type="sibTrans" cxnId="{376D264D-F9B2-40C0-8967-8693B2489BA4}">
      <dgm:prSet/>
      <dgm:spPr/>
      <dgm:t>
        <a:bodyPr/>
        <a:lstStyle/>
        <a:p>
          <a:endParaRPr lang="en-US"/>
        </a:p>
      </dgm:t>
    </dgm:pt>
    <dgm:pt modelId="{0626EEDB-82EC-4599-8F89-8DEB81A786A4}">
      <dgm:prSet phldrT="[Text]" custT="1"/>
      <dgm:spPr/>
      <dgm:t>
        <a:bodyPr/>
        <a:lstStyle/>
        <a:p>
          <a:r>
            <a:rPr lang="id-ID" sz="2400" smtClean="0">
              <a:latin typeface="Calibri" pitchFamily="34" charset="0"/>
              <a:cs typeface="Calibri" pitchFamily="34" charset="0"/>
            </a:rPr>
            <a:t>Business Process Improvement (BPI)</a:t>
          </a:r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FC420600-40C6-401D-8333-06DDA1E92D1B}" type="parTrans" cxnId="{B5301251-6E4A-446E-BF1C-593DCFE0DDFB}">
      <dgm:prSet/>
      <dgm:spPr/>
      <dgm:t>
        <a:bodyPr/>
        <a:lstStyle/>
        <a:p>
          <a:endParaRPr lang="en-US"/>
        </a:p>
      </dgm:t>
    </dgm:pt>
    <dgm:pt modelId="{101C04AD-0479-4AD0-AD66-C0EE320CDF30}" type="sibTrans" cxnId="{B5301251-6E4A-446E-BF1C-593DCFE0DDFB}">
      <dgm:prSet/>
      <dgm:spPr/>
      <dgm:t>
        <a:bodyPr/>
        <a:lstStyle/>
        <a:p>
          <a:endParaRPr lang="en-US"/>
        </a:p>
      </dgm:t>
    </dgm:pt>
    <dgm:pt modelId="{DC51BD86-2E49-432F-BE98-75B7FB2BEE47}">
      <dgm:prSet phldrT="[Text]" custT="1"/>
      <dgm:spPr/>
      <dgm:t>
        <a:bodyPr/>
        <a:lstStyle/>
        <a:p>
          <a:r>
            <a:rPr lang="id-ID" sz="2400" smtClean="0">
              <a:latin typeface="Calibri" pitchFamily="34" charset="0"/>
              <a:cs typeface="Calibri" pitchFamily="34" charset="0"/>
            </a:rPr>
            <a:t>Business Process Reengineering (BPR)</a:t>
          </a:r>
          <a:endParaRPr lang="en-US" sz="2400">
            <a:latin typeface="Calibri" pitchFamily="34" charset="0"/>
            <a:cs typeface="Calibri" pitchFamily="34" charset="0"/>
          </a:endParaRPr>
        </a:p>
      </dgm:t>
    </dgm:pt>
    <dgm:pt modelId="{94DA8F0C-8DF5-48B2-88C3-23385BEC3973}" type="parTrans" cxnId="{7ADAAA6D-D405-4DF5-863A-6D740A767821}">
      <dgm:prSet/>
      <dgm:spPr/>
      <dgm:t>
        <a:bodyPr/>
        <a:lstStyle/>
        <a:p>
          <a:endParaRPr lang="en-US"/>
        </a:p>
      </dgm:t>
    </dgm:pt>
    <dgm:pt modelId="{9BFBFC5F-F880-4E7C-9117-5B1F16E2B7D1}" type="sibTrans" cxnId="{7ADAAA6D-D405-4DF5-863A-6D740A767821}">
      <dgm:prSet/>
      <dgm:spPr/>
      <dgm:t>
        <a:bodyPr/>
        <a:lstStyle/>
        <a:p>
          <a:endParaRPr lang="en-US"/>
        </a:p>
      </dgm:t>
    </dgm:pt>
    <dgm:pt modelId="{3F4FE5D0-FFFD-48E0-BF04-DC98AEF4FCF4}" type="pres">
      <dgm:prSet presAssocID="{E29868EC-B99B-48BC-8C61-B4F783F4A8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B3722-3B39-4BD9-BF0E-50B6CE8DAA42}" type="pres">
      <dgm:prSet presAssocID="{76A6C72B-2D8B-44DF-9221-C61CE04DE291}" presName="node" presStyleLbl="node1" presStyleIdx="0" presStyleCnt="3" custScaleX="132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ED783-A4D2-4041-8776-7DFCE5EA78DE}" type="pres">
      <dgm:prSet presAssocID="{76A6C72B-2D8B-44DF-9221-C61CE04DE291}" presName="spNode" presStyleCnt="0"/>
      <dgm:spPr/>
      <dgm:t>
        <a:bodyPr/>
        <a:lstStyle/>
        <a:p>
          <a:endParaRPr lang="en-US"/>
        </a:p>
      </dgm:t>
    </dgm:pt>
    <dgm:pt modelId="{9A232D59-3717-45D9-B660-6B70F0430768}" type="pres">
      <dgm:prSet presAssocID="{06E38542-039C-4DBF-9EB6-58AF91841E74}" presName="sibTrans" presStyleLbl="sibTrans1D1" presStyleIdx="0" presStyleCnt="3"/>
      <dgm:spPr/>
      <dgm:t>
        <a:bodyPr/>
        <a:lstStyle/>
        <a:p>
          <a:endParaRPr lang="en-US"/>
        </a:p>
      </dgm:t>
    </dgm:pt>
    <dgm:pt modelId="{A39BC79E-A55D-4CC1-B5F9-E4AAF6CD8E63}" type="pres">
      <dgm:prSet presAssocID="{0626EEDB-82EC-4599-8F89-8DEB81A786A4}" presName="node" presStyleLbl="node1" presStyleIdx="1" presStyleCnt="3" custScaleX="132219" custRadScaleRad="114542" custRadScaleInc="-10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3E9DB-FF84-4491-929E-3ABE881320DA}" type="pres">
      <dgm:prSet presAssocID="{0626EEDB-82EC-4599-8F89-8DEB81A786A4}" presName="spNode" presStyleCnt="0"/>
      <dgm:spPr/>
      <dgm:t>
        <a:bodyPr/>
        <a:lstStyle/>
        <a:p>
          <a:endParaRPr lang="en-US"/>
        </a:p>
      </dgm:t>
    </dgm:pt>
    <dgm:pt modelId="{F2BF3541-39A2-487C-899E-ED9347B9CDB3}" type="pres">
      <dgm:prSet presAssocID="{101C04AD-0479-4AD0-AD66-C0EE320CDF30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4F4A20E-DFC5-4981-B66C-91DA692B481F}" type="pres">
      <dgm:prSet presAssocID="{DC51BD86-2E49-432F-BE98-75B7FB2BEE47}" presName="node" presStyleLbl="node1" presStyleIdx="2" presStyleCnt="3" custScaleX="132219" custRadScaleRad="114542" custRadScaleInc="10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4EC59-B3FB-4F3C-9881-B18B5B9C7940}" type="pres">
      <dgm:prSet presAssocID="{DC51BD86-2E49-432F-BE98-75B7FB2BEE47}" presName="spNode" presStyleCnt="0"/>
      <dgm:spPr/>
      <dgm:t>
        <a:bodyPr/>
        <a:lstStyle/>
        <a:p>
          <a:endParaRPr lang="en-US"/>
        </a:p>
      </dgm:t>
    </dgm:pt>
    <dgm:pt modelId="{6D230E41-05E3-4D99-9CA5-2C3377DBD196}" type="pres">
      <dgm:prSet presAssocID="{9BFBFC5F-F880-4E7C-9117-5B1F16E2B7D1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7ADAAA6D-D405-4DF5-863A-6D740A767821}" srcId="{E29868EC-B99B-48BC-8C61-B4F783F4A8F5}" destId="{DC51BD86-2E49-432F-BE98-75B7FB2BEE47}" srcOrd="2" destOrd="0" parTransId="{94DA8F0C-8DF5-48B2-88C3-23385BEC3973}" sibTransId="{9BFBFC5F-F880-4E7C-9117-5B1F16E2B7D1}"/>
    <dgm:cxn modelId="{784D8EDB-63B8-4A91-9F97-ED308AF42AD1}" type="presOf" srcId="{9BFBFC5F-F880-4E7C-9117-5B1F16E2B7D1}" destId="{6D230E41-05E3-4D99-9CA5-2C3377DBD196}" srcOrd="0" destOrd="0" presId="urn:microsoft.com/office/officeart/2005/8/layout/cycle6"/>
    <dgm:cxn modelId="{78BAC571-6CE2-4B1F-9CD8-223629707967}" type="presOf" srcId="{101C04AD-0479-4AD0-AD66-C0EE320CDF30}" destId="{F2BF3541-39A2-487C-899E-ED9347B9CDB3}" srcOrd="0" destOrd="0" presId="urn:microsoft.com/office/officeart/2005/8/layout/cycle6"/>
    <dgm:cxn modelId="{98AE161A-6795-45C6-8FDC-3AC8BFC3BC60}" type="presOf" srcId="{0626EEDB-82EC-4599-8F89-8DEB81A786A4}" destId="{A39BC79E-A55D-4CC1-B5F9-E4AAF6CD8E63}" srcOrd="0" destOrd="0" presId="urn:microsoft.com/office/officeart/2005/8/layout/cycle6"/>
    <dgm:cxn modelId="{A789F9C1-956A-40AB-9474-10788BA910C2}" type="presOf" srcId="{76A6C72B-2D8B-44DF-9221-C61CE04DE291}" destId="{4B2B3722-3B39-4BD9-BF0E-50B6CE8DAA42}" srcOrd="0" destOrd="0" presId="urn:microsoft.com/office/officeart/2005/8/layout/cycle6"/>
    <dgm:cxn modelId="{CDE4DE25-CD2E-4CE2-8F92-063D7CD79B23}" type="presOf" srcId="{E29868EC-B99B-48BC-8C61-B4F783F4A8F5}" destId="{3F4FE5D0-FFFD-48E0-BF04-DC98AEF4FCF4}" srcOrd="0" destOrd="0" presId="urn:microsoft.com/office/officeart/2005/8/layout/cycle6"/>
    <dgm:cxn modelId="{B5301251-6E4A-446E-BF1C-593DCFE0DDFB}" srcId="{E29868EC-B99B-48BC-8C61-B4F783F4A8F5}" destId="{0626EEDB-82EC-4599-8F89-8DEB81A786A4}" srcOrd="1" destOrd="0" parTransId="{FC420600-40C6-401D-8333-06DDA1E92D1B}" sibTransId="{101C04AD-0479-4AD0-AD66-C0EE320CDF30}"/>
    <dgm:cxn modelId="{FBE2991E-A43E-45BF-A2B5-7D5D38BA3EB7}" type="presOf" srcId="{DC51BD86-2E49-432F-BE98-75B7FB2BEE47}" destId="{84F4A20E-DFC5-4981-B66C-91DA692B481F}" srcOrd="0" destOrd="0" presId="urn:microsoft.com/office/officeart/2005/8/layout/cycle6"/>
    <dgm:cxn modelId="{376D264D-F9B2-40C0-8967-8693B2489BA4}" srcId="{E29868EC-B99B-48BC-8C61-B4F783F4A8F5}" destId="{76A6C72B-2D8B-44DF-9221-C61CE04DE291}" srcOrd="0" destOrd="0" parTransId="{62DFAC39-6323-4149-B50E-81BDCDDF2028}" sibTransId="{06E38542-039C-4DBF-9EB6-58AF91841E74}"/>
    <dgm:cxn modelId="{B8752251-9122-4474-93B2-54C8E00F3B3D}" type="presOf" srcId="{06E38542-039C-4DBF-9EB6-58AF91841E74}" destId="{9A232D59-3717-45D9-B660-6B70F0430768}" srcOrd="0" destOrd="0" presId="urn:microsoft.com/office/officeart/2005/8/layout/cycle6"/>
    <dgm:cxn modelId="{41583A78-2EA3-46BA-9369-9DB22CF204F9}" type="presParOf" srcId="{3F4FE5D0-FFFD-48E0-BF04-DC98AEF4FCF4}" destId="{4B2B3722-3B39-4BD9-BF0E-50B6CE8DAA42}" srcOrd="0" destOrd="0" presId="urn:microsoft.com/office/officeart/2005/8/layout/cycle6"/>
    <dgm:cxn modelId="{EFE03DCC-BEA5-4DEB-BF7E-AE7E8157B91C}" type="presParOf" srcId="{3F4FE5D0-FFFD-48E0-BF04-DC98AEF4FCF4}" destId="{558ED783-A4D2-4041-8776-7DFCE5EA78DE}" srcOrd="1" destOrd="0" presId="urn:microsoft.com/office/officeart/2005/8/layout/cycle6"/>
    <dgm:cxn modelId="{FADFFDBE-8985-4974-83D5-F3E0F9CFCE10}" type="presParOf" srcId="{3F4FE5D0-FFFD-48E0-BF04-DC98AEF4FCF4}" destId="{9A232D59-3717-45D9-B660-6B70F0430768}" srcOrd="2" destOrd="0" presId="urn:microsoft.com/office/officeart/2005/8/layout/cycle6"/>
    <dgm:cxn modelId="{CB52968D-9A6F-43E3-9316-805C20AB7F6D}" type="presParOf" srcId="{3F4FE5D0-FFFD-48E0-BF04-DC98AEF4FCF4}" destId="{A39BC79E-A55D-4CC1-B5F9-E4AAF6CD8E63}" srcOrd="3" destOrd="0" presId="urn:microsoft.com/office/officeart/2005/8/layout/cycle6"/>
    <dgm:cxn modelId="{B5AEAB53-0815-40FA-9374-89742B0A1770}" type="presParOf" srcId="{3F4FE5D0-FFFD-48E0-BF04-DC98AEF4FCF4}" destId="{7503E9DB-FF84-4491-929E-3ABE881320DA}" srcOrd="4" destOrd="0" presId="urn:microsoft.com/office/officeart/2005/8/layout/cycle6"/>
    <dgm:cxn modelId="{078D9353-EE86-485A-8428-B434BF1F13C8}" type="presParOf" srcId="{3F4FE5D0-FFFD-48E0-BF04-DC98AEF4FCF4}" destId="{F2BF3541-39A2-487C-899E-ED9347B9CDB3}" srcOrd="5" destOrd="0" presId="urn:microsoft.com/office/officeart/2005/8/layout/cycle6"/>
    <dgm:cxn modelId="{897C266A-F351-4D7C-BBA7-E410AE07745E}" type="presParOf" srcId="{3F4FE5D0-FFFD-48E0-BF04-DC98AEF4FCF4}" destId="{84F4A20E-DFC5-4981-B66C-91DA692B481F}" srcOrd="6" destOrd="0" presId="urn:microsoft.com/office/officeart/2005/8/layout/cycle6"/>
    <dgm:cxn modelId="{2D4D18BD-8BC4-4D89-94C6-60689A200FF5}" type="presParOf" srcId="{3F4FE5D0-FFFD-48E0-BF04-DC98AEF4FCF4}" destId="{5DA4EC59-B3FB-4F3C-9881-B18B5B9C7940}" srcOrd="7" destOrd="0" presId="urn:microsoft.com/office/officeart/2005/8/layout/cycle6"/>
    <dgm:cxn modelId="{A127F004-9A7C-42B2-9CD5-6E1F48A97B4D}" type="presParOf" srcId="{3F4FE5D0-FFFD-48E0-BF04-DC98AEF4FCF4}" destId="{6D230E41-05E3-4D99-9CA5-2C3377DBD196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6B85C-4451-4375-826B-F2BD8EFBAA88}" type="doc">
      <dgm:prSet loTypeId="urn:microsoft.com/office/officeart/2005/8/layout/cycle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F1D331-7C71-4039-8EA1-6F26B233CBAC}">
      <dgm:prSet phldrT="[Text]"/>
      <dgm:spPr/>
      <dgm:t>
        <a:bodyPr/>
        <a:lstStyle/>
        <a:p>
          <a:r>
            <a:rPr lang="en-US" b="1" dirty="0" smtClean="0"/>
            <a:t>Flow Objects</a:t>
          </a:r>
          <a:endParaRPr lang="en-US" b="1" dirty="0"/>
        </a:p>
      </dgm:t>
    </dgm:pt>
    <dgm:pt modelId="{0804BC01-A4C5-4654-A715-0D4DB5B2E4CC}" type="parTrans" cxnId="{F2E8CD48-7EBE-47CE-A712-E692FFF84B37}">
      <dgm:prSet/>
      <dgm:spPr/>
      <dgm:t>
        <a:bodyPr/>
        <a:lstStyle/>
        <a:p>
          <a:endParaRPr lang="en-US" b="1"/>
        </a:p>
      </dgm:t>
    </dgm:pt>
    <dgm:pt modelId="{5FA34B02-F285-4836-8AD8-85BDC0D79371}" type="sibTrans" cxnId="{F2E8CD48-7EBE-47CE-A712-E692FFF84B37}">
      <dgm:prSet/>
      <dgm:spPr/>
      <dgm:t>
        <a:bodyPr/>
        <a:lstStyle/>
        <a:p>
          <a:endParaRPr lang="en-US" b="1"/>
        </a:p>
      </dgm:t>
    </dgm:pt>
    <dgm:pt modelId="{EF94F8F1-2723-4C1E-8F9A-A65604F4724C}">
      <dgm:prSet/>
      <dgm:spPr/>
      <dgm:t>
        <a:bodyPr/>
        <a:lstStyle/>
        <a:p>
          <a:r>
            <a:rPr lang="en-US" b="1" smtClean="0"/>
            <a:t>Connecting Objects</a:t>
          </a:r>
          <a:endParaRPr lang="en-US" b="1"/>
        </a:p>
      </dgm:t>
    </dgm:pt>
    <dgm:pt modelId="{37DC6F24-21FF-4210-8F68-2903371EDB43}" type="parTrans" cxnId="{3357D472-DE02-4B78-A48F-3280D4B0C98E}">
      <dgm:prSet/>
      <dgm:spPr/>
      <dgm:t>
        <a:bodyPr/>
        <a:lstStyle/>
        <a:p>
          <a:endParaRPr lang="en-US" b="1"/>
        </a:p>
      </dgm:t>
    </dgm:pt>
    <dgm:pt modelId="{7F85F8C8-5E6E-4A46-8D38-BD30CCF29D62}" type="sibTrans" cxnId="{3357D472-DE02-4B78-A48F-3280D4B0C98E}">
      <dgm:prSet/>
      <dgm:spPr/>
      <dgm:t>
        <a:bodyPr/>
        <a:lstStyle/>
        <a:p>
          <a:endParaRPr lang="en-US" b="1"/>
        </a:p>
      </dgm:t>
    </dgm:pt>
    <dgm:pt modelId="{467BAA91-CE64-4289-AC45-289E995C07B3}">
      <dgm:prSet/>
      <dgm:spPr/>
      <dgm:t>
        <a:bodyPr/>
        <a:lstStyle/>
        <a:p>
          <a:r>
            <a:rPr lang="en-US" b="1" smtClean="0"/>
            <a:t>Swimlanes</a:t>
          </a:r>
          <a:endParaRPr lang="en-US" b="1"/>
        </a:p>
      </dgm:t>
    </dgm:pt>
    <dgm:pt modelId="{075BA34A-DD50-43AE-B10E-3BABB0A0D031}" type="parTrans" cxnId="{150D8308-1EDE-4E51-AF13-03E9E8F5596A}">
      <dgm:prSet/>
      <dgm:spPr/>
      <dgm:t>
        <a:bodyPr/>
        <a:lstStyle/>
        <a:p>
          <a:endParaRPr lang="en-US" b="1"/>
        </a:p>
      </dgm:t>
    </dgm:pt>
    <dgm:pt modelId="{6089A008-B9BE-4233-9330-651E239E0EBF}" type="sibTrans" cxnId="{150D8308-1EDE-4E51-AF13-03E9E8F5596A}">
      <dgm:prSet/>
      <dgm:spPr/>
      <dgm:t>
        <a:bodyPr/>
        <a:lstStyle/>
        <a:p>
          <a:endParaRPr lang="en-US" b="1"/>
        </a:p>
      </dgm:t>
    </dgm:pt>
    <dgm:pt modelId="{32A17770-AD34-4A94-BC17-DD95266A0A74}">
      <dgm:prSet/>
      <dgm:spPr/>
      <dgm:t>
        <a:bodyPr/>
        <a:lstStyle/>
        <a:p>
          <a:r>
            <a:rPr lang="en-US" b="1" smtClean="0"/>
            <a:t>Artifact</a:t>
          </a:r>
          <a:endParaRPr lang="en-US" b="1"/>
        </a:p>
      </dgm:t>
    </dgm:pt>
    <dgm:pt modelId="{26A6F0DA-BAEB-441A-88DE-EFBC5548137A}" type="parTrans" cxnId="{F50E28F3-A719-41B2-87BA-DF4CD6FB6740}">
      <dgm:prSet/>
      <dgm:spPr/>
      <dgm:t>
        <a:bodyPr/>
        <a:lstStyle/>
        <a:p>
          <a:endParaRPr lang="en-US" b="1"/>
        </a:p>
      </dgm:t>
    </dgm:pt>
    <dgm:pt modelId="{29DDFCAF-6AF5-4C10-96DD-59358A8FA1FD}" type="sibTrans" cxnId="{F50E28F3-A719-41B2-87BA-DF4CD6FB6740}">
      <dgm:prSet/>
      <dgm:spPr/>
      <dgm:t>
        <a:bodyPr/>
        <a:lstStyle/>
        <a:p>
          <a:endParaRPr lang="en-US" b="1"/>
        </a:p>
      </dgm:t>
    </dgm:pt>
    <dgm:pt modelId="{5AF6AA05-14F9-4087-AAA0-95C7D1E09A64}" type="pres">
      <dgm:prSet presAssocID="{5266B85C-4451-4375-826B-F2BD8EFBAA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69F6B0-0CE5-43CA-BB80-B60C2986769F}" type="pres">
      <dgm:prSet presAssocID="{81F1D331-7C71-4039-8EA1-6F26B233CB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CB7F8-D184-41A3-BC51-8120B8F07D90}" type="pres">
      <dgm:prSet presAssocID="{81F1D331-7C71-4039-8EA1-6F26B233CBAC}" presName="spNode" presStyleCnt="0"/>
      <dgm:spPr/>
      <dgm:t>
        <a:bodyPr/>
        <a:lstStyle/>
        <a:p>
          <a:endParaRPr lang="en-US"/>
        </a:p>
      </dgm:t>
    </dgm:pt>
    <dgm:pt modelId="{215078BC-0A2E-4E10-BAD9-E4F0F2368018}" type="pres">
      <dgm:prSet presAssocID="{5FA34B02-F285-4836-8AD8-85BDC0D7937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81A43E5-12A0-467B-86B6-12B62064D4FF}" type="pres">
      <dgm:prSet presAssocID="{EF94F8F1-2723-4C1E-8F9A-A65604F472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7E46-2522-4016-94FC-A614F3282177}" type="pres">
      <dgm:prSet presAssocID="{EF94F8F1-2723-4C1E-8F9A-A65604F4724C}" presName="spNode" presStyleCnt="0"/>
      <dgm:spPr/>
      <dgm:t>
        <a:bodyPr/>
        <a:lstStyle/>
        <a:p>
          <a:endParaRPr lang="en-US"/>
        </a:p>
      </dgm:t>
    </dgm:pt>
    <dgm:pt modelId="{A9E3520B-F87E-42DC-9B42-39C963F55C93}" type="pres">
      <dgm:prSet presAssocID="{7F85F8C8-5E6E-4A46-8D38-BD30CCF29D6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9394DDB-D05A-440C-B978-6906BFC142A7}" type="pres">
      <dgm:prSet presAssocID="{467BAA91-CE64-4289-AC45-289E995C07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86ED2-CBC5-4E08-8574-AA0BEEF59CE2}" type="pres">
      <dgm:prSet presAssocID="{467BAA91-CE64-4289-AC45-289E995C07B3}" presName="spNode" presStyleCnt="0"/>
      <dgm:spPr/>
      <dgm:t>
        <a:bodyPr/>
        <a:lstStyle/>
        <a:p>
          <a:endParaRPr lang="en-US"/>
        </a:p>
      </dgm:t>
    </dgm:pt>
    <dgm:pt modelId="{8440F987-0570-45D2-BA08-571364D719BD}" type="pres">
      <dgm:prSet presAssocID="{6089A008-B9BE-4233-9330-651E239E0EB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236895C-489B-4552-8C74-220D814013CB}" type="pres">
      <dgm:prSet presAssocID="{32A17770-AD34-4A94-BC17-DD95266A0A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179A0-4AEF-48B5-A708-64BB80984E09}" type="pres">
      <dgm:prSet presAssocID="{32A17770-AD34-4A94-BC17-DD95266A0A74}" presName="spNode" presStyleCnt="0"/>
      <dgm:spPr/>
      <dgm:t>
        <a:bodyPr/>
        <a:lstStyle/>
        <a:p>
          <a:endParaRPr lang="en-US"/>
        </a:p>
      </dgm:t>
    </dgm:pt>
    <dgm:pt modelId="{9440C33E-AB35-4CAF-8AC0-50D1CFBBE18D}" type="pres">
      <dgm:prSet presAssocID="{29DDFCAF-6AF5-4C10-96DD-59358A8FA1F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BB9C221-9F5D-4845-8C74-7B964D574F47}" type="presOf" srcId="{29DDFCAF-6AF5-4C10-96DD-59358A8FA1FD}" destId="{9440C33E-AB35-4CAF-8AC0-50D1CFBBE18D}" srcOrd="0" destOrd="0" presId="urn:microsoft.com/office/officeart/2005/8/layout/cycle6"/>
    <dgm:cxn modelId="{F900DBF3-2F4A-47A7-949A-4C91F774D67E}" type="presOf" srcId="{467BAA91-CE64-4289-AC45-289E995C07B3}" destId="{D9394DDB-D05A-440C-B978-6906BFC142A7}" srcOrd="0" destOrd="0" presId="urn:microsoft.com/office/officeart/2005/8/layout/cycle6"/>
    <dgm:cxn modelId="{150D8308-1EDE-4E51-AF13-03E9E8F5596A}" srcId="{5266B85C-4451-4375-826B-F2BD8EFBAA88}" destId="{467BAA91-CE64-4289-AC45-289E995C07B3}" srcOrd="2" destOrd="0" parTransId="{075BA34A-DD50-43AE-B10E-3BABB0A0D031}" sibTransId="{6089A008-B9BE-4233-9330-651E239E0EBF}"/>
    <dgm:cxn modelId="{3357D472-DE02-4B78-A48F-3280D4B0C98E}" srcId="{5266B85C-4451-4375-826B-F2BD8EFBAA88}" destId="{EF94F8F1-2723-4C1E-8F9A-A65604F4724C}" srcOrd="1" destOrd="0" parTransId="{37DC6F24-21FF-4210-8F68-2903371EDB43}" sibTransId="{7F85F8C8-5E6E-4A46-8D38-BD30CCF29D62}"/>
    <dgm:cxn modelId="{F50E28F3-A719-41B2-87BA-DF4CD6FB6740}" srcId="{5266B85C-4451-4375-826B-F2BD8EFBAA88}" destId="{32A17770-AD34-4A94-BC17-DD95266A0A74}" srcOrd="3" destOrd="0" parTransId="{26A6F0DA-BAEB-441A-88DE-EFBC5548137A}" sibTransId="{29DDFCAF-6AF5-4C10-96DD-59358A8FA1FD}"/>
    <dgm:cxn modelId="{E93325D3-1423-44BA-9A83-8E92EBF71C3C}" type="presOf" srcId="{7F85F8C8-5E6E-4A46-8D38-BD30CCF29D62}" destId="{A9E3520B-F87E-42DC-9B42-39C963F55C93}" srcOrd="0" destOrd="0" presId="urn:microsoft.com/office/officeart/2005/8/layout/cycle6"/>
    <dgm:cxn modelId="{EF8F03AB-0B9E-47D2-8D28-22491994F879}" type="presOf" srcId="{5266B85C-4451-4375-826B-F2BD8EFBAA88}" destId="{5AF6AA05-14F9-4087-AAA0-95C7D1E09A64}" srcOrd="0" destOrd="0" presId="urn:microsoft.com/office/officeart/2005/8/layout/cycle6"/>
    <dgm:cxn modelId="{F2E8CD48-7EBE-47CE-A712-E692FFF84B37}" srcId="{5266B85C-4451-4375-826B-F2BD8EFBAA88}" destId="{81F1D331-7C71-4039-8EA1-6F26B233CBAC}" srcOrd="0" destOrd="0" parTransId="{0804BC01-A4C5-4654-A715-0D4DB5B2E4CC}" sibTransId="{5FA34B02-F285-4836-8AD8-85BDC0D79371}"/>
    <dgm:cxn modelId="{42A43E1A-FEA4-482A-A4D8-D0608A7728D3}" type="presOf" srcId="{6089A008-B9BE-4233-9330-651E239E0EBF}" destId="{8440F987-0570-45D2-BA08-571364D719BD}" srcOrd="0" destOrd="0" presId="urn:microsoft.com/office/officeart/2005/8/layout/cycle6"/>
    <dgm:cxn modelId="{1419E522-F620-4E51-8350-BA3E00D9D28E}" type="presOf" srcId="{EF94F8F1-2723-4C1E-8F9A-A65604F4724C}" destId="{981A43E5-12A0-467B-86B6-12B62064D4FF}" srcOrd="0" destOrd="0" presId="urn:microsoft.com/office/officeart/2005/8/layout/cycle6"/>
    <dgm:cxn modelId="{5B478F52-3C80-4D0B-BF89-807661295D63}" type="presOf" srcId="{81F1D331-7C71-4039-8EA1-6F26B233CBAC}" destId="{4069F6B0-0CE5-43CA-BB80-B60C2986769F}" srcOrd="0" destOrd="0" presId="urn:microsoft.com/office/officeart/2005/8/layout/cycle6"/>
    <dgm:cxn modelId="{8E3EFE11-FB05-412C-9537-316E8DAF4BBF}" type="presOf" srcId="{32A17770-AD34-4A94-BC17-DD95266A0A74}" destId="{4236895C-489B-4552-8C74-220D814013CB}" srcOrd="0" destOrd="0" presId="urn:microsoft.com/office/officeart/2005/8/layout/cycle6"/>
    <dgm:cxn modelId="{B4D74DAD-230B-4187-9D51-AE0C23F5DF70}" type="presOf" srcId="{5FA34B02-F285-4836-8AD8-85BDC0D79371}" destId="{215078BC-0A2E-4E10-BAD9-E4F0F2368018}" srcOrd="0" destOrd="0" presId="urn:microsoft.com/office/officeart/2005/8/layout/cycle6"/>
    <dgm:cxn modelId="{F0750AFE-C7EC-4110-9769-91D509E7F3D3}" type="presParOf" srcId="{5AF6AA05-14F9-4087-AAA0-95C7D1E09A64}" destId="{4069F6B0-0CE5-43CA-BB80-B60C2986769F}" srcOrd="0" destOrd="0" presId="urn:microsoft.com/office/officeart/2005/8/layout/cycle6"/>
    <dgm:cxn modelId="{0BC9B53F-F372-4C62-A58E-76B5537A1364}" type="presParOf" srcId="{5AF6AA05-14F9-4087-AAA0-95C7D1E09A64}" destId="{41BCB7F8-D184-41A3-BC51-8120B8F07D90}" srcOrd="1" destOrd="0" presId="urn:microsoft.com/office/officeart/2005/8/layout/cycle6"/>
    <dgm:cxn modelId="{E43E1D00-49EA-44A0-BA29-79A6FC0F9C45}" type="presParOf" srcId="{5AF6AA05-14F9-4087-AAA0-95C7D1E09A64}" destId="{215078BC-0A2E-4E10-BAD9-E4F0F2368018}" srcOrd="2" destOrd="0" presId="urn:microsoft.com/office/officeart/2005/8/layout/cycle6"/>
    <dgm:cxn modelId="{268077F8-13EA-463C-8C5A-2793E041D81A}" type="presParOf" srcId="{5AF6AA05-14F9-4087-AAA0-95C7D1E09A64}" destId="{981A43E5-12A0-467B-86B6-12B62064D4FF}" srcOrd="3" destOrd="0" presId="urn:microsoft.com/office/officeart/2005/8/layout/cycle6"/>
    <dgm:cxn modelId="{29CDC216-8F82-4489-9E6C-DBBA9DB1FD61}" type="presParOf" srcId="{5AF6AA05-14F9-4087-AAA0-95C7D1E09A64}" destId="{24677E46-2522-4016-94FC-A614F3282177}" srcOrd="4" destOrd="0" presId="urn:microsoft.com/office/officeart/2005/8/layout/cycle6"/>
    <dgm:cxn modelId="{BA05C768-193A-4DBF-9171-DA6B990EF7B1}" type="presParOf" srcId="{5AF6AA05-14F9-4087-AAA0-95C7D1E09A64}" destId="{A9E3520B-F87E-42DC-9B42-39C963F55C93}" srcOrd="5" destOrd="0" presId="urn:microsoft.com/office/officeart/2005/8/layout/cycle6"/>
    <dgm:cxn modelId="{7F774385-A0F9-4675-AB12-197523C3FFF3}" type="presParOf" srcId="{5AF6AA05-14F9-4087-AAA0-95C7D1E09A64}" destId="{D9394DDB-D05A-440C-B978-6906BFC142A7}" srcOrd="6" destOrd="0" presId="urn:microsoft.com/office/officeart/2005/8/layout/cycle6"/>
    <dgm:cxn modelId="{D4363A4E-F728-4589-966D-84AC9E878F8F}" type="presParOf" srcId="{5AF6AA05-14F9-4087-AAA0-95C7D1E09A64}" destId="{E0886ED2-CBC5-4E08-8574-AA0BEEF59CE2}" srcOrd="7" destOrd="0" presId="urn:microsoft.com/office/officeart/2005/8/layout/cycle6"/>
    <dgm:cxn modelId="{6103D9F4-F0C4-49AA-8D3E-5F03EA7766E9}" type="presParOf" srcId="{5AF6AA05-14F9-4087-AAA0-95C7D1E09A64}" destId="{8440F987-0570-45D2-BA08-571364D719BD}" srcOrd="8" destOrd="0" presId="urn:microsoft.com/office/officeart/2005/8/layout/cycle6"/>
    <dgm:cxn modelId="{4F3C215A-F810-4AFB-AC80-AC01157DDF66}" type="presParOf" srcId="{5AF6AA05-14F9-4087-AAA0-95C7D1E09A64}" destId="{4236895C-489B-4552-8C74-220D814013CB}" srcOrd="9" destOrd="0" presId="urn:microsoft.com/office/officeart/2005/8/layout/cycle6"/>
    <dgm:cxn modelId="{2DD7815E-8DC0-4E88-9AD9-80CE75777461}" type="presParOf" srcId="{5AF6AA05-14F9-4087-AAA0-95C7D1E09A64}" destId="{ABD179A0-4AEF-48B5-A708-64BB80984E09}" srcOrd="10" destOrd="0" presId="urn:microsoft.com/office/officeart/2005/8/layout/cycle6"/>
    <dgm:cxn modelId="{F9996B6A-5350-4EF3-987E-AC3BD419F287}" type="presParOf" srcId="{5AF6AA05-14F9-4087-AAA0-95C7D1E09A64}" destId="{9440C33E-AB35-4CAF-8AC0-50D1CFBBE18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28-Mar-2016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romi@romisatriawahono.net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http://romisatriawahono.net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6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4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33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3000"/>
            <a:ext cx="3886200" cy="53335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3000"/>
            <a:ext cx="3886200" cy="533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66800"/>
            <a:ext cx="3868340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4512"/>
            <a:ext cx="3868340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66800"/>
            <a:ext cx="3887391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14512"/>
            <a:ext cx="3887391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3" name="Rounded Rectangle 1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8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9" name="Rounded Rectangle 8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3" name="Rounded Rectangle 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4097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0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533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45" y="6639955"/>
            <a:ext cx="850100" cy="201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680740"/>
            <a:ext cx="1019247" cy="17726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5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1%20BPMN%20Standard/03%20Why%20is%20BPMN%20Important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1%20BPMN%20Basic/1%20BPMN%20Standard/02%20What%20is%20BPMN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1%20BPMN%20Basic/1%20BPMN%20Standard/03%20Why%20is%20BPMN%20Important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84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BPMN Fundamentals</a:t>
            </a:r>
            <a:endParaRPr lang="en-US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54864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http://romisatriawahono.net/bpmn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WA/SMS</a:t>
            </a:r>
            <a:r>
              <a:rPr lang="id-ID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1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</a:t>
            </a:r>
            <a:r>
              <a:rPr lang="en-US" dirty="0">
                <a:solidFill>
                  <a:srgbClr val="C00000"/>
                </a:solidFill>
              </a:rPr>
              <a:t>improve the business processes</a:t>
            </a:r>
          </a:p>
          <a:p>
            <a:r>
              <a:rPr lang="en-US" dirty="0">
                <a:solidFill>
                  <a:srgbClr val="C00000"/>
                </a:solidFill>
              </a:rPr>
              <a:t>Change what the users do</a:t>
            </a:r>
            <a:r>
              <a:rPr lang="en-US" dirty="0"/>
              <a:t>, not just how efficiently they do it</a:t>
            </a:r>
          </a:p>
          <a:p>
            <a:r>
              <a:rPr lang="en-US" dirty="0"/>
              <a:t>Changes to business process </a:t>
            </a:r>
            <a:r>
              <a:rPr lang="en-US" dirty="0">
                <a:solidFill>
                  <a:srgbClr val="C00000"/>
                </a:solidFill>
              </a:rPr>
              <a:t>must be decided first</a:t>
            </a:r>
          </a:p>
          <a:p>
            <a:r>
              <a:rPr lang="en-US" dirty="0"/>
              <a:t>Decisions to change the business processes </a:t>
            </a:r>
            <a:r>
              <a:rPr lang="en-US" dirty="0">
                <a:solidFill>
                  <a:srgbClr val="C00000"/>
                </a:solidFill>
              </a:rPr>
              <a:t>cannot be made by the analyst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Improvement</a:t>
            </a:r>
          </a:p>
        </p:txBody>
      </p:sp>
    </p:spTree>
    <p:extLst>
      <p:ext uri="{BB962C8B-B14F-4D97-AF65-F5344CB8AC3E}">
        <p14:creationId xmlns:p14="http://schemas.microsoft.com/office/powerpoint/2010/main" val="5453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rgbClr val="C00000"/>
                </a:solidFill>
              </a:rPr>
              <a:t>	“Fundamental rethinking and radical redesign of business processes to achieve dramatic improvements…”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0070C0"/>
                </a:solidFill>
              </a:rPr>
              <a:t>Throw away everything</a:t>
            </a:r>
          </a:p>
          <a:p>
            <a:r>
              <a:rPr lang="en-US" sz="3200" dirty="0"/>
              <a:t>Start with a blank page</a:t>
            </a:r>
          </a:p>
          <a:p>
            <a:r>
              <a:rPr lang="en-US" sz="3200" dirty="0"/>
              <a:t>Appealing, but </a:t>
            </a:r>
            <a:r>
              <a:rPr lang="en-US" sz="3200" dirty="0">
                <a:solidFill>
                  <a:srgbClr val="0070C0"/>
                </a:solidFill>
              </a:rPr>
              <a:t>very expensive and risky</a:t>
            </a: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Reengineering</a:t>
            </a:r>
          </a:p>
        </p:txBody>
      </p:sp>
    </p:spTree>
    <p:extLst>
      <p:ext uri="{BB962C8B-B14F-4D97-AF65-F5344CB8AC3E}">
        <p14:creationId xmlns:p14="http://schemas.microsoft.com/office/powerpoint/2010/main" val="31317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Comparison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43000" y="1447800"/>
            <a:ext cx="7315200" cy="4205288"/>
            <a:chOff x="762" y="1297"/>
            <a:chExt cx="4532" cy="240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84" y="1297"/>
              <a:ext cx="4416" cy="678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36" y="1984"/>
              <a:ext cx="3264" cy="1721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784" y="1975"/>
              <a:ext cx="1152" cy="173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62" y="1393"/>
              <a:ext cx="4532" cy="2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1400" dirty="0">
                  <a:latin typeface="Verdana" pitchFamily="34" charset="0"/>
                </a:rPr>
                <a:t>		</a:t>
              </a:r>
              <a:r>
                <a:rPr lang="id-ID" sz="1400" dirty="0">
                  <a:latin typeface="Verdana" pitchFamily="34" charset="0"/>
                </a:rPr>
                <a:t> </a:t>
              </a:r>
              <a:r>
                <a:rPr lang="en-US" sz="1400" b="1" dirty="0" smtClean="0">
                  <a:latin typeface="Verdana" pitchFamily="34" charset="0"/>
                </a:rPr>
                <a:t>Business</a:t>
              </a:r>
              <a:r>
                <a:rPr lang="en-US" sz="1400" dirty="0">
                  <a:latin typeface="Verdana" pitchFamily="34" charset="0"/>
                </a:rPr>
                <a:t>	</a:t>
              </a:r>
              <a:r>
                <a:rPr lang="en-US" sz="1400" b="1" dirty="0" smtClean="0">
                  <a:latin typeface="Verdana" pitchFamily="34" charset="0"/>
                </a:rPr>
                <a:t>Business</a:t>
              </a:r>
              <a:r>
                <a:rPr lang="en-US" sz="1400" dirty="0">
                  <a:latin typeface="Verdana" pitchFamily="34" charset="0"/>
                </a:rPr>
                <a:t>		</a:t>
              </a:r>
              <a:r>
                <a:rPr lang="en-US" sz="1400" b="1" dirty="0">
                  <a:latin typeface="Verdana" pitchFamily="34" charset="0"/>
                </a:rPr>
                <a:t>Business</a:t>
              </a:r>
            </a:p>
            <a:p>
              <a:pPr algn="l" eaLnBrk="0" hangingPunct="0"/>
              <a:r>
                <a:rPr lang="en-US" sz="1400" dirty="0">
                  <a:latin typeface="Verdana" pitchFamily="34" charset="0"/>
                </a:rPr>
                <a:t>		</a:t>
              </a:r>
              <a:r>
                <a:rPr lang="id-ID" sz="1400" dirty="0" smtClean="0">
                  <a:latin typeface="Verdana" pitchFamily="34" charset="0"/>
                </a:rPr>
                <a:t> </a:t>
              </a:r>
              <a:r>
                <a:rPr lang="en-US" sz="1400" b="1" dirty="0" smtClean="0">
                  <a:latin typeface="Verdana" pitchFamily="34" charset="0"/>
                </a:rPr>
                <a:t>Process</a:t>
              </a:r>
              <a:r>
                <a:rPr lang="en-US" sz="1400" dirty="0">
                  <a:latin typeface="Verdana" pitchFamily="34" charset="0"/>
                </a:rPr>
                <a:t>		</a:t>
              </a:r>
              <a:r>
                <a:rPr lang="en-US" sz="1400" b="1" dirty="0">
                  <a:latin typeface="Verdana" pitchFamily="34" charset="0"/>
                </a:rPr>
                <a:t>Process</a:t>
              </a:r>
              <a:r>
                <a:rPr lang="en-US" sz="1400" dirty="0">
                  <a:latin typeface="Verdana" pitchFamily="34" charset="0"/>
                </a:rPr>
                <a:t>		</a:t>
              </a:r>
              <a:r>
                <a:rPr lang="en-US" sz="1400" b="1" dirty="0">
                  <a:latin typeface="Verdana" pitchFamily="34" charset="0"/>
                </a:rPr>
                <a:t>Process</a:t>
              </a:r>
            </a:p>
            <a:p>
              <a:pPr eaLnBrk="0" hangingPunct="0"/>
              <a:r>
                <a:rPr lang="en-US" sz="1400" dirty="0">
                  <a:latin typeface="Verdana" pitchFamily="34" charset="0"/>
                </a:rPr>
                <a:t>	</a:t>
              </a:r>
              <a:r>
                <a:rPr lang="id-ID" sz="1400" dirty="0" smtClean="0">
                  <a:latin typeface="Verdana" pitchFamily="34" charset="0"/>
                </a:rPr>
                <a:t>	</a:t>
              </a:r>
              <a:r>
                <a:rPr lang="en-US" sz="1400" b="1" dirty="0" smtClean="0">
                  <a:solidFill>
                    <a:srgbClr val="C00000"/>
                  </a:solidFill>
                  <a:latin typeface="Verdana" pitchFamily="34" charset="0"/>
                </a:rPr>
                <a:t>Automation</a:t>
              </a:r>
              <a:r>
                <a:rPr lang="id-ID" sz="1400" dirty="0" smtClean="0">
                  <a:latin typeface="Verdana" pitchFamily="34" charset="0"/>
                </a:rPr>
                <a:t>	</a:t>
              </a:r>
              <a:r>
                <a:rPr lang="en-US" sz="1400" b="1" dirty="0" smtClean="0">
                  <a:solidFill>
                    <a:srgbClr val="C00000"/>
                  </a:solidFill>
                  <a:latin typeface="Verdana" pitchFamily="34" charset="0"/>
                </a:rPr>
                <a:t>Improvement</a:t>
              </a:r>
              <a:r>
                <a:rPr lang="en-US" sz="1400" dirty="0">
                  <a:latin typeface="Verdana" pitchFamily="34" charset="0"/>
                </a:rPr>
                <a:t>	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Verdana" pitchFamily="34" charset="0"/>
                </a:rPr>
                <a:t>Reeingineering</a:t>
              </a:r>
              <a:endParaRPr lang="en-US" sz="140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eaLnBrk="0" hangingPunct="0"/>
              <a:endParaRPr lang="en-US" sz="1400" dirty="0">
                <a:latin typeface="Verdana" pitchFamily="34" charset="0"/>
              </a:endParaRPr>
            </a:p>
            <a:p>
              <a:pPr eaLnBrk="0" hangingPunct="0"/>
              <a:endParaRPr lang="en-US" sz="1400" dirty="0">
                <a:latin typeface="Verdana" pitchFamily="34" charset="0"/>
              </a:endParaRPr>
            </a:p>
            <a:p>
              <a:pPr algn="l" eaLnBrk="0" hangingPunct="0"/>
              <a:r>
                <a:rPr lang="en-US" sz="1400" dirty="0">
                  <a:latin typeface="Verdana" pitchFamily="34" charset="0"/>
                </a:rPr>
                <a:t>Potential Business	</a:t>
              </a:r>
              <a:r>
                <a:rPr lang="en-US" sz="1400" dirty="0" smtClean="0">
                  <a:latin typeface="Verdana" pitchFamily="34" charset="0"/>
                </a:rPr>
                <a:t> Low-Moderate</a:t>
              </a:r>
              <a:r>
                <a:rPr lang="en-US" sz="1400" dirty="0">
                  <a:latin typeface="Verdana" pitchFamily="34" charset="0"/>
                </a:rPr>
                <a:t>	Moderate		High</a:t>
              </a:r>
            </a:p>
            <a:p>
              <a:pPr algn="l" eaLnBrk="0" hangingPunct="0"/>
              <a:r>
                <a:rPr lang="en-US" sz="1400" dirty="0">
                  <a:latin typeface="Verdana" pitchFamily="34" charset="0"/>
                </a:rPr>
                <a:t>Value</a:t>
              </a:r>
            </a:p>
            <a:p>
              <a:pPr eaLnBrk="0" hangingPunct="0"/>
              <a:endParaRPr lang="en-US" sz="1400" dirty="0">
                <a:latin typeface="Verdana" pitchFamily="34" charset="0"/>
              </a:endParaRPr>
            </a:p>
            <a:p>
              <a:pPr algn="l" eaLnBrk="0" hangingPunct="0"/>
              <a:endParaRPr lang="en-US" sz="1400" dirty="0" smtClean="0">
                <a:latin typeface="Verdana" pitchFamily="34" charset="0"/>
              </a:endParaRPr>
            </a:p>
            <a:p>
              <a:pPr algn="l" eaLnBrk="0" hangingPunct="0"/>
              <a:r>
                <a:rPr lang="en-US" sz="1400" dirty="0" smtClean="0">
                  <a:latin typeface="Verdana" pitchFamily="34" charset="0"/>
                </a:rPr>
                <a:t>Project </a:t>
              </a:r>
              <a:r>
                <a:rPr lang="en-US" sz="1400" dirty="0">
                  <a:latin typeface="Verdana" pitchFamily="34" charset="0"/>
                </a:rPr>
                <a:t>Cost	</a:t>
              </a:r>
              <a:r>
                <a:rPr lang="en-US" sz="1400" dirty="0" smtClean="0">
                  <a:latin typeface="Verdana" pitchFamily="34" charset="0"/>
                </a:rPr>
                <a:t> Low</a:t>
              </a:r>
              <a:r>
                <a:rPr lang="en-US" sz="1400" dirty="0">
                  <a:latin typeface="Verdana" pitchFamily="34" charset="0"/>
                </a:rPr>
                <a:t>		</a:t>
              </a:r>
              <a:r>
                <a:rPr lang="en-US" sz="1400" dirty="0" err="1">
                  <a:latin typeface="Verdana" pitchFamily="34" charset="0"/>
                </a:rPr>
                <a:t>Low</a:t>
              </a:r>
              <a:r>
                <a:rPr lang="en-US" sz="1400" dirty="0">
                  <a:latin typeface="Verdana" pitchFamily="34" charset="0"/>
                </a:rPr>
                <a:t>-Moderate	High</a:t>
              </a:r>
            </a:p>
            <a:p>
              <a:pPr algn="l" eaLnBrk="0" hangingPunct="0"/>
              <a:endParaRPr lang="en-US" sz="1400" dirty="0">
                <a:latin typeface="Verdana" pitchFamily="34" charset="0"/>
              </a:endParaRPr>
            </a:p>
            <a:p>
              <a:pPr algn="l" eaLnBrk="0" hangingPunct="0"/>
              <a:endParaRPr lang="en-US" sz="1400" dirty="0" smtClean="0">
                <a:latin typeface="Verdana" pitchFamily="34" charset="0"/>
              </a:endParaRPr>
            </a:p>
            <a:p>
              <a:pPr algn="l" eaLnBrk="0" hangingPunct="0"/>
              <a:r>
                <a:rPr lang="en-US" sz="1400" dirty="0" smtClean="0">
                  <a:latin typeface="Verdana" pitchFamily="34" charset="0"/>
                </a:rPr>
                <a:t>Breadth </a:t>
              </a:r>
              <a:r>
                <a:rPr lang="en-US" sz="1400" dirty="0">
                  <a:latin typeface="Verdana" pitchFamily="34" charset="0"/>
                </a:rPr>
                <a:t>of </a:t>
              </a:r>
            </a:p>
            <a:p>
              <a:pPr algn="l" eaLnBrk="0" hangingPunct="0"/>
              <a:r>
                <a:rPr lang="en-US" sz="1400" dirty="0">
                  <a:latin typeface="Verdana" pitchFamily="34" charset="0"/>
                </a:rPr>
                <a:t>Analysis		</a:t>
              </a:r>
              <a:r>
                <a:rPr lang="en-US" sz="1400" dirty="0" smtClean="0">
                  <a:latin typeface="Verdana" pitchFamily="34" charset="0"/>
                </a:rPr>
                <a:t> Narrow</a:t>
              </a:r>
              <a:r>
                <a:rPr lang="en-US" sz="1400" dirty="0">
                  <a:latin typeface="Verdana" pitchFamily="34" charset="0"/>
                </a:rPr>
                <a:t>		</a:t>
              </a:r>
              <a:r>
                <a:rPr lang="en-US" sz="1400" dirty="0" err="1">
                  <a:latin typeface="Verdana" pitchFamily="34" charset="0"/>
                </a:rPr>
                <a:t>Narrow</a:t>
              </a:r>
              <a:r>
                <a:rPr lang="en-US" sz="1400" dirty="0">
                  <a:latin typeface="Verdana" pitchFamily="34" charset="0"/>
                </a:rPr>
                <a:t>-Moderate	Very Broad</a:t>
              </a:r>
            </a:p>
            <a:p>
              <a:pPr eaLnBrk="0" hangingPunct="0"/>
              <a:endParaRPr lang="en-US" sz="1400" dirty="0">
                <a:latin typeface="Verdana" pitchFamily="34" charset="0"/>
              </a:endParaRPr>
            </a:p>
            <a:p>
              <a:pPr algn="l" eaLnBrk="0" hangingPunct="0"/>
              <a:endParaRPr lang="en-US" sz="1400" dirty="0" smtClean="0">
                <a:latin typeface="Verdana" pitchFamily="34" charset="0"/>
              </a:endParaRPr>
            </a:p>
            <a:p>
              <a:pPr algn="l" eaLnBrk="0" hangingPunct="0"/>
              <a:r>
                <a:rPr lang="en-US" sz="1400" dirty="0" smtClean="0">
                  <a:latin typeface="Verdana" pitchFamily="34" charset="0"/>
                </a:rPr>
                <a:t>Risk</a:t>
              </a:r>
              <a:r>
                <a:rPr lang="en-US" sz="1400" dirty="0">
                  <a:latin typeface="Verdana" pitchFamily="34" charset="0"/>
                </a:rPr>
                <a:t>		</a:t>
              </a:r>
              <a:r>
                <a:rPr lang="en-US" sz="1400" dirty="0" smtClean="0">
                  <a:latin typeface="Verdana" pitchFamily="34" charset="0"/>
                </a:rPr>
                <a:t> Low</a:t>
              </a:r>
              <a:r>
                <a:rPr lang="en-US" sz="1400" dirty="0">
                  <a:latin typeface="Verdana" pitchFamily="34" charset="0"/>
                </a:rPr>
                <a:t>		</a:t>
              </a:r>
              <a:r>
                <a:rPr lang="en-US" sz="1400" dirty="0" err="1">
                  <a:latin typeface="Verdana" pitchFamily="34" charset="0"/>
                </a:rPr>
                <a:t>Low</a:t>
              </a:r>
              <a:r>
                <a:rPr lang="en-US" sz="1400" dirty="0">
                  <a:latin typeface="Verdana" pitchFamily="34" charset="0"/>
                </a:rPr>
                <a:t>-Moderate	Very High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2968" y="1975"/>
              <a:ext cx="0" cy="17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 flipV="1">
              <a:off x="4184" y="1984"/>
              <a:ext cx="0" cy="17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84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7397"/>
            <a:ext cx="7886700" cy="5205982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rgbClr val="C00000"/>
                </a:solidFill>
              </a:rPr>
              <a:t>business process model</a:t>
            </a:r>
            <a:r>
              <a:rPr lang="en-US" sz="3200" dirty="0"/>
              <a:t> </a:t>
            </a:r>
            <a:r>
              <a:rPr lang="en-US" sz="3200" dirty="0" smtClean="0"/>
              <a:t>is:</a:t>
            </a:r>
          </a:p>
          <a:p>
            <a:pPr lvl="1"/>
            <a:r>
              <a:rPr lang="en-US" sz="2800" dirty="0" smtClean="0"/>
              <a:t>a </a:t>
            </a:r>
            <a:r>
              <a:rPr lang="en-US" sz="2800" dirty="0">
                <a:solidFill>
                  <a:srgbClr val="0070C0"/>
                </a:solidFill>
              </a:rPr>
              <a:t>model of one or more business </a:t>
            </a:r>
            <a:r>
              <a:rPr lang="en-US" sz="2800" dirty="0" smtClean="0">
                <a:solidFill>
                  <a:srgbClr val="0070C0"/>
                </a:solidFill>
              </a:rPr>
              <a:t>processes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rgbClr val="0070C0"/>
                </a:solidFill>
              </a:rPr>
              <a:t>defines the ways in which operations </a:t>
            </a:r>
            <a:r>
              <a:rPr lang="en-US" sz="2800" dirty="0"/>
              <a:t>are carried out </a:t>
            </a:r>
            <a:r>
              <a:rPr lang="en-US" sz="2800" dirty="0">
                <a:solidFill>
                  <a:srgbClr val="0070C0"/>
                </a:solidFill>
              </a:rPr>
              <a:t>to accomplish the intended objectives </a:t>
            </a:r>
            <a:r>
              <a:rPr lang="en-US" sz="2800" dirty="0"/>
              <a:t>of an </a:t>
            </a:r>
            <a:r>
              <a:rPr lang="en-US" sz="2800" dirty="0" smtClean="0"/>
              <a:t>organization</a:t>
            </a:r>
            <a:endParaRPr lang="id-ID" sz="2800" dirty="0" smtClean="0"/>
          </a:p>
          <a:p>
            <a:r>
              <a:rPr lang="id-ID" sz="3200" dirty="0" smtClean="0"/>
              <a:t>T</a:t>
            </a:r>
            <a:r>
              <a:rPr lang="en-US" sz="3200" dirty="0" err="1" smtClean="0"/>
              <a:t>ypically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C00000"/>
                </a:solidFill>
              </a:rPr>
              <a:t>performed by business analysts </a:t>
            </a:r>
            <a:r>
              <a:rPr lang="en-US" sz="3200" dirty="0"/>
              <a:t>and managers who are seeking </a:t>
            </a:r>
            <a:r>
              <a:rPr lang="en-US" sz="3200" dirty="0">
                <a:solidFill>
                  <a:srgbClr val="0070C0"/>
                </a:solidFill>
              </a:rPr>
              <a:t>to improve process efficiency </a:t>
            </a:r>
            <a:r>
              <a:rPr lang="en-US" sz="3200" dirty="0"/>
              <a:t>and </a:t>
            </a:r>
            <a:r>
              <a:rPr lang="en-US" sz="3200" dirty="0" smtClean="0"/>
              <a:t>quality</a:t>
            </a:r>
          </a:p>
          <a:p>
            <a:r>
              <a:rPr lang="en-US" sz="3200" dirty="0"/>
              <a:t>The process improvements identified by BPM </a:t>
            </a:r>
            <a:r>
              <a:rPr lang="en-US" sz="3200" dirty="0">
                <a:solidFill>
                  <a:srgbClr val="C00000"/>
                </a:solidFill>
              </a:rPr>
              <a:t>may or may not require Information Technology </a:t>
            </a:r>
            <a:r>
              <a:rPr lang="en-US" sz="3200" dirty="0"/>
              <a:t>involvement</a:t>
            </a:r>
            <a:endParaRPr lang="id-ID" sz="3200" dirty="0"/>
          </a:p>
          <a:p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Business </a:t>
            </a:r>
            <a:r>
              <a:rPr lang="id-ID" smtClean="0"/>
              <a:t>Process Modeling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 Diagram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6879" y="2696775"/>
            <a:ext cx="28849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 ACTIVITIES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681" y="2671095"/>
            <a:ext cx="42160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SUPPORTING ACTIVITIES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8649" y="1386576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Resource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80786" y="1386574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32923" y="1386574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5036879" y="1386573"/>
            <a:ext cx="1392072" cy="98263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6529764" y="1399414"/>
            <a:ext cx="1392072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Decomposition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49" y="1391994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Resource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80786" y="1391992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32923" y="1391992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5036879" y="1391991"/>
            <a:ext cx="1392072" cy="98263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6529764" y="1404832"/>
            <a:ext cx="1392072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8649" y="3191745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Onboarding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649" y="3794521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Offboarding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649" y="4397297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Promotion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649" y="5002615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Vacation Request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32923" y="3191745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Loan Request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32923" y="3794521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Manages Payable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32923" y="4397297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Manage Receivable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32923" y="5002615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Manage Assets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0786" y="3191745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Systems Development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0786" y="3794521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Help Desk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25808" y="3187444"/>
            <a:ext cx="1323836" cy="5049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Procurement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5808" y="3790220"/>
            <a:ext cx="1323836" cy="5049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Manufacturing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9764" y="3200286"/>
            <a:ext cx="1323836" cy="5049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Marketing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25808" y="4397297"/>
            <a:ext cx="1323836" cy="5049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Inventory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18693" y="3790220"/>
            <a:ext cx="1323836" cy="5049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0786" y="4397297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Systems Maintenance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6879" y="2702193"/>
            <a:ext cx="28849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 ACTIVITIES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0681" y="2676513"/>
            <a:ext cx="42160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SUPPORTING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Business Process Modeling Diagram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072111"/>
              </p:ext>
            </p:extLst>
          </p:nvPr>
        </p:nvGraphicFramePr>
        <p:xfrm>
          <a:off x="323849" y="1528763"/>
          <a:ext cx="8391172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57573"/>
                <a:gridCol w="2133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Diagram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Flowchart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No Standard</a:t>
                      </a:r>
                      <a:endParaRPr lang="en-US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Case</a:t>
                      </a:r>
                      <a:r>
                        <a:rPr lang="en-US" sz="2400" baseline="0" dirty="0" smtClean="0"/>
                        <a:t> Diagram (UML)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OMG </a:t>
                      </a:r>
                      <a:endParaRPr lang="en-US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Activity Diagram (UML)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OMG</a:t>
                      </a:r>
                      <a:endParaRPr lang="en-US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Business Process Model and Notation (BPMN)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OMG</a:t>
                      </a:r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2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32" y="134257"/>
            <a:ext cx="4110273" cy="67237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157334"/>
            <a:ext cx="2919340" cy="3858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/>
          <a:stretch/>
        </p:blipFill>
        <p:spPr>
          <a:xfrm>
            <a:off x="0" y="3553265"/>
            <a:ext cx="4553893" cy="33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Diagram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4471" r="2155" b="2301"/>
          <a:stretch/>
        </p:blipFill>
        <p:spPr bwMode="auto">
          <a:xfrm>
            <a:off x="413463" y="762000"/>
            <a:ext cx="85344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</a:t>
            </a:r>
            <a:r>
              <a:rPr lang="en-US" dirty="0" smtClean="0"/>
              <a:t>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5091" r="2546" b="3256"/>
          <a:stretch/>
        </p:blipFill>
        <p:spPr bwMode="auto">
          <a:xfrm>
            <a:off x="990600" y="790840"/>
            <a:ext cx="7162800" cy="56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396272" y="-1"/>
            <a:ext cx="3684654" cy="49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6236"/>
            <a:ext cx="7886700" cy="5264563"/>
          </a:xfrm>
        </p:spPr>
        <p:txBody>
          <a:bodyPr>
            <a:normAutofit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0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Diagram</a:t>
            </a:r>
            <a:r>
              <a:rPr lang="id-ID" dirty="0"/>
              <a:t> </a:t>
            </a:r>
            <a:r>
              <a:rPr lang="en-US" dirty="0"/>
              <a:t>(Partition)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t="4173" r="1747" b="7332"/>
          <a:stretch/>
        </p:blipFill>
        <p:spPr bwMode="auto">
          <a:xfrm>
            <a:off x="-76200" y="914400"/>
            <a:ext cx="9220200" cy="595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BPMN of </a:t>
            </a:r>
            <a:r>
              <a:rPr lang="en-US" dirty="0"/>
              <a:t>Pizza Collaboration</a:t>
            </a:r>
            <a:r>
              <a:rPr lang="id-ID" dirty="0"/>
              <a:t> Process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48" y="850339"/>
            <a:ext cx="8829675" cy="581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25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973483" cy="5410200"/>
          </a:xfrm>
        </p:spPr>
        <p:txBody>
          <a:bodyPr>
            <a:noAutofit/>
          </a:bodyPr>
          <a:lstStyle/>
          <a:p>
            <a:r>
              <a:rPr lang="en-US" sz="3200" dirty="0"/>
              <a:t>In order to achieve a competitive advantage, organizations are focusing more on the management and </a:t>
            </a:r>
            <a:r>
              <a:rPr lang="en-US" sz="3200" dirty="0">
                <a:solidFill>
                  <a:srgbClr val="C00000"/>
                </a:solidFill>
              </a:rPr>
              <a:t>optimization of their business processes</a:t>
            </a:r>
          </a:p>
          <a:p>
            <a:r>
              <a:rPr lang="en-US" sz="3200" dirty="0"/>
              <a:t>The business world has changed dramatically over the last few years</a:t>
            </a:r>
            <a:r>
              <a:rPr lang="id-ID" sz="3200" dirty="0"/>
              <a:t>, p</a:t>
            </a:r>
            <a:r>
              <a:rPr lang="en-US" sz="3200" dirty="0" err="1"/>
              <a:t>rocesses</a:t>
            </a:r>
            <a:r>
              <a:rPr lang="en-US" sz="3200" dirty="0"/>
              <a:t> can now involve </a:t>
            </a:r>
            <a:r>
              <a:rPr lang="en-US" sz="3200" dirty="0">
                <a:solidFill>
                  <a:srgbClr val="C00000"/>
                </a:solidFill>
              </a:rPr>
              <a:t>multiple participants </a:t>
            </a:r>
            <a:r>
              <a:rPr lang="en-US" sz="3200" dirty="0"/>
              <a:t>and their </a:t>
            </a:r>
            <a:r>
              <a:rPr lang="en-US" sz="3200" dirty="0">
                <a:solidFill>
                  <a:srgbClr val="C00000"/>
                </a:solidFill>
              </a:rPr>
              <a:t>coordination can be complex</a:t>
            </a:r>
            <a:endParaRPr lang="id-ID" sz="3200" dirty="0">
              <a:solidFill>
                <a:srgbClr val="C00000"/>
              </a:solidFill>
            </a:endParaRPr>
          </a:p>
          <a:p>
            <a:r>
              <a:rPr lang="en-US" sz="3200" dirty="0" smtClean="0"/>
              <a:t>There </a:t>
            </a:r>
            <a:r>
              <a:rPr lang="en-US" sz="3200" dirty="0"/>
              <a:t>was </a:t>
            </a:r>
            <a:r>
              <a:rPr lang="en-US" sz="3200" dirty="0">
                <a:solidFill>
                  <a:srgbClr val="C00000"/>
                </a:solidFill>
              </a:rPr>
              <a:t>no standard modeling </a:t>
            </a:r>
            <a:r>
              <a:rPr lang="en-US" sz="3200" dirty="0" smtClean="0">
                <a:solidFill>
                  <a:srgbClr val="C00000"/>
                </a:solidFill>
              </a:rPr>
              <a:t>technique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Business Processes Standarization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mtClean="0"/>
              <a:t>Why Standard Business Processes?</a:t>
            </a:r>
            <a:endParaRPr lang="en-US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645" y="1469812"/>
            <a:ext cx="5947509" cy="468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178" y="1352549"/>
            <a:ext cx="5947509" cy="468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8131528" cy="4643095"/>
          </a:xfrm>
        </p:spPr>
        <p:txBody>
          <a:bodyPr>
            <a:noAutofit/>
          </a:bodyPr>
          <a:lstStyle/>
          <a:p>
            <a:r>
              <a:rPr lang="en-US" dirty="0"/>
              <a:t>Business Process Modeling Notation (</a:t>
            </a:r>
            <a:r>
              <a:rPr lang="en-US" dirty="0">
                <a:hlinkClick r:id="rId2" action="ppaction://hlinkfile"/>
              </a:rPr>
              <a:t>BPMN</a:t>
            </a:r>
            <a:r>
              <a:rPr lang="en-US" dirty="0"/>
              <a:t>) is a </a:t>
            </a:r>
            <a:r>
              <a:rPr lang="en-US" dirty="0">
                <a:solidFill>
                  <a:srgbClr val="C00000"/>
                </a:solidFill>
              </a:rPr>
              <a:t>graphic notation </a:t>
            </a:r>
            <a:r>
              <a:rPr lang="en-US" dirty="0"/>
              <a:t>that describes the </a:t>
            </a:r>
            <a:r>
              <a:rPr lang="en-US" dirty="0">
                <a:solidFill>
                  <a:srgbClr val="C00000"/>
                </a:solidFill>
              </a:rPr>
              <a:t>logic of the steps in a Business </a:t>
            </a:r>
            <a:r>
              <a:rPr lang="en-US" dirty="0" smtClean="0">
                <a:solidFill>
                  <a:srgbClr val="C00000"/>
                </a:solidFill>
              </a:rPr>
              <a:t>Process</a:t>
            </a:r>
            <a:endParaRPr lang="id-ID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This </a:t>
            </a:r>
            <a:r>
              <a:rPr lang="en-US" dirty="0"/>
              <a:t>notation has been especially designed to coordinate the </a:t>
            </a:r>
            <a:r>
              <a:rPr lang="en-US" dirty="0">
                <a:solidFill>
                  <a:srgbClr val="C00000"/>
                </a:solidFill>
              </a:rPr>
              <a:t>sequence of processes and messages that flow between participants of different </a:t>
            </a:r>
            <a:r>
              <a:rPr lang="en-US" dirty="0" smtClean="0">
                <a:solidFill>
                  <a:srgbClr val="C00000"/>
                </a:solidFill>
              </a:rPr>
              <a:t>activities</a:t>
            </a:r>
            <a:endParaRPr lang="id-ID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It </a:t>
            </a:r>
            <a:r>
              <a:rPr lang="en-US" dirty="0"/>
              <a:t>was developed by the organization </a:t>
            </a:r>
            <a:r>
              <a:rPr lang="en-US" dirty="0">
                <a:solidFill>
                  <a:srgbClr val="C00000"/>
                </a:solidFill>
              </a:rPr>
              <a:t>BPM Initiative</a:t>
            </a:r>
            <a:r>
              <a:rPr lang="en-US" dirty="0"/>
              <a:t>, </a:t>
            </a:r>
            <a:r>
              <a:rPr lang="en-US" dirty="0" smtClean="0"/>
              <a:t>made </a:t>
            </a:r>
            <a:r>
              <a:rPr lang="en-US" dirty="0"/>
              <a:t>by the </a:t>
            </a:r>
            <a:r>
              <a:rPr lang="en-US" dirty="0" smtClean="0"/>
              <a:t>Object Management </a:t>
            </a:r>
            <a:r>
              <a:rPr lang="en-US" dirty="0" err="1" smtClean="0"/>
              <a:t>Goup</a:t>
            </a:r>
            <a:r>
              <a:rPr lang="en-US" dirty="0" smtClean="0"/>
              <a:t> (OMG)</a:t>
            </a:r>
            <a:endParaRPr lang="id-ID" dirty="0"/>
          </a:p>
          <a:p>
            <a:r>
              <a:rPr lang="en-US" dirty="0"/>
              <a:t>This means great possibilities for BPMN to become the </a:t>
            </a:r>
            <a:r>
              <a:rPr lang="en-US" dirty="0">
                <a:solidFill>
                  <a:srgbClr val="C00000"/>
                </a:solidFill>
              </a:rPr>
              <a:t>standard language regarding business processes</a:t>
            </a:r>
            <a:r>
              <a:rPr lang="en-US" dirty="0"/>
              <a:t>, like </a:t>
            </a:r>
            <a:r>
              <a:rPr lang="en-US" dirty="0" smtClean="0"/>
              <a:t>UML which </a:t>
            </a:r>
            <a:r>
              <a:rPr lang="en-US" dirty="0"/>
              <a:t>has become the standard for software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What is BPMN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Permenpan No 12 Tahun 2011 tentang Pedoman Penataan Tata Laksana (Business Process</a:t>
            </a:r>
            <a:r>
              <a:rPr lang="it-IT" sz="3200" dirty="0" smtClean="0"/>
              <a:t>) yang merekomendasikan BPMN sebagai notasi untuk pemodelan business process</a:t>
            </a:r>
            <a:endParaRPr lang="it-IT" sz="3200" dirty="0"/>
          </a:p>
          <a:p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BPMN?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66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8063794" cy="4980518"/>
          </a:xfrm>
        </p:spPr>
        <p:txBody>
          <a:bodyPr>
            <a:normAutofit/>
          </a:bodyPr>
          <a:lstStyle/>
          <a:p>
            <a:r>
              <a:rPr lang="en-US" dirty="0" smtClean="0"/>
              <a:t>BPMN </a:t>
            </a:r>
            <a:r>
              <a:rPr lang="en-US" dirty="0"/>
              <a:t>provides a </a:t>
            </a:r>
            <a:r>
              <a:rPr lang="en-US" dirty="0">
                <a:solidFill>
                  <a:srgbClr val="C00000"/>
                </a:solidFill>
              </a:rPr>
              <a:t>common notation </a:t>
            </a:r>
            <a:r>
              <a:rPr lang="en-US" dirty="0"/>
              <a:t>so that the people related to the processes can </a:t>
            </a:r>
            <a:r>
              <a:rPr lang="en-US" dirty="0">
                <a:solidFill>
                  <a:srgbClr val="0070C0"/>
                </a:solidFill>
              </a:rPr>
              <a:t>express them graphically in a clear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standardized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complete manner</a:t>
            </a:r>
            <a:endParaRPr lang="id-ID" dirty="0">
              <a:solidFill>
                <a:srgbClr val="0070C0"/>
              </a:solidFill>
            </a:endParaRPr>
          </a:p>
          <a:p>
            <a:r>
              <a:rPr lang="en-US" dirty="0"/>
              <a:t>BPMN enables not only the </a:t>
            </a:r>
            <a:r>
              <a:rPr lang="en-US" dirty="0">
                <a:solidFill>
                  <a:srgbClr val="C00000"/>
                </a:solidFill>
              </a:rPr>
              <a:t>standardization</a:t>
            </a:r>
            <a:r>
              <a:rPr lang="en-US" dirty="0"/>
              <a:t> of the processes within the organization, but also expands the field of action for them to be </a:t>
            </a:r>
            <a:r>
              <a:rPr lang="en-US" dirty="0">
                <a:solidFill>
                  <a:srgbClr val="C00000"/>
                </a:solidFill>
              </a:rPr>
              <a:t>shared and understood by different business partners</a:t>
            </a:r>
          </a:p>
          <a:p>
            <a:r>
              <a:rPr lang="en-US" dirty="0" smtClean="0"/>
              <a:t>A </a:t>
            </a:r>
            <a:r>
              <a:rPr lang="en-US" dirty="0">
                <a:hlinkClick r:id="rId2" action="ppaction://hlinkfile"/>
              </a:rPr>
              <a:t>goal </a:t>
            </a:r>
            <a:r>
              <a:rPr lang="en-US" dirty="0"/>
              <a:t>for the development of BPMN is for the notation to be </a:t>
            </a:r>
            <a:r>
              <a:rPr lang="en-US" dirty="0">
                <a:solidFill>
                  <a:srgbClr val="C00000"/>
                </a:solidFill>
              </a:rPr>
              <a:t>simple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adoptable</a:t>
            </a:r>
            <a:r>
              <a:rPr lang="en-US" dirty="0"/>
              <a:t> by business </a:t>
            </a:r>
            <a:r>
              <a:rPr lang="en-US" dirty="0" smtClean="0"/>
              <a:t>analysts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is BPMN </a:t>
            </a:r>
            <a:r>
              <a:rPr lang="en-US" dirty="0" smtClean="0"/>
              <a:t>Important</a:t>
            </a:r>
            <a:r>
              <a:rPr lang="en-US" dirty="0"/>
              <a:t>?</a:t>
            </a:r>
            <a:r>
              <a:rPr lang="en-US" b="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074" r="186"/>
          <a:stretch/>
        </p:blipFill>
        <p:spPr>
          <a:xfrm>
            <a:off x="-50343" y="1693333"/>
            <a:ext cx="9177251" cy="39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383" r="1156" b="4272"/>
          <a:stretch/>
        </p:blipFill>
        <p:spPr>
          <a:xfrm>
            <a:off x="0" y="1777999"/>
            <a:ext cx="900853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026" r="778" b="2493"/>
          <a:stretch/>
        </p:blipFill>
        <p:spPr>
          <a:xfrm>
            <a:off x="0" y="1828799"/>
            <a:ext cx="9008533" cy="37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508" t="17077" r="28040" b="11658"/>
          <a:stretch/>
        </p:blipFill>
        <p:spPr>
          <a:xfrm>
            <a:off x="5149936" y="665396"/>
            <a:ext cx="2820112" cy="371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829" t="22182" r="27912" b="6727"/>
          <a:stretch/>
        </p:blipFill>
        <p:spPr>
          <a:xfrm>
            <a:off x="6106406" y="2521656"/>
            <a:ext cx="2647183" cy="374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4526" t="14203" r="33124" b="7232"/>
          <a:stretch/>
        </p:blipFill>
        <p:spPr>
          <a:xfrm>
            <a:off x="639519" y="1110744"/>
            <a:ext cx="3702479" cy="505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668" t="21653" r="4444" b="2494"/>
          <a:stretch/>
        </p:blipFill>
        <p:spPr>
          <a:xfrm>
            <a:off x="13922" y="1593113"/>
            <a:ext cx="9130078" cy="45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3" t="21062" r="4222"/>
          <a:stretch/>
        </p:blipFill>
        <p:spPr>
          <a:xfrm>
            <a:off x="-25584" y="1656899"/>
            <a:ext cx="9169584" cy="45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445" t="21260" r="4555" b="2691"/>
          <a:stretch/>
        </p:blipFill>
        <p:spPr>
          <a:xfrm>
            <a:off x="0" y="1529104"/>
            <a:ext cx="9144000" cy="45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33" t="19483" r="2333" b="2494"/>
          <a:stretch/>
        </p:blipFill>
        <p:spPr>
          <a:xfrm>
            <a:off x="0" y="1656899"/>
            <a:ext cx="8921750" cy="44328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68730"/>
            <a:ext cx="4298535" cy="47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20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33" t="21457" r="4556" b="2691"/>
          <a:stretch/>
        </p:blipFill>
        <p:spPr>
          <a:xfrm>
            <a:off x="0" y="1529104"/>
            <a:ext cx="9144000" cy="45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33" t="19678" r="3556" b="2100"/>
          <a:stretch/>
        </p:blipFill>
        <p:spPr>
          <a:xfrm>
            <a:off x="58840" y="1529104"/>
            <a:ext cx="9085160" cy="4588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91816"/>
            <a:ext cx="4298535" cy="47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98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89" t="21260" r="4445" b="2494"/>
          <a:stretch/>
        </p:blipFill>
        <p:spPr>
          <a:xfrm>
            <a:off x="0" y="1656899"/>
            <a:ext cx="9144000" cy="45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BPMN Important?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667" t="19482" r="1110" b="2297"/>
          <a:stretch/>
        </p:blipFill>
        <p:spPr>
          <a:xfrm>
            <a:off x="0" y="1712810"/>
            <a:ext cx="9144001" cy="4459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28552"/>
            <a:ext cx="4298535" cy="47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954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Microsoft Visio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Visual Paradigm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Enterprise Architect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C00000"/>
                </a:solidFill>
              </a:rPr>
              <a:t>Bizagi Process Modeler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ARIS Express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Altova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Activiti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Business </a:t>
            </a:r>
            <a:r>
              <a:rPr lang="id-ID" smtClean="0"/>
              <a:t>Process Modeling Tools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85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guidelines for the development of BPMN is to create a </a:t>
            </a:r>
            <a:r>
              <a:rPr lang="en-US" dirty="0">
                <a:solidFill>
                  <a:srgbClr val="C00000"/>
                </a:solidFill>
              </a:rPr>
              <a:t>simple mechanism to diagram process flows</a:t>
            </a:r>
            <a:r>
              <a:rPr lang="en-US" dirty="0"/>
              <a:t>, which in turn can handle the complexity inherent to business </a:t>
            </a:r>
            <a:r>
              <a:rPr lang="en-US" dirty="0" smtClean="0"/>
              <a:t>processes</a:t>
            </a:r>
            <a:endParaRPr lang="id-ID" dirty="0" smtClean="0"/>
          </a:p>
          <a:p>
            <a:r>
              <a:rPr lang="en-US" dirty="0" smtClean="0"/>
              <a:t>The </a:t>
            </a:r>
            <a:r>
              <a:rPr lang="en-US" dirty="0"/>
              <a:t>approach taken to handle these two conflicting requirements was to </a:t>
            </a:r>
            <a:r>
              <a:rPr lang="en-US" dirty="0">
                <a:solidFill>
                  <a:srgbClr val="C00000"/>
                </a:solidFill>
              </a:rPr>
              <a:t>organize the graphic aspects of the notation in specific </a:t>
            </a:r>
            <a:r>
              <a:rPr lang="en-US" dirty="0" smtClean="0">
                <a:solidFill>
                  <a:srgbClr val="C00000"/>
                </a:solidFill>
              </a:rPr>
              <a:t>categories</a:t>
            </a:r>
            <a:endParaRPr lang="id-ID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This </a:t>
            </a:r>
            <a:r>
              <a:rPr lang="en-US" dirty="0">
                <a:solidFill>
                  <a:srgbClr val="C00000"/>
                </a:solidFill>
              </a:rPr>
              <a:t>provides a category system </a:t>
            </a:r>
            <a:r>
              <a:rPr lang="en-US" dirty="0"/>
              <a:t>that helps the reader of a BPMN diagram to easily recognize the </a:t>
            </a:r>
            <a:r>
              <a:rPr lang="en-US" dirty="0">
                <a:solidFill>
                  <a:srgbClr val="C00000"/>
                </a:solidFill>
              </a:rPr>
              <a:t>basic types of elements </a:t>
            </a:r>
            <a:r>
              <a:rPr lang="en-US" dirty="0"/>
              <a:t>and understand the </a:t>
            </a:r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BPMN Modeling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5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12400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BPMN Elements</a:t>
            </a:r>
          </a:p>
          <a:p>
            <a:pPr marL="457200" lvl="1" indent="0">
              <a:buNone/>
            </a:pPr>
            <a:r>
              <a:rPr lang="en-US" dirty="0"/>
              <a:t>3.1 </a:t>
            </a:r>
            <a:r>
              <a:rPr lang="en-US" dirty="0" err="1"/>
              <a:t>Swimlane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3.2 Connecting Objects</a:t>
            </a:r>
          </a:p>
          <a:p>
            <a:pPr marL="457200" lvl="1" indent="0">
              <a:buNone/>
            </a:pPr>
            <a:r>
              <a:rPr lang="en-US" dirty="0"/>
              <a:t>3.3 Flow Objects</a:t>
            </a:r>
          </a:p>
          <a:p>
            <a:pPr marL="457200" lvl="1" indent="0">
              <a:buNone/>
            </a:pPr>
            <a:r>
              <a:rPr lang="en-US" dirty="0"/>
              <a:t>3.4 Artifacts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BPMN </a:t>
            </a:r>
            <a:r>
              <a:rPr lang="en-US" dirty="0" smtClean="0"/>
              <a:t>Simulation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/>
              <a:t>BPMN Refactoring</a:t>
            </a:r>
          </a:p>
          <a:p>
            <a:pPr marL="385763" indent="-385763">
              <a:buFont typeface="+mj-lt"/>
              <a:buAutoNum type="arabicPeriod"/>
            </a:pPr>
            <a:r>
              <a:rPr lang="en-US" smtClean="0"/>
              <a:t>BPMN </a:t>
            </a:r>
            <a:r>
              <a:rPr lang="en-US" dirty="0" smtClean="0"/>
              <a:t>Guide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4406194" cy="4099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four </a:t>
            </a:r>
            <a:r>
              <a:rPr lang="en-US" dirty="0">
                <a:solidFill>
                  <a:srgbClr val="C00000"/>
                </a:solidFill>
              </a:rPr>
              <a:t>basic categories of these elements </a:t>
            </a:r>
            <a:r>
              <a:rPr lang="en-US" dirty="0" smtClean="0"/>
              <a:t>are:</a:t>
            </a:r>
          </a:p>
          <a:p>
            <a:pPr marL="0" indent="0">
              <a:buNone/>
            </a:pPr>
            <a:endParaRPr lang="en-US" dirty="0"/>
          </a:p>
          <a:p>
            <a:pPr marL="519112" indent="-514350">
              <a:buFont typeface="+mj-lt"/>
              <a:buAutoNum type="arabicPeriod"/>
            </a:pPr>
            <a:r>
              <a:rPr lang="en-US" dirty="0" smtClean="0"/>
              <a:t>Flow Objects</a:t>
            </a:r>
            <a:endParaRPr lang="en-US" dirty="0"/>
          </a:p>
          <a:p>
            <a:pPr marL="519112" indent="-514350">
              <a:buFont typeface="+mj-lt"/>
              <a:buAutoNum type="arabicPeriod"/>
            </a:pPr>
            <a:r>
              <a:rPr lang="id-ID" dirty="0" smtClean="0"/>
              <a:t>Connecting Objects</a:t>
            </a:r>
            <a:endParaRPr lang="en-US" dirty="0"/>
          </a:p>
          <a:p>
            <a:pPr marL="519112" indent="-514350">
              <a:buFont typeface="+mj-lt"/>
              <a:buAutoNum type="arabicPeriod"/>
            </a:pPr>
            <a:r>
              <a:rPr lang="en-US" dirty="0" err="1" smtClean="0"/>
              <a:t>Swimlanes</a:t>
            </a:r>
            <a:endParaRPr lang="en-US" dirty="0"/>
          </a:p>
          <a:p>
            <a:pPr marL="519112" indent="-514350">
              <a:buFont typeface="+mj-lt"/>
              <a:buAutoNum type="arabicPeriod"/>
            </a:pPr>
            <a:r>
              <a:rPr lang="en-US" dirty="0" smtClean="0"/>
              <a:t>Artifacts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BPMN </a:t>
            </a:r>
            <a:r>
              <a:rPr lang="id-ID"/>
              <a:t>Modeling Elements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200400" y="2209800"/>
          <a:ext cx="6324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8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094609"/>
          <a:ext cx="8839200" cy="5682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055"/>
                <a:gridCol w="4734545"/>
                <a:gridCol w="2133600"/>
              </a:tblGrid>
              <a:tr h="508411">
                <a:tc>
                  <a:txBody>
                    <a:bodyPr/>
                    <a:lstStyle/>
                    <a:p>
                      <a:pPr algn="l"/>
                      <a:r>
                        <a:rPr lang="id-ID" sz="2000" dirty="0" smtClean="0">
                          <a:effectLst/>
                        </a:rPr>
                        <a:t>E</a:t>
                      </a:r>
                      <a:r>
                        <a:rPr lang="en-US" sz="2000" dirty="0" smtClean="0">
                          <a:effectLst/>
                        </a:rPr>
                        <a:t>LEMENT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DEFINITION</a:t>
                      </a:r>
                      <a:endParaRPr lang="en-US" sz="2000" b="1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BPMN NAME</a:t>
                      </a:r>
                      <a:endParaRPr lang="en-US" sz="2000" b="1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355570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Flow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Flow objects are the main graphic elements that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define the behavior of the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processes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Events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5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Activities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5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Gateways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83632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Connecting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Flow objects are connected to each other by means of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connectors to create the basic framework </a:t>
                      </a:r>
                      <a:r>
                        <a:rPr lang="en-US" sz="2000" dirty="0">
                          <a:effectLst/>
                        </a:rPr>
                        <a:t>of the business process </a:t>
                      </a:r>
                      <a:r>
                        <a:rPr lang="en-US" sz="2000" dirty="0" smtClean="0">
                          <a:effectLst/>
                        </a:rPr>
                        <a:t>structure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Sequence 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8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Message 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8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Association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17617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effectLst/>
                        </a:rPr>
                        <a:t>Swimlane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effectLst/>
                        </a:rPr>
                        <a:t>Swimlanes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are mechanisms to arrange activities in separate display categories to illustrate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the different functional areas or persons in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charge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Pools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8198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Lanes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433123"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Artifacts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Artifacts are used to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provide additional information about the process</a:t>
                      </a:r>
                      <a:r>
                        <a:rPr lang="en-US" sz="2000" dirty="0">
                          <a:effectLst/>
                        </a:rPr>
                        <a:t>. They provide the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notation with flexibility to express different contexts </a:t>
                      </a:r>
                      <a:r>
                        <a:rPr lang="en-US" sz="2000" dirty="0" smtClean="0">
                          <a:effectLst/>
                        </a:rPr>
                        <a:t>properly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effectLst/>
                        </a:rPr>
                        <a:t>Annotation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1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Group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2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Data Object</a:t>
                      </a:r>
                      <a:endParaRPr lang="en-US" sz="2000" b="1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47654">
                <a:tc vMerge="1">
                  <a:txBody>
                    <a:bodyPr/>
                    <a:lstStyle/>
                    <a:p>
                      <a:pPr algn="l"/>
                      <a:endParaRPr lang="en-US" sz="1800" b="1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000" b="1" dirty="0" smtClean="0">
                          <a:effectLst/>
                        </a:rPr>
                        <a:t>Data</a:t>
                      </a:r>
                      <a:r>
                        <a:rPr lang="id-ID" sz="2000" b="1" baseline="0" dirty="0" smtClean="0">
                          <a:effectLst/>
                        </a:rPr>
                        <a:t> Store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BPMN </a:t>
            </a:r>
            <a:r>
              <a:rPr lang="id-ID"/>
              <a:t>Modeling Elements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13768" r="17463" b="4868"/>
          <a:stretch/>
        </p:blipFill>
        <p:spPr bwMode="auto">
          <a:xfrm>
            <a:off x="0" y="-1"/>
            <a:ext cx="9144000" cy="688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6" t="30119" r="37814" b="31059"/>
          <a:stretch/>
        </p:blipFill>
        <p:spPr bwMode="auto">
          <a:xfrm>
            <a:off x="6596291" y="4343400"/>
            <a:ext cx="231910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867400" y="-1"/>
            <a:ext cx="3352800" cy="2514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4807" r="57954" b="33063"/>
          <a:stretch/>
        </p:blipFill>
        <p:spPr bwMode="auto">
          <a:xfrm>
            <a:off x="6519325" y="1524000"/>
            <a:ext cx="239607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1" t="13768" r="17465" b="65152"/>
          <a:stretch/>
        </p:blipFill>
        <p:spPr bwMode="auto">
          <a:xfrm>
            <a:off x="6573621" y="12843"/>
            <a:ext cx="2429398" cy="133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14511" r="16070" b="4124"/>
          <a:stretch/>
        </p:blipFill>
        <p:spPr bwMode="auto">
          <a:xfrm>
            <a:off x="-8562" y="0"/>
            <a:ext cx="919139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28073" r="16070" b="4123"/>
          <a:stretch/>
        </p:blipFill>
        <p:spPr bwMode="auto">
          <a:xfrm>
            <a:off x="-8562" y="0"/>
            <a:ext cx="919139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8" t="14635" r="16279" b="10946"/>
          <a:stretch/>
        </p:blipFill>
        <p:spPr bwMode="auto">
          <a:xfrm>
            <a:off x="76200" y="1066800"/>
            <a:ext cx="9106629" cy="588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03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71310"/>
            <a:ext cx="8185300" cy="5405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Credit Application process begins with the </a:t>
            </a:r>
            <a:r>
              <a:rPr lang="en-US" sz="2400" dirty="0">
                <a:solidFill>
                  <a:srgbClr val="C00000"/>
                </a:solidFill>
              </a:rPr>
              <a:t>recording of the application</a:t>
            </a:r>
            <a:r>
              <a:rPr lang="en-US" sz="2400" dirty="0"/>
              <a:t> where the client expresses an interest in acquiring credit</a:t>
            </a:r>
            <a:endParaRPr lang="id-ID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This stage includes the presentation of the application, and the </a:t>
            </a:r>
            <a:r>
              <a:rPr lang="en-US" sz="2400" dirty="0">
                <a:solidFill>
                  <a:srgbClr val="C00000"/>
                </a:solidFill>
              </a:rPr>
              <a:t>required documents </a:t>
            </a:r>
            <a:r>
              <a:rPr lang="en-US" sz="2400" dirty="0"/>
              <a:t>to the organization for </a:t>
            </a:r>
            <a:r>
              <a:rPr lang="en-US" sz="2400" dirty="0">
                <a:solidFill>
                  <a:srgbClr val="C00000"/>
                </a:solidFill>
              </a:rPr>
              <a:t>verification</a:t>
            </a:r>
            <a:endParaRPr lang="id-ID" sz="24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This is followed by an analysis or </a:t>
            </a:r>
            <a:r>
              <a:rPr lang="en-US" sz="2400" dirty="0">
                <a:solidFill>
                  <a:srgbClr val="C00000"/>
                </a:solidFill>
              </a:rPr>
              <a:t>study of the credit application </a:t>
            </a:r>
            <a:r>
              <a:rPr lang="en-US" sz="2400" dirty="0"/>
              <a:t>and finally we find the activities needed to either </a:t>
            </a:r>
            <a:r>
              <a:rPr lang="en-US" sz="2400" dirty="0">
                <a:solidFill>
                  <a:srgbClr val="C00000"/>
                </a:solidFill>
              </a:rPr>
              <a:t>disburse the credit </a:t>
            </a:r>
            <a:r>
              <a:rPr lang="en-US" sz="2400" dirty="0"/>
              <a:t>or to notify the client in case of </a:t>
            </a:r>
            <a:r>
              <a:rPr lang="en-US" sz="2400" dirty="0">
                <a:solidFill>
                  <a:srgbClr val="C00000"/>
                </a:solidFill>
              </a:rPr>
              <a:t>rejection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Example: </a:t>
            </a:r>
            <a:r>
              <a:rPr lang="en-US" dirty="0"/>
              <a:t>Consumer Credit Application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4" t="37695" r="10552" b="31903"/>
          <a:stretch/>
        </p:blipFill>
        <p:spPr bwMode="auto">
          <a:xfrm>
            <a:off x="88900" y="4176049"/>
            <a:ext cx="8966200" cy="233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4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Example: </a:t>
            </a:r>
            <a:r>
              <a:rPr lang="en-US" dirty="0"/>
              <a:t>Consumer Credit Application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16552" r="14276" b="4736"/>
          <a:stretch/>
        </p:blipFill>
        <p:spPr bwMode="auto">
          <a:xfrm>
            <a:off x="368080" y="947262"/>
            <a:ext cx="8515350" cy="560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1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Proses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Kredit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6" t="1621" r="963" b="22834"/>
          <a:stretch/>
        </p:blipFill>
        <p:spPr>
          <a:xfrm>
            <a:off x="29777" y="1840089"/>
            <a:ext cx="9114223" cy="3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Lane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13" t="1724" r="1712" b="15774"/>
          <a:stretch/>
        </p:blipFill>
        <p:spPr>
          <a:xfrm>
            <a:off x="31062" y="838200"/>
            <a:ext cx="9099082" cy="57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8845"/>
            <a:ext cx="8176683" cy="58191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Object Management Group, </a:t>
            </a:r>
            <a:r>
              <a:rPr lang="en-US" sz="2200" dirty="0">
                <a:solidFill>
                  <a:srgbClr val="C00000"/>
                </a:solidFill>
              </a:rPr>
              <a:t>Business Process Model and Notation </a:t>
            </a:r>
            <a:r>
              <a:rPr lang="en-US" sz="2200" dirty="0" smtClean="0">
                <a:solidFill>
                  <a:srgbClr val="C00000"/>
                </a:solidFill>
              </a:rPr>
              <a:t>(BPMN</a:t>
            </a:r>
            <a:r>
              <a:rPr lang="id-ID" sz="2200" dirty="0" smtClean="0">
                <a:solidFill>
                  <a:srgbClr val="C00000"/>
                </a:solidFill>
              </a:rPr>
              <a:t>)</a:t>
            </a:r>
            <a:r>
              <a:rPr lang="id-ID" sz="2200" dirty="0" smtClean="0"/>
              <a:t>, </a:t>
            </a:r>
            <a:r>
              <a:rPr lang="id-ID" sz="2200" i="1" dirty="0"/>
              <a:t>OMG Document Number: </a:t>
            </a:r>
            <a:r>
              <a:rPr lang="id-ID" sz="2200" i="1" dirty="0" smtClean="0"/>
              <a:t>formal/2011-01-04</a:t>
            </a:r>
            <a:r>
              <a:rPr lang="id-ID" sz="2200" dirty="0" smtClean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/>
              <a:t>Object Management Group, </a:t>
            </a:r>
            <a:r>
              <a:rPr lang="id-ID" sz="2200" dirty="0">
                <a:solidFill>
                  <a:srgbClr val="C00000"/>
                </a:solidFill>
              </a:rPr>
              <a:t>BPMN 2.0 by Example</a:t>
            </a:r>
            <a:r>
              <a:rPr lang="id-ID" sz="2200" dirty="0"/>
              <a:t>, </a:t>
            </a:r>
            <a:r>
              <a:rPr lang="id-ID" sz="2200" i="1" dirty="0"/>
              <a:t>OMG Document Number: dtc/2010-06-02</a:t>
            </a:r>
            <a:r>
              <a:rPr lang="id-ID" sz="2200" dirty="0"/>
              <a:t>, </a:t>
            </a:r>
            <a:r>
              <a:rPr lang="id-ID" sz="2200" dirty="0" smtClean="0"/>
              <a:t>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Bruce Silver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BPMN </a:t>
            </a:r>
            <a:r>
              <a:rPr lang="en-US" sz="2200" dirty="0">
                <a:solidFill>
                  <a:srgbClr val="C00000"/>
                </a:solidFill>
              </a:rPr>
              <a:t>Method and </a:t>
            </a:r>
            <a:r>
              <a:rPr lang="en-US" sz="2200" dirty="0" smtClean="0">
                <a:solidFill>
                  <a:srgbClr val="C00000"/>
                </a:solidFill>
              </a:rPr>
              <a:t>Style </a:t>
            </a:r>
            <a:r>
              <a:rPr lang="id-ID" sz="2200" dirty="0" smtClean="0">
                <a:solidFill>
                  <a:srgbClr val="C00000"/>
                </a:solidFill>
              </a:rPr>
              <a:t>Seco</a:t>
            </a:r>
            <a:r>
              <a:rPr lang="en-US" sz="2200" dirty="0" err="1" smtClean="0">
                <a:solidFill>
                  <a:srgbClr val="C00000"/>
                </a:solidFill>
              </a:rPr>
              <a:t>nd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id-ID" sz="2200" dirty="0" smtClean="0"/>
              <a:t>, </a:t>
            </a:r>
            <a:r>
              <a:rPr lang="en-US" sz="2200" i="1" dirty="0"/>
              <a:t>Cody-Cassidy </a:t>
            </a:r>
            <a:r>
              <a:rPr lang="en-US" sz="2200" i="1" dirty="0" smtClean="0"/>
              <a:t>Press</a:t>
            </a:r>
            <a:r>
              <a:rPr lang="id-ID" sz="2200" dirty="0" smtClean="0"/>
              <a:t>, </a:t>
            </a:r>
            <a:r>
              <a:rPr lang="en-US" sz="2200" dirty="0" smtClean="0"/>
              <a:t>2011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Layna</a:t>
            </a:r>
            <a:r>
              <a:rPr lang="en-US" sz="2200" dirty="0"/>
              <a:t> </a:t>
            </a:r>
            <a:r>
              <a:rPr lang="en-US" sz="2200" dirty="0" smtClean="0"/>
              <a:t>Fischer</a:t>
            </a:r>
            <a:r>
              <a:rPr lang="id-ID" sz="2200" dirty="0" smtClean="0"/>
              <a:t> (edt.), </a:t>
            </a:r>
            <a:r>
              <a:rPr lang="en-US" sz="2200" dirty="0" smtClean="0">
                <a:solidFill>
                  <a:srgbClr val="C00000"/>
                </a:solidFill>
              </a:rPr>
              <a:t>BPMN </a:t>
            </a:r>
            <a:r>
              <a:rPr lang="en-US" sz="2200" dirty="0">
                <a:solidFill>
                  <a:srgbClr val="C00000"/>
                </a:solidFill>
              </a:rPr>
              <a:t>2.0 Handbook Second </a:t>
            </a:r>
            <a:r>
              <a:rPr lang="en-US" sz="2200" dirty="0" smtClean="0">
                <a:solidFill>
                  <a:srgbClr val="C00000"/>
                </a:solidFill>
              </a:rPr>
              <a:t>Edition</a:t>
            </a:r>
            <a:r>
              <a:rPr lang="id-ID" sz="2200" dirty="0"/>
              <a:t>, </a:t>
            </a:r>
            <a:r>
              <a:rPr lang="id-ID" sz="2200" i="1" dirty="0" smtClean="0"/>
              <a:t>Future Strategies</a:t>
            </a:r>
            <a:r>
              <a:rPr lang="id-ID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Tom </a:t>
            </a:r>
            <a:r>
              <a:rPr lang="en-US" sz="2200" dirty="0" err="1" smtClean="0"/>
              <a:t>Debevoise</a:t>
            </a:r>
            <a:r>
              <a:rPr lang="en-US" sz="2200" dirty="0" smtClean="0"/>
              <a:t>, </a:t>
            </a:r>
            <a:r>
              <a:rPr lang="en-US" sz="2200" dirty="0"/>
              <a:t>Rick </a:t>
            </a:r>
            <a:r>
              <a:rPr lang="en-US" sz="2200" dirty="0" smtClean="0"/>
              <a:t>Geneva, </a:t>
            </a:r>
            <a:r>
              <a:rPr lang="id-ID" sz="2200" dirty="0" smtClean="0"/>
              <a:t>and </a:t>
            </a:r>
            <a:r>
              <a:rPr lang="en-US" sz="2200" dirty="0" smtClean="0"/>
              <a:t>Richard </a:t>
            </a:r>
            <a:r>
              <a:rPr lang="en-US" sz="2200" dirty="0" err="1" smtClean="0"/>
              <a:t>Welke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The </a:t>
            </a:r>
            <a:r>
              <a:rPr lang="en-US" sz="2200" dirty="0" err="1">
                <a:solidFill>
                  <a:srgbClr val="C00000"/>
                </a:solidFill>
              </a:rPr>
              <a:t>Microguide</a:t>
            </a:r>
            <a:r>
              <a:rPr lang="en-US" sz="2200" dirty="0">
                <a:solidFill>
                  <a:srgbClr val="C00000"/>
                </a:solidFill>
              </a:rPr>
              <a:t> to Process </a:t>
            </a:r>
            <a:r>
              <a:rPr lang="en-US" sz="2200" dirty="0" smtClean="0">
                <a:solidFill>
                  <a:srgbClr val="C00000"/>
                </a:solidFill>
              </a:rPr>
              <a:t>Modeling </a:t>
            </a:r>
            <a:r>
              <a:rPr lang="en-US" sz="2200" dirty="0">
                <a:solidFill>
                  <a:srgbClr val="C00000"/>
                </a:solidFill>
              </a:rPr>
              <a:t>in BPMN </a:t>
            </a:r>
            <a:r>
              <a:rPr lang="en-US" sz="2200" dirty="0" smtClean="0">
                <a:solidFill>
                  <a:srgbClr val="C00000"/>
                </a:solidFill>
              </a:rPr>
              <a:t>2.0</a:t>
            </a:r>
            <a:r>
              <a:rPr lang="id-ID" sz="2200" dirty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Second Edition</a:t>
            </a:r>
            <a:r>
              <a:rPr lang="id-ID" sz="2200" dirty="0" smtClean="0"/>
              <a:t>, </a:t>
            </a:r>
            <a:r>
              <a:rPr lang="en-US" sz="2200" i="1" dirty="0" err="1" smtClean="0"/>
              <a:t>CreateSpace</a:t>
            </a:r>
            <a:r>
              <a:rPr lang="id-ID" sz="2200" dirty="0" smtClean="0"/>
              <a:t>, </a:t>
            </a:r>
            <a:r>
              <a:rPr lang="en-US" sz="2200" dirty="0" smtClean="0"/>
              <a:t>2011 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solidFill>
                  <a:srgbClr val="C00000"/>
                </a:solidFill>
              </a:rPr>
              <a:t>Bizagi Proses Modeler User Guide</a:t>
            </a:r>
            <a:r>
              <a:rPr lang="id-ID" sz="2200" dirty="0" smtClean="0"/>
              <a:t>, </a:t>
            </a:r>
            <a:r>
              <a:rPr lang="id-ID" sz="2200" i="1" dirty="0" smtClean="0"/>
              <a:t>Bizagi</a:t>
            </a:r>
            <a:r>
              <a:rPr lang="id-ID" sz="2200" dirty="0" smtClean="0"/>
              <a:t>, 2012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200" dirty="0">
                <a:solidFill>
                  <a:srgbClr val="C00000"/>
                </a:solidFill>
              </a:rPr>
              <a:t>Bizagi BPM </a:t>
            </a:r>
            <a:r>
              <a:rPr lang="id-ID" sz="2200" dirty="0" smtClean="0">
                <a:solidFill>
                  <a:srgbClr val="C00000"/>
                </a:solidFill>
              </a:rPr>
              <a:t>Suite</a:t>
            </a:r>
            <a:r>
              <a:rPr lang="en-US" sz="2200" dirty="0" smtClean="0">
                <a:solidFill>
                  <a:srgbClr val="C00000"/>
                </a:solidFill>
              </a:rPr>
              <a:t> User Guide</a:t>
            </a:r>
            <a:r>
              <a:rPr lang="en-US" sz="2200" dirty="0" smtClean="0"/>
              <a:t>, </a:t>
            </a:r>
            <a:r>
              <a:rPr lang="en-US" sz="2200" i="1" dirty="0" err="1" smtClean="0"/>
              <a:t>Bizagi</a:t>
            </a:r>
            <a:r>
              <a:rPr lang="en-US" sz="2200" dirty="0" smtClean="0"/>
              <a:t>, 2013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Thomas </a:t>
            </a:r>
            <a:r>
              <a:rPr lang="en-US" sz="2200" dirty="0" err="1" smtClean="0"/>
              <a:t>Allweyer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BPMN 2.0</a:t>
            </a:r>
            <a:r>
              <a:rPr lang="id-ID" sz="2200" dirty="0" smtClean="0"/>
              <a:t>, </a:t>
            </a:r>
            <a:r>
              <a:rPr lang="id-ID" sz="2200" i="1" dirty="0" smtClean="0"/>
              <a:t>BoD</a:t>
            </a:r>
            <a:r>
              <a:rPr lang="id-ID" sz="2200" dirty="0" smtClean="0"/>
              <a:t>, 2010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51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60" y="1120005"/>
            <a:ext cx="8431322" cy="55872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Sebutkan nama </a:t>
            </a:r>
            <a:r>
              <a:rPr lang="id-ID" dirty="0">
                <a:solidFill>
                  <a:srgbClr val="C00000"/>
                </a:solidFill>
              </a:rPr>
              <a:t>unit kerja </a:t>
            </a:r>
            <a:r>
              <a:rPr lang="id-ID" dirty="0"/>
              <a:t>(divisi) tempat anda bekerja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Deskripsikan </a:t>
            </a:r>
            <a:r>
              <a:rPr lang="id-ID" dirty="0">
                <a:solidFill>
                  <a:srgbClr val="C00000"/>
                </a:solidFill>
              </a:rPr>
              <a:t>alur pekerjaan </a:t>
            </a:r>
            <a:r>
              <a:rPr lang="id-ID" dirty="0" smtClean="0"/>
              <a:t>yang </a:t>
            </a:r>
            <a:r>
              <a:rPr lang="id-ID" dirty="0"/>
              <a:t>rutin anda kerjakan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Sebutkan </a:t>
            </a:r>
            <a:r>
              <a:rPr lang="id-ID" dirty="0">
                <a:solidFill>
                  <a:srgbClr val="C00000"/>
                </a:solidFill>
              </a:rPr>
              <a:t>diagram atau notasi </a:t>
            </a:r>
            <a:r>
              <a:rPr lang="id-ID" dirty="0"/>
              <a:t>apa saja yang dapat digunakan untuk memodelkan business process. Lingkari notasi atau diagram yang anda </a:t>
            </a:r>
            <a:r>
              <a:rPr lang="id-ID" dirty="0">
                <a:solidFill>
                  <a:srgbClr val="C00000"/>
                </a:solidFill>
              </a:rPr>
              <a:t>sangat familier menggunakannya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Dengan menggunakan diagram dan notasi yang anda kuasai, gambarkan business process model </a:t>
            </a:r>
            <a:r>
              <a:rPr lang="en-US" dirty="0" smtClean="0"/>
              <a:t>di </a:t>
            </a:r>
            <a:r>
              <a:rPr lang="en-US" dirty="0" err="1" smtClean="0"/>
              <a:t>bawah</a:t>
            </a:r>
            <a:r>
              <a:rPr lang="id-ID" dirty="0" smtClean="0"/>
              <a:t>:</a:t>
            </a:r>
            <a:r>
              <a:rPr lang="id-ID" dirty="0"/>
              <a:t/>
            </a:r>
            <a:br>
              <a:rPr lang="id-ID" dirty="0"/>
            </a:br>
            <a:r>
              <a:rPr lang="id-ID" sz="3200" dirty="0">
                <a:solidFill>
                  <a:srgbClr val="0070C0"/>
                </a:solidFill>
              </a:rPr>
              <a:t>alur penjualan pizza oleh penjual pizza dengan layanan delivery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8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1. Introduction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55078"/>
            <a:ext cx="7886700" cy="542147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business process </a:t>
            </a:r>
            <a:r>
              <a:rPr lang="en-US" dirty="0"/>
              <a:t>is a collection of related, </a:t>
            </a:r>
            <a:r>
              <a:rPr lang="en-US" dirty="0">
                <a:solidFill>
                  <a:srgbClr val="0070C0"/>
                </a:solidFill>
              </a:rPr>
              <a:t>structured activities or tasks </a:t>
            </a:r>
            <a:r>
              <a:rPr lang="en-US" dirty="0"/>
              <a:t>that </a:t>
            </a:r>
            <a:r>
              <a:rPr lang="en-US" dirty="0">
                <a:solidFill>
                  <a:srgbClr val="0070C0"/>
                </a:solidFill>
              </a:rPr>
              <a:t>produce a specific service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or product </a:t>
            </a:r>
            <a:r>
              <a:rPr lang="en-US" dirty="0"/>
              <a:t>for a particular customer or customers</a:t>
            </a:r>
            <a:endParaRPr lang="id-ID" dirty="0"/>
          </a:p>
          <a:p>
            <a:r>
              <a:rPr lang="en-US" dirty="0"/>
              <a:t>There are three main types of business processes: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Management </a:t>
            </a:r>
            <a:r>
              <a:rPr lang="id-ID" dirty="0">
                <a:solidFill>
                  <a:srgbClr val="C00000"/>
                </a:solidFill>
              </a:rPr>
              <a:t>P</a:t>
            </a:r>
            <a:r>
              <a:rPr lang="en-US" dirty="0" err="1">
                <a:solidFill>
                  <a:srgbClr val="C00000"/>
                </a:solidFill>
              </a:rPr>
              <a:t>rocesses</a:t>
            </a:r>
            <a:r>
              <a:rPr lang="en-US" dirty="0"/>
              <a:t>, the processes that </a:t>
            </a:r>
            <a:r>
              <a:rPr lang="en-US" dirty="0">
                <a:solidFill>
                  <a:srgbClr val="0070C0"/>
                </a:solidFill>
              </a:rPr>
              <a:t>govern the operation </a:t>
            </a:r>
            <a:r>
              <a:rPr lang="en-US" dirty="0"/>
              <a:t>of a system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(</a:t>
            </a:r>
            <a:r>
              <a:rPr lang="id-ID" i="1" dirty="0"/>
              <a:t>c</a:t>
            </a:r>
            <a:r>
              <a:rPr lang="en-US" i="1" dirty="0" err="1"/>
              <a:t>orporate</a:t>
            </a:r>
            <a:r>
              <a:rPr lang="en-US" i="1" dirty="0"/>
              <a:t> </a:t>
            </a:r>
            <a:r>
              <a:rPr lang="id-ID" i="1" dirty="0"/>
              <a:t>g</a:t>
            </a:r>
            <a:r>
              <a:rPr lang="en-US" i="1" dirty="0" err="1"/>
              <a:t>overnance</a:t>
            </a:r>
            <a:r>
              <a:rPr lang="id-ID" dirty="0"/>
              <a:t>, </a:t>
            </a:r>
            <a:r>
              <a:rPr lang="id-ID" i="1" dirty="0"/>
              <a:t>s</a:t>
            </a:r>
            <a:r>
              <a:rPr lang="en-US" i="1" dirty="0" err="1"/>
              <a:t>trategic</a:t>
            </a:r>
            <a:r>
              <a:rPr lang="en-US" i="1" dirty="0"/>
              <a:t> </a:t>
            </a:r>
            <a:r>
              <a:rPr lang="id-ID" i="1" dirty="0"/>
              <a:t>m</a:t>
            </a:r>
            <a:r>
              <a:rPr lang="en-US" i="1" dirty="0" err="1"/>
              <a:t>anagement</a:t>
            </a:r>
            <a:r>
              <a:rPr lang="id-ID" dirty="0"/>
              <a:t>)</a:t>
            </a:r>
            <a:endParaRPr lang="en-US" dirty="0"/>
          </a:p>
          <a:p>
            <a:pPr marL="919162" lvl="1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Operational </a:t>
            </a:r>
            <a:r>
              <a:rPr lang="id-ID" dirty="0">
                <a:solidFill>
                  <a:srgbClr val="C00000"/>
                </a:solidFill>
              </a:rPr>
              <a:t>P</a:t>
            </a:r>
            <a:r>
              <a:rPr lang="en-US" dirty="0" err="1">
                <a:solidFill>
                  <a:srgbClr val="C00000"/>
                </a:solidFill>
              </a:rPr>
              <a:t>rocesses</a:t>
            </a:r>
            <a:r>
              <a:rPr lang="en-US" dirty="0"/>
              <a:t>, processes that </a:t>
            </a:r>
            <a:r>
              <a:rPr lang="en-US" dirty="0">
                <a:solidFill>
                  <a:srgbClr val="0070C0"/>
                </a:solidFill>
              </a:rPr>
              <a:t>constitute the core business </a:t>
            </a:r>
            <a:r>
              <a:rPr lang="en-US" dirty="0"/>
              <a:t>and create the primary value stream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(</a:t>
            </a:r>
            <a:r>
              <a:rPr lang="id-ID" i="1" dirty="0"/>
              <a:t>p</a:t>
            </a:r>
            <a:r>
              <a:rPr lang="en-US" i="1" dirty="0" err="1"/>
              <a:t>urchasing</a:t>
            </a:r>
            <a:r>
              <a:rPr lang="en-US" dirty="0"/>
              <a:t>, </a:t>
            </a:r>
            <a:r>
              <a:rPr lang="id-ID" i="1" dirty="0"/>
              <a:t>m</a:t>
            </a:r>
            <a:r>
              <a:rPr lang="en-US" i="1" dirty="0" err="1"/>
              <a:t>anufacturing</a:t>
            </a:r>
            <a:r>
              <a:rPr lang="en-US" dirty="0"/>
              <a:t>, </a:t>
            </a:r>
            <a:r>
              <a:rPr lang="id-ID" i="1" dirty="0"/>
              <a:t>m</a:t>
            </a:r>
            <a:r>
              <a:rPr lang="en-US" i="1" dirty="0" err="1"/>
              <a:t>arketing</a:t>
            </a:r>
            <a:r>
              <a:rPr lang="en-US" dirty="0"/>
              <a:t>, </a:t>
            </a:r>
            <a:r>
              <a:rPr lang="id-ID" i="1" dirty="0"/>
              <a:t>s</a:t>
            </a:r>
            <a:r>
              <a:rPr lang="en-US" i="1" dirty="0"/>
              <a:t>ales</a:t>
            </a:r>
            <a:r>
              <a:rPr lang="id-ID" dirty="0"/>
              <a:t>)</a:t>
            </a:r>
            <a:endParaRPr lang="en-US" dirty="0"/>
          </a:p>
          <a:p>
            <a:pPr marL="919162" lvl="1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Supporting Processes</a:t>
            </a:r>
            <a:r>
              <a:rPr lang="en-US" dirty="0"/>
              <a:t>, which </a:t>
            </a:r>
            <a:r>
              <a:rPr lang="en-US" dirty="0">
                <a:solidFill>
                  <a:srgbClr val="0070C0"/>
                </a:solidFill>
              </a:rPr>
              <a:t>support the core processes</a:t>
            </a:r>
            <a:r>
              <a:rPr lang="en-US" dirty="0"/>
              <a:t/>
            </a:r>
            <a:br>
              <a:rPr lang="en-US" dirty="0"/>
            </a:br>
            <a:r>
              <a:rPr lang="id-ID" dirty="0"/>
              <a:t>(</a:t>
            </a:r>
            <a:r>
              <a:rPr lang="id-ID" i="1" dirty="0"/>
              <a:t>a</a:t>
            </a:r>
            <a:r>
              <a:rPr lang="en-US" i="1" dirty="0" err="1"/>
              <a:t>ccounting</a:t>
            </a:r>
            <a:r>
              <a:rPr lang="en-US" dirty="0"/>
              <a:t>, </a:t>
            </a:r>
            <a:r>
              <a:rPr lang="id-ID" i="1" dirty="0"/>
              <a:t>r</a:t>
            </a:r>
            <a:r>
              <a:rPr lang="en-US" i="1" dirty="0" err="1"/>
              <a:t>ecruitment</a:t>
            </a:r>
            <a:r>
              <a:rPr lang="en-US" dirty="0"/>
              <a:t>, </a:t>
            </a:r>
            <a:r>
              <a:rPr lang="id-ID" i="1" dirty="0"/>
              <a:t>t</a:t>
            </a:r>
            <a:r>
              <a:rPr lang="en-US" i="1" dirty="0" err="1"/>
              <a:t>echnical</a:t>
            </a:r>
            <a:r>
              <a:rPr lang="en-US" i="1" dirty="0"/>
              <a:t> </a:t>
            </a:r>
            <a:r>
              <a:rPr lang="id-ID" i="1" dirty="0"/>
              <a:t>s</a:t>
            </a:r>
            <a:r>
              <a:rPr lang="en-US" i="1" dirty="0" err="1"/>
              <a:t>upport</a:t>
            </a:r>
            <a:r>
              <a:rPr lang="id-ID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Business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Analysis Strategies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024726"/>
              </p:ext>
            </p:extLst>
          </p:nvPr>
        </p:nvGraphicFramePr>
        <p:xfrm>
          <a:off x="457200" y="1301045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Makes almost </a:t>
            </a:r>
            <a:r>
              <a:rPr lang="en-US" sz="3600" dirty="0">
                <a:solidFill>
                  <a:srgbClr val="C00000"/>
                </a:solidFill>
              </a:rPr>
              <a:t>no changes </a:t>
            </a:r>
            <a:r>
              <a:rPr lang="en-US" sz="3600" dirty="0"/>
              <a:t>to business processes</a:t>
            </a:r>
            <a:r>
              <a:rPr lang="id-ID" sz="3600" dirty="0"/>
              <a:t>, j</a:t>
            </a:r>
            <a:r>
              <a:rPr lang="en-US" sz="3600" dirty="0" err="1"/>
              <a:t>ust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makes them more efficient</a:t>
            </a:r>
          </a:p>
          <a:p>
            <a:r>
              <a:rPr lang="en-US" sz="3600" dirty="0"/>
              <a:t>Improves efficiency by </a:t>
            </a:r>
            <a:r>
              <a:rPr lang="en-US" sz="3600" dirty="0">
                <a:solidFill>
                  <a:srgbClr val="C00000"/>
                </a:solidFill>
              </a:rPr>
              <a:t>automating the business processes</a:t>
            </a:r>
          </a:p>
          <a:p>
            <a:r>
              <a:rPr lang="en-US" sz="3600" dirty="0"/>
              <a:t>Least impact on users</a:t>
            </a:r>
            <a:r>
              <a:rPr lang="id-ID" sz="3600" dirty="0"/>
              <a:t>:</a:t>
            </a:r>
            <a:endParaRPr lang="en-US" sz="3600" dirty="0"/>
          </a:p>
          <a:p>
            <a:pPr lvl="1"/>
            <a:r>
              <a:rPr lang="id-ID" sz="2800" dirty="0"/>
              <a:t>t</a:t>
            </a:r>
            <a:r>
              <a:rPr lang="en-US" sz="2800" dirty="0"/>
              <a:t>hey </a:t>
            </a:r>
            <a:r>
              <a:rPr lang="en-US" sz="2800" dirty="0">
                <a:solidFill>
                  <a:srgbClr val="C00000"/>
                </a:solidFill>
              </a:rPr>
              <a:t>do the same things, just more efficiently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Automation</a:t>
            </a:r>
          </a:p>
        </p:txBody>
      </p:sp>
    </p:spTree>
    <p:extLst>
      <p:ext uri="{BB962C8B-B14F-4D97-AF65-F5344CB8AC3E}">
        <p14:creationId xmlns:p14="http://schemas.microsoft.com/office/powerpoint/2010/main" val="38961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2c3b26864262a8cf94861cb4848b2361e19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7FC58E4-032A-46D5-B721-412C2D1F9127}"/>
  <p:tag name="GENSWF_ADVANCE_TIME" val="6.199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</TotalTime>
  <Words>1244</Words>
  <Application>Microsoft Office PowerPoint</Application>
  <PresentationFormat>On-screen Show (4:3)</PresentationFormat>
  <Paragraphs>267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ＭＳ Ｐゴシック</vt:lpstr>
      <vt:lpstr>Arial</vt:lpstr>
      <vt:lpstr>Arial Narrow</vt:lpstr>
      <vt:lpstr>Calibri</vt:lpstr>
      <vt:lpstr>Calibri Light</vt:lpstr>
      <vt:lpstr>Constantia</vt:lpstr>
      <vt:lpstr>Verdana</vt:lpstr>
      <vt:lpstr>2_Office Theme</vt:lpstr>
      <vt:lpstr>BPMN Fundamentals</vt:lpstr>
      <vt:lpstr>Romi Satria Wahono</vt:lpstr>
      <vt:lpstr>Textbooks</vt:lpstr>
      <vt:lpstr>Course Outline</vt:lpstr>
      <vt:lpstr>PreTest</vt:lpstr>
      <vt:lpstr>1. Introduction</vt:lpstr>
      <vt:lpstr>Business Process</vt:lpstr>
      <vt:lpstr>Business Process Analysis Strategies</vt:lpstr>
      <vt:lpstr>Business Process Automation</vt:lpstr>
      <vt:lpstr>Business Process Improvement</vt:lpstr>
      <vt:lpstr>Business Process Reengineering</vt:lpstr>
      <vt:lpstr>Strategy Comparison</vt:lpstr>
      <vt:lpstr>Business Process Modeling</vt:lpstr>
      <vt:lpstr>Value Chain Diagram</vt:lpstr>
      <vt:lpstr>Functional Decomposition Diagram</vt:lpstr>
      <vt:lpstr>Business Process Modeling Diagram</vt:lpstr>
      <vt:lpstr>Flowchart</vt:lpstr>
      <vt:lpstr>Use Case Diagram</vt:lpstr>
      <vt:lpstr>Activity Diagram</vt:lpstr>
      <vt:lpstr>Activity Diagram (Partition)</vt:lpstr>
      <vt:lpstr>BPMN of Pizza Collaboration Process</vt:lpstr>
      <vt:lpstr>Business Processes Standarization</vt:lpstr>
      <vt:lpstr>Why Standard Business Processes?</vt:lpstr>
      <vt:lpstr>What is BPMN</vt:lpstr>
      <vt:lpstr>Why BPMN?</vt:lpstr>
      <vt:lpstr>Why is BPMN Important? </vt:lpstr>
      <vt:lpstr>Why is BPMN Important? </vt:lpstr>
      <vt:lpstr>Why is BPMN Important? </vt:lpstr>
      <vt:lpstr>Why is BPMN Important? </vt:lpstr>
      <vt:lpstr>Why is BPMN Important? </vt:lpstr>
      <vt:lpstr>Why is BPMN Important? </vt:lpstr>
      <vt:lpstr>Why is BPMN Important? </vt:lpstr>
      <vt:lpstr>Why is BPMN Important? </vt:lpstr>
      <vt:lpstr>Why is BPMN Important? </vt:lpstr>
      <vt:lpstr>Why is BPMN Important? </vt:lpstr>
      <vt:lpstr>Why is BPMN Important? </vt:lpstr>
      <vt:lpstr>Why is BPMN Important? </vt:lpstr>
      <vt:lpstr>Business Process Modeling Tools</vt:lpstr>
      <vt:lpstr>BPMN Modeling Elements</vt:lpstr>
      <vt:lpstr>BPMN Modeling Elements</vt:lpstr>
      <vt:lpstr>BPMN Modeling Elements</vt:lpstr>
      <vt:lpstr>PowerPoint Presentation</vt:lpstr>
      <vt:lpstr>PowerPoint Presentation</vt:lpstr>
      <vt:lpstr>PowerPoint Presentation</vt:lpstr>
      <vt:lpstr>Example: Consumer Credit Application</vt:lpstr>
      <vt:lpstr>Example: Consumer Credit Application</vt:lpstr>
      <vt:lpstr>Example: Proses Pengajuan Kredit</vt:lpstr>
      <vt:lpstr>Proses Pengajuan Kredit dengan Lane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907</cp:revision>
  <dcterms:created xsi:type="dcterms:W3CDTF">2013-03-15T17:55:11Z</dcterms:created>
  <dcterms:modified xsi:type="dcterms:W3CDTF">2016-03-28T13:53:34Z</dcterms:modified>
</cp:coreProperties>
</file>