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9"/>
  </p:notesMasterIdLst>
  <p:handoutMasterIdLst>
    <p:handoutMasterId r:id="rId160"/>
  </p:handoutMasterIdLst>
  <p:sldIdLst>
    <p:sldId id="1816" r:id="rId2"/>
    <p:sldId id="1817" r:id="rId3"/>
    <p:sldId id="1838" r:id="rId4"/>
    <p:sldId id="1685" r:id="rId5"/>
    <p:sldId id="1622" r:id="rId6"/>
    <p:sldId id="1623" r:id="rId7"/>
    <p:sldId id="1624" r:id="rId8"/>
    <p:sldId id="1625" r:id="rId9"/>
    <p:sldId id="1627" r:id="rId10"/>
    <p:sldId id="1676" r:id="rId11"/>
    <p:sldId id="1628" r:id="rId12"/>
    <p:sldId id="1629" r:id="rId13"/>
    <p:sldId id="1826" r:id="rId14"/>
    <p:sldId id="1637" r:id="rId15"/>
    <p:sldId id="1680" r:id="rId16"/>
    <p:sldId id="1644" r:id="rId17"/>
    <p:sldId id="1645" r:id="rId18"/>
    <p:sldId id="1646" r:id="rId19"/>
    <p:sldId id="1825" r:id="rId20"/>
    <p:sldId id="1824" r:id="rId21"/>
    <p:sldId id="1648" r:id="rId22"/>
    <p:sldId id="1649" r:id="rId23"/>
    <p:sldId id="1650" r:id="rId24"/>
    <p:sldId id="1653" r:id="rId25"/>
    <p:sldId id="1654" r:id="rId26"/>
    <p:sldId id="1655" r:id="rId27"/>
    <p:sldId id="1656" r:id="rId28"/>
    <p:sldId id="1822" r:id="rId29"/>
    <p:sldId id="1823" r:id="rId30"/>
    <p:sldId id="1657" r:id="rId31"/>
    <p:sldId id="1797" r:id="rId32"/>
    <p:sldId id="1658" r:id="rId33"/>
    <p:sldId id="1784" r:id="rId34"/>
    <p:sldId id="1785" r:id="rId35"/>
    <p:sldId id="1819" r:id="rId36"/>
    <p:sldId id="1660" r:id="rId37"/>
    <p:sldId id="1788" r:id="rId38"/>
    <p:sldId id="1789" r:id="rId39"/>
    <p:sldId id="1662" r:id="rId40"/>
    <p:sldId id="1787" r:id="rId41"/>
    <p:sldId id="1786" r:id="rId42"/>
    <p:sldId id="1820" r:id="rId43"/>
    <p:sldId id="1821" r:id="rId44"/>
    <p:sldId id="1792" r:id="rId45"/>
    <p:sldId id="1790" r:id="rId46"/>
    <p:sldId id="1791" r:id="rId47"/>
    <p:sldId id="1663" r:id="rId48"/>
    <p:sldId id="1664" r:id="rId49"/>
    <p:sldId id="1665" r:id="rId50"/>
    <p:sldId id="1769" r:id="rId51"/>
    <p:sldId id="1770" r:id="rId52"/>
    <p:sldId id="1771" r:id="rId53"/>
    <p:sldId id="1666" r:id="rId54"/>
    <p:sldId id="1681" r:id="rId55"/>
    <p:sldId id="1668" r:id="rId56"/>
    <p:sldId id="1669" r:id="rId57"/>
    <p:sldId id="1670" r:id="rId58"/>
    <p:sldId id="1671" r:id="rId59"/>
    <p:sldId id="1672" r:id="rId60"/>
    <p:sldId id="1758" r:id="rId61"/>
    <p:sldId id="1759" r:id="rId62"/>
    <p:sldId id="1760" r:id="rId63"/>
    <p:sldId id="1761" r:id="rId64"/>
    <p:sldId id="1762" r:id="rId65"/>
    <p:sldId id="1763" r:id="rId66"/>
    <p:sldId id="1764" r:id="rId67"/>
    <p:sldId id="1765" r:id="rId68"/>
    <p:sldId id="1772" r:id="rId69"/>
    <p:sldId id="1688" r:id="rId70"/>
    <p:sldId id="1697" r:id="rId71"/>
    <p:sldId id="1698" r:id="rId72"/>
    <p:sldId id="1827" r:id="rId73"/>
    <p:sldId id="1699" r:id="rId74"/>
    <p:sldId id="1700" r:id="rId75"/>
    <p:sldId id="1701" r:id="rId76"/>
    <p:sldId id="1702" r:id="rId77"/>
    <p:sldId id="1703" r:id="rId78"/>
    <p:sldId id="1704" r:id="rId79"/>
    <p:sldId id="1705" r:id="rId80"/>
    <p:sldId id="1706" r:id="rId81"/>
    <p:sldId id="1707" r:id="rId82"/>
    <p:sldId id="1708" r:id="rId83"/>
    <p:sldId id="1709" r:id="rId84"/>
    <p:sldId id="1710" r:id="rId85"/>
    <p:sldId id="1711" r:id="rId86"/>
    <p:sldId id="1712" r:id="rId87"/>
    <p:sldId id="1713" r:id="rId88"/>
    <p:sldId id="1714" r:id="rId89"/>
    <p:sldId id="1715" r:id="rId90"/>
    <p:sldId id="1716" r:id="rId91"/>
    <p:sldId id="1717" r:id="rId92"/>
    <p:sldId id="1718" r:id="rId93"/>
    <p:sldId id="1719" r:id="rId94"/>
    <p:sldId id="1720" r:id="rId95"/>
    <p:sldId id="1721" r:id="rId96"/>
    <p:sldId id="1722" r:id="rId97"/>
    <p:sldId id="1723" r:id="rId98"/>
    <p:sldId id="1724" r:id="rId99"/>
    <p:sldId id="1725" r:id="rId100"/>
    <p:sldId id="1726" r:id="rId101"/>
    <p:sldId id="1727" r:id="rId102"/>
    <p:sldId id="1728" r:id="rId103"/>
    <p:sldId id="1729" r:id="rId104"/>
    <p:sldId id="1730" r:id="rId105"/>
    <p:sldId id="1731" r:id="rId106"/>
    <p:sldId id="1732" r:id="rId107"/>
    <p:sldId id="1733" r:id="rId108"/>
    <p:sldId id="1734" r:id="rId109"/>
    <p:sldId id="1775" r:id="rId110"/>
    <p:sldId id="1832" r:id="rId111"/>
    <p:sldId id="1735" r:id="rId112"/>
    <p:sldId id="1736" r:id="rId113"/>
    <p:sldId id="1737" r:id="rId114"/>
    <p:sldId id="1738" r:id="rId115"/>
    <p:sldId id="1776" r:id="rId116"/>
    <p:sldId id="1741" r:id="rId117"/>
    <p:sldId id="1828" r:id="rId118"/>
    <p:sldId id="1739" r:id="rId119"/>
    <p:sldId id="1740" r:id="rId120"/>
    <p:sldId id="1798" r:id="rId121"/>
    <p:sldId id="1766" r:id="rId122"/>
    <p:sldId id="1829" r:id="rId123"/>
    <p:sldId id="1799" r:id="rId124"/>
    <p:sldId id="1794" r:id="rId125"/>
    <p:sldId id="1802" r:id="rId126"/>
    <p:sldId id="1814" r:id="rId127"/>
    <p:sldId id="1803" r:id="rId128"/>
    <p:sldId id="1800" r:id="rId129"/>
    <p:sldId id="1811" r:id="rId130"/>
    <p:sldId id="1810" r:id="rId131"/>
    <p:sldId id="1812" r:id="rId132"/>
    <p:sldId id="1813" r:id="rId133"/>
    <p:sldId id="1801" r:id="rId134"/>
    <p:sldId id="1793" r:id="rId135"/>
    <p:sldId id="1795" r:id="rId136"/>
    <p:sldId id="1781" r:id="rId137"/>
    <p:sldId id="1778" r:id="rId138"/>
    <p:sldId id="1742" r:id="rId139"/>
    <p:sldId id="1743" r:id="rId140"/>
    <p:sldId id="1805" r:id="rId141"/>
    <p:sldId id="1744" r:id="rId142"/>
    <p:sldId id="1745" r:id="rId143"/>
    <p:sldId id="1746" r:id="rId144"/>
    <p:sldId id="1830" r:id="rId145"/>
    <p:sldId id="1831" r:id="rId146"/>
    <p:sldId id="1747" r:id="rId147"/>
    <p:sldId id="1748" r:id="rId148"/>
    <p:sldId id="1749" r:id="rId149"/>
    <p:sldId id="1752" r:id="rId150"/>
    <p:sldId id="1753" r:id="rId151"/>
    <p:sldId id="1833" r:id="rId152"/>
    <p:sldId id="1834" r:id="rId153"/>
    <p:sldId id="1835" r:id="rId154"/>
    <p:sldId id="1836" r:id="rId155"/>
    <p:sldId id="1809" r:id="rId156"/>
    <p:sldId id="1837" r:id="rId157"/>
    <p:sldId id="1840" r:id="rId158"/>
  </p:sldIdLst>
  <p:sldSz cx="9144000" cy="6858000" type="screen4x3"/>
  <p:notesSz cx="7099300" cy="10234613"/>
  <p:custDataLst>
    <p:tags r:id="rId161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12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14663B"/>
    <a:srgbClr val="097542"/>
    <a:srgbClr val="000099"/>
    <a:srgbClr val="085823"/>
    <a:srgbClr val="333333"/>
    <a:srgbClr val="CC0000"/>
    <a:srgbClr val="1C1C1C"/>
    <a:srgbClr val="045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9" autoAdjust="0"/>
    <p:restoredTop sz="94630" autoAdjust="0"/>
  </p:normalViewPr>
  <p:slideViewPr>
    <p:cSldViewPr>
      <p:cViewPr varScale="1">
        <p:scale>
          <a:sx n="85" d="100"/>
          <a:sy n="85" d="100"/>
        </p:scale>
        <p:origin x="1434" y="78"/>
      </p:cViewPr>
      <p:guideLst>
        <p:guide orient="horz" pos="2112"/>
        <p:guide pos="1248"/>
      </p:guideLst>
    </p:cSldViewPr>
  </p:slideViewPr>
  <p:outlineViewPr>
    <p:cViewPr>
      <p:scale>
        <a:sx n="33" d="100"/>
        <a:sy n="33" d="100"/>
      </p:scale>
      <p:origin x="0" y="1236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42"/>
    </p:cViewPr>
  </p:sorterViewPr>
  <p:notesViewPr>
    <p:cSldViewPr>
      <p:cViewPr>
        <p:scale>
          <a:sx n="150" d="100"/>
          <a:sy n="150" d="100"/>
        </p:scale>
        <p:origin x="-336" y="5580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handoutMaster" Target="handoutMasters/handoutMaster1.xml"/><Relationship Id="rId16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7" name="Rectangle 9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475699" y="9833555"/>
            <a:ext cx="3105944" cy="47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2" tIns="47691" rIns="95382" bIns="47691" numCol="1" anchor="t" anchorCtr="0" compatLnSpc="1">
            <a:prstTxWarp prst="textNoShape">
              <a:avLst/>
            </a:prstTxWarp>
          </a:bodyPr>
          <a:lstStyle>
            <a:lvl1pPr algn="r" defTabSz="954018">
              <a:defRPr sz="700" i="1" dirty="0">
                <a:effectLst/>
              </a:defRPr>
            </a:lvl1pPr>
          </a:lstStyle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27658" name="Rectangle 10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93150" y="192914"/>
            <a:ext cx="5982331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2" tIns="47691" rIns="95382" bIns="47691" numCol="1" anchor="t" anchorCtr="0" compatLnSpc="1">
            <a:prstTxWarp prst="textNoShape">
              <a:avLst/>
            </a:prstTxWarp>
          </a:bodyPr>
          <a:lstStyle>
            <a:lvl1pPr algn="r" defTabSz="954018">
              <a:defRPr sz="700" i="1" dirty="0" smtClean="0">
                <a:effectLst/>
              </a:defRPr>
            </a:lvl1pPr>
          </a:lstStyle>
          <a:p>
            <a:pPr>
              <a:defRPr/>
            </a:pPr>
            <a:r>
              <a:rPr lang="id-ID" altLang="ja-JP" smtClean="0"/>
              <a:t>Object-Oriented Programming</a:t>
            </a:r>
            <a:endParaRPr lang="en-US" altLang="ja-JP"/>
          </a:p>
        </p:txBody>
      </p:sp>
      <p:sp>
        <p:nvSpPr>
          <p:cNvPr id="27659" name="Rectangle 11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80681" y="9701561"/>
            <a:ext cx="3216871" cy="37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2" tIns="47691" rIns="95382" bIns="47691" numCol="1" anchor="b" anchorCtr="0" compatLnSpc="1">
            <a:prstTxWarp prst="textNoShape">
              <a:avLst/>
            </a:prstTxWarp>
          </a:bodyPr>
          <a:lstStyle>
            <a:lvl1pPr algn="l" defTabSz="954018">
              <a:defRPr sz="700" i="1" dirty="0">
                <a:effectLst/>
              </a:defRPr>
            </a:lvl1pPr>
          </a:lstStyle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 flipH="1">
            <a:off x="593151" y="406135"/>
            <a:ext cx="5916083" cy="0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3" tIns="45716" rIns="91433" bIns="45716"/>
          <a:lstStyle/>
          <a:p>
            <a:pPr>
              <a:defRPr/>
            </a:pPr>
            <a:endParaRPr lang="id-ID"/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 flipH="1">
            <a:off x="593151" y="9828478"/>
            <a:ext cx="5916083" cy="0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3" tIns="45716" rIns="91433" bIns="45716"/>
          <a:lstStyle/>
          <a:p>
            <a:pPr>
              <a:defRPr/>
            </a:pP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84055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2" tIns="47691" rIns="95382" bIns="47691" numCol="1" anchor="t" anchorCtr="0" compatLnSpc="1">
            <a:prstTxWarp prst="textNoShape">
              <a:avLst/>
            </a:prstTxWarp>
          </a:bodyPr>
          <a:lstStyle>
            <a:lvl1pPr algn="l" defTabSz="954018"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630" y="0"/>
            <a:ext cx="307667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2" tIns="47691" rIns="95382" bIns="47691" numCol="1" anchor="t" anchorCtr="0" compatLnSpc="1">
            <a:prstTxWarp prst="textNoShape">
              <a:avLst/>
            </a:prstTxWarp>
          </a:bodyPr>
          <a:lstStyle>
            <a:lvl1pPr algn="r" defTabSz="954018"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id-ID" altLang="ja-JP" smtClean="0"/>
              <a:t>Object-Oriented Programming</a:t>
            </a:r>
            <a:endParaRPr lang="en-US" altLang="ja-JP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6950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958" y="4860089"/>
            <a:ext cx="5207386" cy="460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2" tIns="47691" rIns="95382" bIns="476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3561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2" tIns="47691" rIns="95382" bIns="47691" numCol="1" anchor="b" anchorCtr="0" compatLnSpc="1">
            <a:prstTxWarp prst="textNoShape">
              <a:avLst/>
            </a:prstTxWarp>
          </a:bodyPr>
          <a:lstStyle>
            <a:lvl1pPr algn="l" defTabSz="954018"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630" y="9723561"/>
            <a:ext cx="307667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2" tIns="47691" rIns="95382" bIns="47691" numCol="1" anchor="b" anchorCtr="0" compatLnSpc="1">
            <a:prstTxWarp prst="textNoShape">
              <a:avLst/>
            </a:prstTxWarp>
          </a:bodyPr>
          <a:lstStyle>
            <a:lvl1pPr algn="r" defTabSz="954018"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38C9D2B2-F8A0-41B1-8482-D108E1D20E7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0792291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romi@romisatriawahono.net</a:t>
            </a:r>
            <a:endParaRPr lang="en-US" altLang="ja-JP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 smtClean="0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http://romisatriawahono.net</a:t>
            </a: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62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37695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romi@romisatriawahono.net</a:t>
            </a:r>
            <a:endParaRPr lang="en-US" altLang="ja-JP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 smtClean="0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http://romisatriawahono.net</a:t>
            </a: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153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955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32004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tIns="91440" bIns="91440" anchor="ctr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spcAft>
                <a:spcPct val="10000"/>
              </a:spcAft>
              <a:defRPr/>
            </a:pPr>
            <a:endParaRPr kumimoji="0" lang="en-US" sz="2400">
              <a:solidFill>
                <a:srgbClr val="000000"/>
              </a:solidFill>
              <a:effectLst/>
              <a:latin typeface="Arial" pitchFamily="34" charset="0"/>
              <a:ea typeface="Arial Unicode MS"/>
            </a:endParaRPr>
          </a:p>
        </p:txBody>
      </p:sp>
      <p:sp>
        <p:nvSpPr>
          <p:cNvPr id="280799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3521075" y="4267200"/>
            <a:ext cx="5113338" cy="1404938"/>
          </a:xfrm>
          <a:ln/>
        </p:spPr>
        <p:txBody>
          <a:bodyPr rIns="0"/>
          <a:lstStyle>
            <a:lvl1pPr marL="0" indent="0" algn="r">
              <a:buFont typeface="Times" pitchFamily="18" charset="0"/>
              <a:buNone/>
              <a:defRPr sz="260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0698" name="Rectangle 122"/>
          <p:cNvSpPr>
            <a:spLocks noGrp="1" noChangeArrowheads="1"/>
          </p:cNvSpPr>
          <p:nvPr>
            <p:ph type="ctrTitle"/>
          </p:nvPr>
        </p:nvSpPr>
        <p:spPr bwMode="auto">
          <a:xfrm>
            <a:off x="381000" y="420688"/>
            <a:ext cx="8305800" cy="2352675"/>
          </a:xfrm>
          <a:ln/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84" y="6593288"/>
            <a:ext cx="850100" cy="201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" y="6593288"/>
            <a:ext cx="1019247" cy="20228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4372397" y="6553200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fld id="{0B740A30-4246-490D-8477-DDC9B02284B9}" type="slidenum">
              <a:rPr kumimoji="0" lang="en-US" sz="12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 Unicode MS"/>
              </a:rPr>
              <a:pPr algn="l">
                <a:defRPr/>
              </a:pPr>
              <a:t>‹#›</a:t>
            </a:fld>
            <a:endParaRPr kumimoji="0"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735938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5752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613" y="190500"/>
            <a:ext cx="2090737" cy="5591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7813" y="190500"/>
            <a:ext cx="6121400" cy="5591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165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981200"/>
            <a:ext cx="3695700" cy="4114800"/>
          </a:xfr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67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248400"/>
            <a:ext cx="1600200" cy="457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 algn="l">
              <a:defRPr/>
            </a:pPr>
            <a:endParaRPr kumimoji="0" lang="en-US" sz="1800"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9800" y="6248400"/>
            <a:ext cx="3505200" cy="457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 algn="l">
              <a:defRPr/>
            </a:pPr>
            <a:endParaRPr kumimoji="0" lang="en-US" sz="1800">
              <a:effectLst/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1524000" cy="457200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rgbClr val="5F5F5F"/>
                </a:solidFill>
                <a:ea typeface="ＭＳ Ｐゴシック" pitchFamily="34" charset="-128"/>
                <a:cs typeface="Arial Unicode MS"/>
              </a:defRPr>
            </a:lvl1pPr>
          </a:lstStyle>
          <a:p>
            <a:pPr algn="l">
              <a:defRPr/>
            </a:pPr>
            <a:fld id="{EADF7C83-A7C6-478B-B500-C064B482CE0F}" type="slidenum">
              <a:rPr kumimoji="0" lang="en-US">
                <a:effectLst/>
                <a:latin typeface="Arial" charset="0"/>
              </a:rPr>
              <a:pPr algn="l">
                <a:defRPr/>
              </a:pPr>
              <a:t>‹#›</a:t>
            </a:fld>
            <a:endParaRPr kumimoji="0" lang="en-US"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79220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926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2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F33DB1F6-EF26-4ADB-905F-8C647625EC41}" type="slidenum">
              <a:rPr kumimoji="0" lang="en-US" altLang="en-US" sz="1800">
                <a:solidFill>
                  <a:srgbClr val="000000"/>
                </a:solidFill>
                <a:effectLst/>
                <a:latin typeface="Arial" charset="0"/>
                <a:ea typeface="Arial Unicode MS"/>
                <a:cs typeface="Arial" charset="0"/>
              </a:rPr>
              <a:pPr algn="l">
                <a:defRPr/>
              </a:pPr>
              <a:t>‹#›</a:t>
            </a:fld>
            <a:endParaRPr kumimoji="0" lang="en-US" altLang="en-US" sz="1800">
              <a:solidFill>
                <a:srgbClr val="000000"/>
              </a:solidFill>
              <a:effectLst/>
              <a:latin typeface="Arial" charset="0"/>
              <a:ea typeface="Arial Unicode MS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802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48488" y="623728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algn="l">
              <a:defRPr/>
            </a:pPr>
            <a:endParaRPr kumimoji="0" lang="en-US" sz="1800">
              <a:solidFill>
                <a:srgbClr val="000000"/>
              </a:solidFill>
              <a:effectLst/>
              <a:latin typeface="Arial" charset="0"/>
              <a:ea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308725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algn="l">
              <a:defRPr/>
            </a:pPr>
            <a:endParaRPr kumimoji="0" lang="en-US" sz="1800">
              <a:solidFill>
                <a:srgbClr val="000000"/>
              </a:solidFill>
              <a:effectLst/>
              <a:latin typeface="Arial" charset="0"/>
              <a:ea typeface="Arial Unicode M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B69B7BB2-87DD-499E-A7A0-72C7A8C5EED6}" type="slidenum">
              <a:rPr kumimoji="0" lang="en-US" sz="1800">
                <a:solidFill>
                  <a:srgbClr val="000000"/>
                </a:solidFill>
                <a:effectLst/>
                <a:latin typeface="Arial" charset="0"/>
                <a:ea typeface="Arial Unicode MS"/>
                <a:cs typeface="Arial" charset="0"/>
              </a:rPr>
              <a:pPr algn="l">
                <a:defRPr/>
              </a:pPr>
              <a:t>‹#›</a:t>
            </a:fld>
            <a:endParaRPr kumimoji="0" lang="en-US" sz="1800">
              <a:solidFill>
                <a:srgbClr val="000000"/>
              </a:solidFill>
              <a:effectLst/>
              <a:latin typeface="Arial" charset="0"/>
              <a:ea typeface="Arial Unicode MS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99718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0" y="1905000"/>
            <a:ext cx="7010400" cy="4114800"/>
          </a:xfrm>
        </p:spPr>
        <p:txBody>
          <a:bodyPr/>
          <a:lstStyle/>
          <a:p>
            <a:pPr lvl="0"/>
            <a:endParaRPr lang="id-ID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48488" y="623728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algn="l">
              <a:defRPr/>
            </a:pPr>
            <a:endParaRPr kumimoji="0" lang="en-US" sz="1800" b="1">
              <a:solidFill>
                <a:srgbClr val="000000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308725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algn="l">
              <a:defRPr/>
            </a:pPr>
            <a:endParaRPr kumimoji="0" lang="en-US" sz="1800" b="1">
              <a:solidFill>
                <a:srgbClr val="000000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0B740A30-4246-490D-8477-DDC9B02284B9}" type="slidenum">
              <a:rPr kumimoji="0" lang="en-US" sz="1800">
                <a:solidFill>
                  <a:srgbClr val="000000"/>
                </a:solidFill>
                <a:effectLst/>
                <a:latin typeface="Arial" charset="0"/>
                <a:ea typeface="Arial Unicode MS"/>
              </a:rPr>
              <a:pPr algn="l">
                <a:defRPr/>
              </a:pPr>
              <a:t>‹#›</a:t>
            </a:fld>
            <a:endParaRPr kumimoji="0" lang="en-US" sz="1800">
              <a:solidFill>
                <a:srgbClr val="000000"/>
              </a:solidFill>
              <a:effectLst/>
              <a:latin typeface="Arial" charset="0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32145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812" y="190500"/>
            <a:ext cx="8561387" cy="6477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53450" cy="5181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38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87043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750" y="1362075"/>
            <a:ext cx="4102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0250" y="1362075"/>
            <a:ext cx="4102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06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9945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0193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39864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83215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621310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tIns="91440" bIns="91440" anchor="ctr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spcAft>
                <a:spcPct val="10000"/>
              </a:spcAft>
              <a:defRPr/>
            </a:pPr>
            <a:endParaRPr kumimoji="0" lang="en-US" sz="2400">
              <a:solidFill>
                <a:srgbClr val="000000"/>
              </a:solidFill>
              <a:effectLst/>
              <a:latin typeface="Arial" pitchFamily="34" charset="0"/>
              <a:ea typeface="Arial Unicode MS"/>
              <a:cs typeface="Arial" charset="0"/>
            </a:endParaRPr>
          </a:p>
        </p:txBody>
      </p:sp>
      <p:sp>
        <p:nvSpPr>
          <p:cNvPr id="7171" name="Rectangle 52"/>
          <p:cNvSpPr>
            <a:spLocks noGrp="1" noChangeArrowheads="1"/>
          </p:cNvSpPr>
          <p:nvPr>
            <p:ph type="body" idx="1"/>
          </p:nvPr>
        </p:nvSpPr>
        <p:spPr bwMode="gray">
          <a:xfrm>
            <a:off x="285750" y="1143000"/>
            <a:ext cx="8553450" cy="510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172" name="Rectangle 53"/>
          <p:cNvSpPr>
            <a:spLocks noGrp="1" noChangeArrowheads="1"/>
          </p:cNvSpPr>
          <p:nvPr>
            <p:ph type="title"/>
          </p:nvPr>
        </p:nvSpPr>
        <p:spPr bwMode="invGray">
          <a:xfrm>
            <a:off x="277813" y="190500"/>
            <a:ext cx="8561387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84" y="6593288"/>
            <a:ext cx="850100" cy="201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" y="6593288"/>
            <a:ext cx="1019247" cy="20228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372397" y="6553200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fld id="{0B740A30-4246-490D-8477-DDC9B02284B9}" type="slidenum">
              <a:rPr kumimoji="0" lang="en-US" sz="12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 Unicode MS"/>
              </a:rPr>
              <a:pPr algn="l">
                <a:defRPr/>
              </a:pPr>
              <a:t>‹#›</a:t>
            </a:fld>
            <a:endParaRPr kumimoji="0"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7195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pitchFamily="34" charset="0"/>
          <a:ea typeface="Tahoma" pitchFamily="34" charset="0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marL="347663" indent="-347663" algn="l" rtl="0" eaLnBrk="0" fontAlgn="base" hangingPunct="0">
        <a:lnSpc>
          <a:spcPct val="90000"/>
        </a:lnSpc>
        <a:spcBef>
          <a:spcPct val="30000"/>
        </a:spcBef>
        <a:spcAft>
          <a:spcPct val="10000"/>
        </a:spcAft>
        <a:buClr>
          <a:srgbClr val="7F7F7F"/>
        </a:buClr>
        <a:buFont typeface="Wingdings" pitchFamily="2" charset="2"/>
        <a:buChar char="§"/>
        <a:defRPr sz="3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35000" indent="-173038" algn="l" rtl="0" eaLnBrk="0" fontAlgn="base" hangingPunct="0">
        <a:lnSpc>
          <a:spcPct val="90000"/>
        </a:lnSpc>
        <a:spcBef>
          <a:spcPct val="30000"/>
        </a:spcBef>
        <a:spcAft>
          <a:spcPct val="10000"/>
        </a:spcAft>
        <a:buClr>
          <a:srgbClr val="A6A6A6"/>
        </a:buClr>
        <a:buFont typeface="Arial" charset="0"/>
        <a:buChar char="•"/>
        <a:defRPr sz="26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22338" indent="-173038" algn="l" rtl="0" eaLnBrk="0" fontAlgn="base" hangingPunct="0">
        <a:lnSpc>
          <a:spcPct val="90000"/>
        </a:lnSpc>
        <a:spcBef>
          <a:spcPct val="30000"/>
        </a:spcBef>
        <a:spcAft>
          <a:spcPct val="10000"/>
        </a:spcAft>
        <a:buClr>
          <a:srgbClr val="A6A6A6"/>
        </a:buClr>
        <a:buFont typeface="Wingdings" pitchFamily="2" charset="2"/>
        <a:buChar char="ü"/>
        <a:defRPr sz="2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209675" indent="-173038" algn="l" rtl="0" eaLnBrk="0" fontAlgn="base" hangingPunct="0">
        <a:lnSpc>
          <a:spcPct val="90000"/>
        </a:lnSpc>
        <a:spcBef>
          <a:spcPct val="30000"/>
        </a:spcBef>
        <a:spcAft>
          <a:spcPct val="10000"/>
        </a:spcAft>
        <a:buClr>
          <a:srgbClr val="A6A6A6"/>
        </a:buClr>
        <a:buFont typeface="Arial" charset="0"/>
        <a:buChar char="-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497013" indent="-173038" algn="l" rtl="0" eaLnBrk="0" fontAlgn="base" hangingPunct="0">
        <a:lnSpc>
          <a:spcPct val="90000"/>
        </a:lnSpc>
        <a:spcBef>
          <a:spcPct val="30000"/>
        </a:spcBef>
        <a:spcAft>
          <a:spcPct val="10000"/>
        </a:spcAft>
        <a:buClr>
          <a:srgbClr val="A6A6A6"/>
        </a:buClr>
        <a:buFont typeface="Times" pitchFamily="18" charset="0"/>
        <a:buChar char="•"/>
        <a:defRPr sz="18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954213" indent="-173038" algn="l" rtl="0" fontAlgn="base">
        <a:lnSpc>
          <a:spcPct val="90000"/>
        </a:lnSpc>
        <a:spcBef>
          <a:spcPct val="30000"/>
        </a:spcBef>
        <a:spcAft>
          <a:spcPct val="10000"/>
        </a:spcAft>
        <a:buClr>
          <a:schemeClr val="tx1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411413" indent="-173038" algn="l" rtl="0" fontAlgn="base">
        <a:lnSpc>
          <a:spcPct val="90000"/>
        </a:lnSpc>
        <a:spcBef>
          <a:spcPct val="30000"/>
        </a:spcBef>
        <a:spcAft>
          <a:spcPct val="10000"/>
        </a:spcAft>
        <a:buClr>
          <a:schemeClr val="tx1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2868613" indent="-173038" algn="l" rtl="0" fontAlgn="base">
        <a:lnSpc>
          <a:spcPct val="90000"/>
        </a:lnSpc>
        <a:spcBef>
          <a:spcPct val="30000"/>
        </a:spcBef>
        <a:spcAft>
          <a:spcPct val="10000"/>
        </a:spcAft>
        <a:buClr>
          <a:schemeClr val="tx1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325813" indent="-173038" algn="l" rtl="0" fontAlgn="base">
        <a:lnSpc>
          <a:spcPct val="90000"/>
        </a:lnSpc>
        <a:spcBef>
          <a:spcPct val="30000"/>
        </a:spcBef>
        <a:spcAft>
          <a:spcPct val="10000"/>
        </a:spcAft>
        <a:buClr>
          <a:schemeClr val="tx1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hyperlink" Target="mailto:romi@brainmatics.com" TargetMode="Externa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hyperlink" Target="mailto:romi@brainmatics.com" TargetMode="Externa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1000" y="801688"/>
            <a:ext cx="8305800" cy="2093912"/>
          </a:xfrm>
        </p:spPr>
        <p:txBody>
          <a:bodyPr/>
          <a:lstStyle/>
          <a:p>
            <a:pPr>
              <a:defRPr/>
            </a:pPr>
            <a:r>
              <a:rPr lang="en-US" sz="6000" kern="800" spc="-300" dirty="0" smtClean="0">
                <a:solidFill>
                  <a:schemeClr val="bg1">
                    <a:lumMod val="50000"/>
                  </a:schemeClr>
                </a:solidFill>
              </a:rPr>
              <a:t>Java Fundamentals</a:t>
            </a:r>
            <a:r>
              <a:rPr lang="id-ID" sz="6000" kern="800" spc="-3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id-ID" sz="8000" kern="800" spc="-300" dirty="0" smtClean="0"/>
              <a:t/>
            </a:r>
            <a:br>
              <a:rPr lang="id-ID" sz="8000" kern="800" spc="-300" dirty="0" smtClean="0"/>
            </a:br>
            <a:r>
              <a:rPr lang="en-US" sz="8000" kern="800" spc="-300" dirty="0" smtClean="0"/>
              <a:t>3. </a:t>
            </a:r>
            <a:r>
              <a:rPr lang="id-ID" sz="8000" kern="800" spc="-300" dirty="0" smtClean="0"/>
              <a:t>Java GUI</a:t>
            </a:r>
            <a:endParaRPr lang="en-US" sz="8000" b="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28800" y="4267200"/>
            <a:ext cx="6781800" cy="1600200"/>
          </a:xfrm>
        </p:spPr>
        <p:txBody>
          <a:bodyPr/>
          <a:lstStyle/>
          <a:p>
            <a:pPr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id-ID" sz="3600" dirty="0" smtClean="0"/>
              <a:t>Romi Satria Wahon</a:t>
            </a:r>
            <a:r>
              <a:rPr lang="en-US" sz="3600" dirty="0" smtClean="0"/>
              <a:t>o</a:t>
            </a:r>
            <a:br>
              <a:rPr lang="en-US" sz="3600" dirty="0" smtClean="0"/>
            </a:br>
            <a:r>
              <a:rPr lang="en-US" sz="2500" dirty="0" smtClean="0"/>
              <a:t>romi@romisatriawahono.net</a:t>
            </a:r>
            <a:br>
              <a:rPr lang="en-US" sz="2500" dirty="0" smtClean="0"/>
            </a:br>
            <a:r>
              <a:rPr lang="en-US" sz="2500" dirty="0" smtClean="0"/>
              <a:t>http://romisatriawahono.net</a:t>
            </a:r>
            <a:r>
              <a:rPr lang="en-US" sz="2500" smtClean="0"/>
              <a:t/>
            </a:r>
            <a:br>
              <a:rPr lang="en-US" sz="2500" smtClean="0"/>
            </a:br>
            <a:r>
              <a:rPr lang="id-ID" sz="2500"/>
              <a:t>+6281586220090</a:t>
            </a:r>
            <a:endParaRPr lang="en-US" sz="2500"/>
          </a:p>
          <a:p>
            <a:pPr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id-ID" sz="2500" i="1"/>
              <a:t/>
            </a:r>
            <a:br>
              <a:rPr lang="id-ID" sz="2500" i="1"/>
            </a:br>
            <a:endParaRPr lang="en-US" sz="2500" i="1" dirty="0" smtClean="0"/>
          </a:p>
        </p:txBody>
      </p:sp>
    </p:spTree>
    <p:extLst>
      <p:ext uri="{BB962C8B-B14F-4D97-AF65-F5344CB8AC3E}">
        <p14:creationId xmlns:p14="http://schemas.microsoft.com/office/powerpoint/2010/main" val="4119537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 descr="ui-ArabicPasswordSto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05400" cy="5868824"/>
          </a:xfrm>
        </p:spPr>
      </p:pic>
      <p:pic>
        <p:nvPicPr>
          <p:cNvPr id="5" name="Picture 4" descr="ui-JapanesePasswordSto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1" y="901581"/>
            <a:ext cx="5181600" cy="59564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113212"/>
            <a:ext cx="8763000" cy="1677988"/>
          </a:xfrm>
        </p:spPr>
        <p:txBody>
          <a:bodyPr/>
          <a:lstStyle/>
          <a:p>
            <a:endParaRPr lang="id-ID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sz="4000" dirty="0" smtClean="0"/>
              <a:t>10. Jalankan (Run, F6) Project</a:t>
            </a:r>
            <a:endParaRPr lang="id-ID" sz="4000" dirty="0"/>
          </a:p>
        </p:txBody>
      </p:sp>
    </p:spTree>
    <p:extLst>
      <p:ext uri="{BB962C8B-B14F-4D97-AF65-F5344CB8AC3E}">
        <p14:creationId xmlns:p14="http://schemas.microsoft.com/office/powerpoint/2010/main" val="74703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74749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/>
              <a:t>Bisa Juga dengan Klik Kanan dan pilih Run Pada File Java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31113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8750" t="5000" r="14375" b="7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48399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8750" t="5000" r="14375" b="7000"/>
          <a:stretch>
            <a:fillRect/>
          </a:stretch>
        </p:blipFill>
        <p:spPr bwMode="auto">
          <a:xfrm>
            <a:off x="-1676400" y="0"/>
            <a:ext cx="12090400" cy="906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 bwMode="auto">
          <a:xfrm>
            <a:off x="2438400" y="2819400"/>
            <a:ext cx="5029200" cy="25908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2707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sz="6000" dirty="0" smtClean="0"/>
              <a:t>Memainkan Variable Properties</a:t>
            </a:r>
            <a:endParaRPr lang="id-ID" sz="6000" dirty="0"/>
          </a:p>
        </p:txBody>
      </p:sp>
    </p:spTree>
    <p:extLst>
      <p:ext uri="{BB962C8B-B14F-4D97-AF65-F5344CB8AC3E}">
        <p14:creationId xmlns:p14="http://schemas.microsoft.com/office/powerpoint/2010/main" val="2300927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34167" b="35556"/>
          <a:stretch>
            <a:fillRect/>
          </a:stretch>
        </p:blipFill>
        <p:spPr bwMode="auto">
          <a:xfrm>
            <a:off x="0" y="0"/>
            <a:ext cx="9144000" cy="671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27101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4170" t="20046" r="32730" b="53055"/>
          <a:stretch>
            <a:fillRect/>
          </a:stretch>
        </p:blipFill>
        <p:spPr bwMode="auto">
          <a:xfrm>
            <a:off x="-1" y="0"/>
            <a:ext cx="9185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0714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500" t="16667" r="26250" b="38333"/>
          <a:stretch>
            <a:fillRect/>
          </a:stretch>
        </p:blipFill>
        <p:spPr bwMode="auto">
          <a:xfrm>
            <a:off x="0" y="-76200"/>
            <a:ext cx="9144000" cy="698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3340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Tahapan</a:t>
            </a:r>
            <a:r>
              <a:rPr lang="en-US" dirty="0" smtClean="0"/>
              <a:t> </a:t>
            </a:r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Aplikasi</a:t>
            </a:r>
            <a:r>
              <a:rPr lang="en-US" dirty="0" smtClean="0"/>
              <a:t> GUI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500" dirty="0" err="1" smtClean="0"/>
              <a:t>Membuat</a:t>
            </a:r>
            <a:r>
              <a:rPr lang="en-US" sz="2500" dirty="0" smtClean="0"/>
              <a:t> Project </a:t>
            </a:r>
            <a:r>
              <a:rPr lang="en-US" sz="2500" dirty="0" err="1" smtClean="0"/>
              <a:t>baru</a:t>
            </a:r>
            <a:endParaRPr lang="en-US" sz="25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500" dirty="0" err="1" smtClean="0"/>
              <a:t>Menambahkan</a:t>
            </a:r>
            <a:r>
              <a:rPr lang="en-US" sz="2500" dirty="0" smtClean="0"/>
              <a:t> </a:t>
            </a:r>
            <a:r>
              <a:rPr lang="en-US" sz="2500" dirty="0" err="1" smtClean="0"/>
              <a:t>JFrame</a:t>
            </a:r>
            <a:r>
              <a:rPr lang="en-US" sz="2500" dirty="0" smtClean="0"/>
              <a:t> Form (top level container)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 err="1" smtClean="0"/>
              <a:t>Diatas</a:t>
            </a:r>
            <a:r>
              <a:rPr lang="en-US" sz="2500" dirty="0" smtClean="0"/>
              <a:t> </a:t>
            </a:r>
            <a:r>
              <a:rPr lang="en-US" sz="2500" dirty="0" err="1" smtClean="0"/>
              <a:t>JFrame</a:t>
            </a:r>
            <a:r>
              <a:rPr lang="en-US" sz="2500" dirty="0" smtClean="0"/>
              <a:t> </a:t>
            </a:r>
            <a:r>
              <a:rPr lang="en-US" sz="2500" dirty="0" err="1" smtClean="0"/>
              <a:t>diletakkan</a:t>
            </a:r>
            <a:r>
              <a:rPr lang="en-US" sz="2500" dirty="0" smtClean="0"/>
              <a:t> </a:t>
            </a:r>
            <a:r>
              <a:rPr lang="en-US" sz="2500" dirty="0" err="1" smtClean="0"/>
              <a:t>JPanel</a:t>
            </a:r>
            <a:r>
              <a:rPr lang="en-US" sz="2500" dirty="0" smtClean="0"/>
              <a:t> (intermediate container)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 err="1" smtClean="0"/>
              <a:t>Tempelkan</a:t>
            </a:r>
            <a:r>
              <a:rPr lang="en-US" sz="2500" dirty="0" smtClean="0"/>
              <a:t> atomic (GUI) component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 smtClean="0"/>
              <a:t>Edit text </a:t>
            </a:r>
            <a:r>
              <a:rPr lang="en-US" sz="2500" dirty="0" err="1" smtClean="0"/>
              <a:t>dari</a:t>
            </a:r>
            <a:r>
              <a:rPr lang="en-US" sz="2500" dirty="0" smtClean="0"/>
              <a:t> </a:t>
            </a:r>
            <a:r>
              <a:rPr lang="en-US" sz="2500" dirty="0" err="1" smtClean="0"/>
              <a:t>tiap</a:t>
            </a:r>
            <a:r>
              <a:rPr lang="en-US" sz="2500" dirty="0" smtClean="0"/>
              <a:t> component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 smtClean="0"/>
              <a:t>Edit </a:t>
            </a:r>
            <a:r>
              <a:rPr lang="en-US" sz="2500" dirty="0" err="1" smtClean="0"/>
              <a:t>nama</a:t>
            </a:r>
            <a:r>
              <a:rPr lang="en-US" sz="2500" dirty="0" smtClean="0"/>
              <a:t> variable </a:t>
            </a:r>
            <a:r>
              <a:rPr lang="en-US" sz="2500" dirty="0" err="1" smtClean="0"/>
              <a:t>dari</a:t>
            </a:r>
            <a:r>
              <a:rPr lang="en-US" sz="2500" dirty="0" smtClean="0"/>
              <a:t> </a:t>
            </a:r>
            <a:r>
              <a:rPr lang="en-US" sz="2500" dirty="0" err="1" smtClean="0"/>
              <a:t>tiap</a:t>
            </a:r>
            <a:r>
              <a:rPr lang="en-US" sz="2500" dirty="0" smtClean="0"/>
              <a:t> component (</a:t>
            </a:r>
            <a:r>
              <a:rPr lang="en-US" sz="2500" dirty="0" err="1" smtClean="0"/>
              <a:t>untuk</a:t>
            </a:r>
            <a:r>
              <a:rPr lang="en-US" sz="2500" dirty="0" smtClean="0"/>
              <a:t> </a:t>
            </a:r>
            <a:r>
              <a:rPr lang="en-US" sz="2500" dirty="0" err="1" smtClean="0"/>
              <a:t>mempermudah</a:t>
            </a:r>
            <a:r>
              <a:rPr lang="en-US" sz="2500" dirty="0" smtClean="0"/>
              <a:t> coding)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 err="1" smtClean="0"/>
              <a:t>Rapikan</a:t>
            </a:r>
            <a:r>
              <a:rPr lang="en-US" sz="2500" dirty="0" smtClean="0"/>
              <a:t> </a:t>
            </a:r>
            <a:r>
              <a:rPr lang="en-US" sz="2500" dirty="0" err="1" smtClean="0"/>
              <a:t>tampilan</a:t>
            </a:r>
            <a:r>
              <a:rPr lang="en-US" sz="2500" dirty="0" smtClean="0"/>
              <a:t> </a:t>
            </a:r>
            <a:r>
              <a:rPr lang="en-US" sz="2500" dirty="0" err="1" smtClean="0"/>
              <a:t>dengan</a:t>
            </a:r>
            <a:r>
              <a:rPr lang="en-US" sz="2500" dirty="0" smtClean="0"/>
              <a:t> </a:t>
            </a:r>
            <a:r>
              <a:rPr lang="en-US" sz="2500" dirty="0" err="1" smtClean="0"/>
              <a:t>mengedit</a:t>
            </a:r>
            <a:r>
              <a:rPr lang="en-US" sz="2500" dirty="0" smtClean="0"/>
              <a:t> </a:t>
            </a:r>
            <a:r>
              <a:rPr lang="en-US" sz="2500" dirty="0" err="1" smtClean="0"/>
              <a:t>JFrame</a:t>
            </a:r>
            <a:r>
              <a:rPr lang="en-US" sz="2500" dirty="0" smtClean="0"/>
              <a:t>, </a:t>
            </a:r>
            <a:r>
              <a:rPr lang="en-US" sz="2500" dirty="0" err="1" smtClean="0"/>
              <a:t>JPanel</a:t>
            </a:r>
            <a:r>
              <a:rPr lang="en-US" sz="2500" dirty="0" smtClean="0"/>
              <a:t> </a:t>
            </a:r>
            <a:r>
              <a:rPr lang="en-US" sz="2500" dirty="0" err="1" smtClean="0"/>
              <a:t>dan</a:t>
            </a:r>
            <a:r>
              <a:rPr lang="en-US" sz="2500" dirty="0" smtClean="0"/>
              <a:t> </a:t>
            </a:r>
            <a:r>
              <a:rPr lang="en-US" sz="2500" dirty="0" err="1" smtClean="0"/>
              <a:t>mengubah</a:t>
            </a:r>
            <a:r>
              <a:rPr lang="en-US" sz="2500" dirty="0" smtClean="0"/>
              <a:t> Layout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 err="1" smtClean="0"/>
              <a:t>Pilih</a:t>
            </a:r>
            <a:r>
              <a:rPr lang="en-US" sz="2500" dirty="0" smtClean="0"/>
              <a:t> component yang </a:t>
            </a:r>
            <a:r>
              <a:rPr lang="en-US" sz="2500" dirty="0" err="1" smtClean="0"/>
              <a:t>akan</a:t>
            </a:r>
            <a:r>
              <a:rPr lang="en-US" sz="2500" dirty="0" smtClean="0"/>
              <a:t> </a:t>
            </a:r>
            <a:r>
              <a:rPr lang="en-US" sz="2500" dirty="0" err="1" smtClean="0"/>
              <a:t>mengelola</a:t>
            </a:r>
            <a:r>
              <a:rPr lang="en-US" sz="2500" dirty="0" smtClean="0"/>
              <a:t> event </a:t>
            </a:r>
            <a:r>
              <a:rPr lang="en-US" sz="2500" dirty="0" err="1" smtClean="0"/>
              <a:t>dan</a:t>
            </a:r>
            <a:r>
              <a:rPr lang="en-US" sz="2500" dirty="0" smtClean="0"/>
              <a:t> </a:t>
            </a:r>
            <a:r>
              <a:rPr lang="en-US" sz="2500" dirty="0" err="1" smtClean="0"/>
              <a:t>pilih</a:t>
            </a:r>
            <a:r>
              <a:rPr lang="en-US" sz="2500" dirty="0" smtClean="0"/>
              <a:t> </a:t>
            </a:r>
            <a:r>
              <a:rPr lang="en-US" sz="2500" dirty="0" err="1" smtClean="0"/>
              <a:t>jenis</a:t>
            </a:r>
            <a:r>
              <a:rPr lang="en-US" sz="2500" dirty="0" smtClean="0"/>
              <a:t> event </a:t>
            </a:r>
            <a:r>
              <a:rPr lang="en-US" sz="2500" dirty="0" err="1" smtClean="0"/>
              <a:t>sesuai</a:t>
            </a:r>
            <a:r>
              <a:rPr lang="en-US" sz="2500" dirty="0" smtClean="0"/>
              <a:t> </a:t>
            </a:r>
            <a:r>
              <a:rPr lang="en-US" sz="2500" dirty="0" err="1" smtClean="0"/>
              <a:t>dengan</a:t>
            </a:r>
            <a:r>
              <a:rPr lang="en-US" sz="2500" dirty="0" smtClean="0"/>
              <a:t> </a:t>
            </a:r>
            <a:r>
              <a:rPr lang="en-US" sz="2500" dirty="0" err="1" smtClean="0"/>
              <a:t>kebutuhan</a:t>
            </a:r>
            <a:endParaRPr lang="en-US" sz="25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500" dirty="0" err="1" smtClean="0"/>
              <a:t>Tambahkan</a:t>
            </a:r>
            <a:r>
              <a:rPr lang="en-US" sz="2500" dirty="0" smtClean="0"/>
              <a:t> </a:t>
            </a:r>
            <a:r>
              <a:rPr lang="en-US" sz="2500" dirty="0" err="1" smtClean="0"/>
              <a:t>kode</a:t>
            </a:r>
            <a:r>
              <a:rPr lang="en-US" sz="2500" dirty="0" smtClean="0"/>
              <a:t> </a:t>
            </a:r>
            <a:r>
              <a:rPr lang="en-US" sz="2500" dirty="0" err="1" smtClean="0"/>
              <a:t>di</a:t>
            </a:r>
            <a:r>
              <a:rPr lang="en-US" sz="2500" dirty="0" smtClean="0"/>
              <a:t> method event yang </a:t>
            </a:r>
            <a:r>
              <a:rPr lang="en-US" sz="2500" dirty="0" err="1" smtClean="0"/>
              <a:t>disediakan</a:t>
            </a:r>
            <a:endParaRPr lang="en-US" sz="25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66725"/>
            <a:ext cx="8001000" cy="2047875"/>
          </a:xfrm>
        </p:spPr>
        <p:txBody>
          <a:bodyPr/>
          <a:lstStyle/>
          <a:p>
            <a:r>
              <a:rPr lang="en-US" sz="4400" dirty="0" smtClean="0"/>
              <a:t>3.2 </a:t>
            </a:r>
            <a:r>
              <a:rPr lang="en-US" sz="4400" dirty="0" err="1" smtClean="0"/>
              <a:t>Komponen</a:t>
            </a:r>
            <a:r>
              <a:rPr lang="en-US" sz="4400" dirty="0" smtClean="0"/>
              <a:t> Swing</a:t>
            </a:r>
            <a:endParaRPr lang="en-US" sz="4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mtClean="0"/>
              <a:t>Rumus Konversi Suhu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53450" cy="5410200"/>
          </a:xfrm>
        </p:spPr>
        <p:txBody>
          <a:bodyPr/>
          <a:lstStyle/>
          <a:p>
            <a:r>
              <a:rPr lang="de-DE" sz="2200">
                <a:solidFill>
                  <a:srgbClr val="FFC000"/>
                </a:solidFill>
              </a:rPr>
              <a:t>Kelvin</a:t>
            </a:r>
            <a:r>
              <a:rPr lang="id-ID" sz="2200">
                <a:solidFill>
                  <a:srgbClr val="FFC000"/>
                </a:solidFill>
              </a:rPr>
              <a:t> </a:t>
            </a:r>
            <a:r>
              <a:rPr lang="de-DE" sz="2200">
                <a:solidFill>
                  <a:srgbClr val="FFC000"/>
                </a:solidFill>
              </a:rPr>
              <a:t>= C</a:t>
            </a:r>
            <a:r>
              <a:rPr lang="id-ID" sz="2200">
                <a:solidFill>
                  <a:srgbClr val="FFC000"/>
                </a:solidFill>
              </a:rPr>
              <a:t>elcius</a:t>
            </a:r>
            <a:r>
              <a:rPr lang="de-DE" sz="2200">
                <a:solidFill>
                  <a:srgbClr val="FFC000"/>
                </a:solidFill>
              </a:rPr>
              <a:t> + </a:t>
            </a:r>
            <a:r>
              <a:rPr lang="de-DE" sz="2200" smtClean="0">
                <a:solidFill>
                  <a:srgbClr val="FFC000"/>
                </a:solidFill>
              </a:rPr>
              <a:t>273</a:t>
            </a:r>
            <a:r>
              <a:rPr lang="id-ID" sz="2200" smtClean="0">
                <a:solidFill>
                  <a:srgbClr val="FFC000"/>
                </a:solidFill>
              </a:rPr>
              <a:t>.</a:t>
            </a:r>
            <a:r>
              <a:rPr lang="de-DE" sz="2200" smtClean="0">
                <a:solidFill>
                  <a:srgbClr val="FFC000"/>
                </a:solidFill>
              </a:rPr>
              <a:t>15</a:t>
            </a:r>
            <a:endParaRPr lang="de-DE" sz="2200">
              <a:solidFill>
                <a:srgbClr val="FFC000"/>
              </a:solidFill>
            </a:endParaRPr>
          </a:p>
          <a:p>
            <a:r>
              <a:rPr lang="de-DE" sz="2200">
                <a:solidFill>
                  <a:srgbClr val="FFC000"/>
                </a:solidFill>
              </a:rPr>
              <a:t>Fahrenheit</a:t>
            </a:r>
            <a:r>
              <a:rPr lang="id-ID" sz="2200">
                <a:solidFill>
                  <a:srgbClr val="FFC000"/>
                </a:solidFill>
              </a:rPr>
              <a:t> </a:t>
            </a:r>
            <a:r>
              <a:rPr lang="de-DE" sz="2200">
                <a:solidFill>
                  <a:srgbClr val="FFC000"/>
                </a:solidFill>
              </a:rPr>
              <a:t>= C</a:t>
            </a:r>
            <a:r>
              <a:rPr lang="id-ID" sz="2200">
                <a:solidFill>
                  <a:srgbClr val="FFC000"/>
                </a:solidFill>
              </a:rPr>
              <a:t>elcius</a:t>
            </a:r>
            <a:r>
              <a:rPr lang="de-DE" sz="2200">
                <a:solidFill>
                  <a:srgbClr val="FFC000"/>
                </a:solidFill>
              </a:rPr>
              <a:t> </a:t>
            </a:r>
            <a:r>
              <a:rPr lang="id-ID" sz="2200" smtClean="0">
                <a:solidFill>
                  <a:srgbClr val="FFC000"/>
                </a:solidFill>
              </a:rPr>
              <a:t>*</a:t>
            </a:r>
            <a:r>
              <a:rPr lang="de-DE" sz="2200" smtClean="0">
                <a:solidFill>
                  <a:srgbClr val="FFC000"/>
                </a:solidFill>
              </a:rPr>
              <a:t> 1</a:t>
            </a:r>
            <a:r>
              <a:rPr lang="id-ID" sz="2200" smtClean="0">
                <a:solidFill>
                  <a:srgbClr val="FFC000"/>
                </a:solidFill>
              </a:rPr>
              <a:t>.</a:t>
            </a:r>
            <a:r>
              <a:rPr lang="de-DE" sz="2200" smtClean="0">
                <a:solidFill>
                  <a:srgbClr val="FFC000"/>
                </a:solidFill>
              </a:rPr>
              <a:t>8 </a:t>
            </a:r>
            <a:r>
              <a:rPr lang="de-DE" sz="2200">
                <a:solidFill>
                  <a:srgbClr val="FFC000"/>
                </a:solidFill>
              </a:rPr>
              <a:t>+ 32</a:t>
            </a:r>
            <a:endParaRPr lang="id-ID" sz="2200">
              <a:solidFill>
                <a:srgbClr val="FFC000"/>
              </a:solidFill>
            </a:endParaRPr>
          </a:p>
          <a:p>
            <a:r>
              <a:rPr lang="en-US" sz="2200">
                <a:solidFill>
                  <a:srgbClr val="FFC000"/>
                </a:solidFill>
              </a:rPr>
              <a:t>R</a:t>
            </a:r>
            <a:r>
              <a:rPr lang="id-ID" sz="2200">
                <a:solidFill>
                  <a:srgbClr val="FFC000"/>
                </a:solidFill>
              </a:rPr>
              <a:t>eamur</a:t>
            </a:r>
            <a:r>
              <a:rPr lang="en-US" sz="2200">
                <a:solidFill>
                  <a:srgbClr val="FFC000"/>
                </a:solidFill>
              </a:rPr>
              <a:t> = C</a:t>
            </a:r>
            <a:r>
              <a:rPr lang="id-ID" sz="2200">
                <a:solidFill>
                  <a:srgbClr val="FFC000"/>
                </a:solidFill>
              </a:rPr>
              <a:t>elcius</a:t>
            </a:r>
            <a:r>
              <a:rPr lang="en-US" sz="2200">
                <a:solidFill>
                  <a:srgbClr val="FFC000"/>
                </a:solidFill>
              </a:rPr>
              <a:t> </a:t>
            </a:r>
            <a:r>
              <a:rPr lang="id-ID" sz="2200" smtClean="0">
                <a:solidFill>
                  <a:srgbClr val="FFC000"/>
                </a:solidFill>
              </a:rPr>
              <a:t>*</a:t>
            </a:r>
            <a:r>
              <a:rPr lang="en-US" sz="2200" smtClean="0">
                <a:solidFill>
                  <a:srgbClr val="FFC000"/>
                </a:solidFill>
              </a:rPr>
              <a:t> 0</a:t>
            </a:r>
            <a:r>
              <a:rPr lang="id-ID" sz="2200" smtClean="0">
                <a:solidFill>
                  <a:srgbClr val="FFC000"/>
                </a:solidFill>
              </a:rPr>
              <a:t>.</a:t>
            </a:r>
            <a:r>
              <a:rPr lang="en-US" sz="2200" smtClean="0">
                <a:solidFill>
                  <a:srgbClr val="FFC000"/>
                </a:solidFill>
              </a:rPr>
              <a:t>8</a:t>
            </a:r>
            <a:endParaRPr lang="id-ID" sz="2200">
              <a:solidFill>
                <a:srgbClr val="FFC000"/>
              </a:solidFill>
            </a:endParaRPr>
          </a:p>
          <a:p>
            <a:r>
              <a:rPr lang="id-ID" sz="2200" smtClean="0">
                <a:solidFill>
                  <a:srgbClr val="FF0000"/>
                </a:solidFill>
              </a:rPr>
              <a:t>K</a:t>
            </a:r>
            <a:r>
              <a:rPr lang="fi-FI" sz="2200">
                <a:solidFill>
                  <a:srgbClr val="FF0000"/>
                </a:solidFill>
              </a:rPr>
              <a:t>elvin</a:t>
            </a:r>
            <a:r>
              <a:rPr lang="id-ID" sz="2200">
                <a:solidFill>
                  <a:srgbClr val="FF0000"/>
                </a:solidFill>
              </a:rPr>
              <a:t> </a:t>
            </a:r>
            <a:r>
              <a:rPr lang="fi-FI" sz="2200">
                <a:solidFill>
                  <a:srgbClr val="FF0000"/>
                </a:solidFill>
              </a:rPr>
              <a:t>= (</a:t>
            </a:r>
            <a:r>
              <a:rPr lang="id-ID" sz="2200">
                <a:solidFill>
                  <a:srgbClr val="FF0000"/>
                </a:solidFill>
              </a:rPr>
              <a:t>Fahrenheit</a:t>
            </a:r>
            <a:r>
              <a:rPr lang="fi-FI" sz="2200">
                <a:solidFill>
                  <a:srgbClr val="FF0000"/>
                </a:solidFill>
              </a:rPr>
              <a:t> + </a:t>
            </a:r>
            <a:r>
              <a:rPr lang="fi-FI" sz="2200" smtClean="0">
                <a:solidFill>
                  <a:srgbClr val="FF0000"/>
                </a:solidFill>
              </a:rPr>
              <a:t>459</a:t>
            </a:r>
            <a:r>
              <a:rPr lang="id-ID" sz="2200" smtClean="0">
                <a:solidFill>
                  <a:srgbClr val="FF0000"/>
                </a:solidFill>
              </a:rPr>
              <a:t>.</a:t>
            </a:r>
            <a:r>
              <a:rPr lang="fi-FI" sz="2200" smtClean="0">
                <a:solidFill>
                  <a:srgbClr val="FF0000"/>
                </a:solidFill>
              </a:rPr>
              <a:t>67</a:t>
            </a:r>
            <a:r>
              <a:rPr lang="fi-FI" sz="2200">
                <a:solidFill>
                  <a:srgbClr val="FF0000"/>
                </a:solidFill>
              </a:rPr>
              <a:t>) / </a:t>
            </a:r>
            <a:r>
              <a:rPr lang="fi-FI" sz="2200" smtClean="0">
                <a:solidFill>
                  <a:srgbClr val="FF0000"/>
                </a:solidFill>
              </a:rPr>
              <a:t>1</a:t>
            </a:r>
            <a:r>
              <a:rPr lang="id-ID" sz="2200" smtClean="0">
                <a:solidFill>
                  <a:srgbClr val="FF0000"/>
                </a:solidFill>
              </a:rPr>
              <a:t>.</a:t>
            </a:r>
            <a:r>
              <a:rPr lang="fi-FI" sz="2200" smtClean="0">
                <a:solidFill>
                  <a:srgbClr val="FF0000"/>
                </a:solidFill>
              </a:rPr>
              <a:t>8</a:t>
            </a:r>
            <a:endParaRPr lang="fi-FI" sz="2200">
              <a:solidFill>
                <a:srgbClr val="FF0000"/>
              </a:solidFill>
            </a:endParaRPr>
          </a:p>
          <a:p>
            <a:r>
              <a:rPr lang="fi-FI" sz="2200">
                <a:solidFill>
                  <a:srgbClr val="FF0000"/>
                </a:solidFill>
              </a:rPr>
              <a:t>Celsius</a:t>
            </a:r>
            <a:r>
              <a:rPr lang="id-ID" sz="2200">
                <a:solidFill>
                  <a:srgbClr val="FF0000"/>
                </a:solidFill>
              </a:rPr>
              <a:t> </a:t>
            </a:r>
            <a:r>
              <a:rPr lang="fi-FI" sz="2200">
                <a:solidFill>
                  <a:srgbClr val="FF0000"/>
                </a:solidFill>
              </a:rPr>
              <a:t>= (F</a:t>
            </a:r>
            <a:r>
              <a:rPr lang="id-ID" sz="2200">
                <a:solidFill>
                  <a:srgbClr val="FF0000"/>
                </a:solidFill>
              </a:rPr>
              <a:t>ahrenheit</a:t>
            </a:r>
            <a:r>
              <a:rPr lang="fi-FI" sz="2200">
                <a:solidFill>
                  <a:srgbClr val="FF0000"/>
                </a:solidFill>
              </a:rPr>
              <a:t> − 32) / </a:t>
            </a:r>
            <a:r>
              <a:rPr lang="fi-FI" sz="2200" smtClean="0">
                <a:solidFill>
                  <a:srgbClr val="FF0000"/>
                </a:solidFill>
              </a:rPr>
              <a:t>1</a:t>
            </a:r>
            <a:r>
              <a:rPr lang="id-ID" sz="2200" smtClean="0">
                <a:solidFill>
                  <a:srgbClr val="FF0000"/>
                </a:solidFill>
              </a:rPr>
              <a:t>.</a:t>
            </a:r>
            <a:r>
              <a:rPr lang="fi-FI" sz="2200" smtClean="0">
                <a:solidFill>
                  <a:srgbClr val="FF0000"/>
                </a:solidFill>
              </a:rPr>
              <a:t>8</a:t>
            </a:r>
            <a:endParaRPr lang="id-ID" sz="2200">
              <a:solidFill>
                <a:srgbClr val="FF0000"/>
              </a:solidFill>
            </a:endParaRPr>
          </a:p>
          <a:p>
            <a:r>
              <a:rPr lang="en-US" sz="2200">
                <a:solidFill>
                  <a:srgbClr val="FF0000"/>
                </a:solidFill>
              </a:rPr>
              <a:t>R</a:t>
            </a:r>
            <a:r>
              <a:rPr lang="id-ID" sz="2200">
                <a:solidFill>
                  <a:srgbClr val="FF0000"/>
                </a:solidFill>
              </a:rPr>
              <a:t>eamur</a:t>
            </a:r>
            <a:r>
              <a:rPr lang="en-US" sz="2200">
                <a:solidFill>
                  <a:srgbClr val="FF0000"/>
                </a:solidFill>
              </a:rPr>
              <a:t> = (F</a:t>
            </a:r>
            <a:r>
              <a:rPr lang="id-ID" sz="2200">
                <a:solidFill>
                  <a:srgbClr val="FF0000"/>
                </a:solidFill>
              </a:rPr>
              <a:t>ahrenheit</a:t>
            </a:r>
            <a:r>
              <a:rPr lang="en-US" sz="2200">
                <a:solidFill>
                  <a:srgbClr val="FF0000"/>
                </a:solidFill>
              </a:rPr>
              <a:t> − 32) / </a:t>
            </a:r>
            <a:r>
              <a:rPr lang="en-US" sz="2200" smtClean="0">
                <a:solidFill>
                  <a:srgbClr val="FF0000"/>
                </a:solidFill>
              </a:rPr>
              <a:t>2</a:t>
            </a:r>
            <a:r>
              <a:rPr lang="id-ID" sz="2200" smtClean="0">
                <a:solidFill>
                  <a:srgbClr val="FF0000"/>
                </a:solidFill>
              </a:rPr>
              <a:t>.</a:t>
            </a:r>
            <a:r>
              <a:rPr lang="en-US" sz="2200" smtClean="0">
                <a:solidFill>
                  <a:srgbClr val="FF0000"/>
                </a:solidFill>
              </a:rPr>
              <a:t>25</a:t>
            </a:r>
            <a:endParaRPr lang="id-ID" sz="2200">
              <a:solidFill>
                <a:srgbClr val="FF0000"/>
              </a:solidFill>
            </a:endParaRPr>
          </a:p>
          <a:p>
            <a:r>
              <a:rPr lang="id-ID" sz="2200" smtClean="0">
                <a:solidFill>
                  <a:srgbClr val="00B050"/>
                </a:solidFill>
              </a:rPr>
              <a:t>Celcius </a:t>
            </a:r>
            <a:r>
              <a:rPr lang="id-ID" sz="2200">
                <a:solidFill>
                  <a:srgbClr val="00B050"/>
                </a:solidFill>
              </a:rPr>
              <a:t>= </a:t>
            </a:r>
            <a:r>
              <a:rPr lang="id-ID" sz="2200" smtClean="0">
                <a:solidFill>
                  <a:srgbClr val="00B050"/>
                </a:solidFill>
              </a:rPr>
              <a:t>Kelvin </a:t>
            </a:r>
            <a:r>
              <a:rPr lang="id-ID" sz="2200">
                <a:solidFill>
                  <a:srgbClr val="00B050"/>
                </a:solidFill>
              </a:rPr>
              <a:t>− </a:t>
            </a:r>
            <a:r>
              <a:rPr lang="id-ID" sz="2200" smtClean="0">
                <a:solidFill>
                  <a:srgbClr val="00B050"/>
                </a:solidFill>
              </a:rPr>
              <a:t>273.15</a:t>
            </a:r>
            <a:endParaRPr lang="id-ID" sz="2200">
              <a:solidFill>
                <a:srgbClr val="00B050"/>
              </a:solidFill>
            </a:endParaRPr>
          </a:p>
          <a:p>
            <a:r>
              <a:rPr lang="id-ID" sz="2200" smtClean="0">
                <a:solidFill>
                  <a:srgbClr val="00B050"/>
                </a:solidFill>
              </a:rPr>
              <a:t>Fahrenheit </a:t>
            </a:r>
            <a:r>
              <a:rPr lang="id-ID" sz="2200">
                <a:solidFill>
                  <a:srgbClr val="00B050"/>
                </a:solidFill>
              </a:rPr>
              <a:t>= </a:t>
            </a:r>
            <a:r>
              <a:rPr lang="id-ID" sz="2200" smtClean="0">
                <a:solidFill>
                  <a:srgbClr val="00B050"/>
                </a:solidFill>
              </a:rPr>
              <a:t>Kelvin * 1.8 </a:t>
            </a:r>
            <a:r>
              <a:rPr lang="id-ID" sz="2200">
                <a:solidFill>
                  <a:srgbClr val="00B050"/>
                </a:solidFill>
              </a:rPr>
              <a:t>− </a:t>
            </a:r>
            <a:r>
              <a:rPr lang="id-ID" sz="2200" smtClean="0">
                <a:solidFill>
                  <a:srgbClr val="00B050"/>
                </a:solidFill>
              </a:rPr>
              <a:t>459.67</a:t>
            </a:r>
            <a:endParaRPr lang="id-ID" sz="2200">
              <a:solidFill>
                <a:srgbClr val="00B050"/>
              </a:solidFill>
            </a:endParaRPr>
          </a:p>
          <a:p>
            <a:r>
              <a:rPr lang="id-ID" sz="2200" smtClean="0">
                <a:solidFill>
                  <a:srgbClr val="00B050"/>
                </a:solidFill>
              </a:rPr>
              <a:t>Reamur = </a:t>
            </a:r>
            <a:r>
              <a:rPr lang="id-ID" sz="2200">
                <a:solidFill>
                  <a:srgbClr val="00B050"/>
                </a:solidFill>
              </a:rPr>
              <a:t>(</a:t>
            </a:r>
            <a:r>
              <a:rPr lang="id-ID" sz="2200" smtClean="0">
                <a:solidFill>
                  <a:srgbClr val="00B050"/>
                </a:solidFill>
              </a:rPr>
              <a:t>Kelvin </a:t>
            </a:r>
            <a:r>
              <a:rPr lang="id-ID" sz="2200">
                <a:solidFill>
                  <a:srgbClr val="00B050"/>
                </a:solidFill>
              </a:rPr>
              <a:t>− </a:t>
            </a:r>
            <a:r>
              <a:rPr lang="id-ID" sz="2200" smtClean="0">
                <a:solidFill>
                  <a:srgbClr val="00B050"/>
                </a:solidFill>
              </a:rPr>
              <a:t>273.15</a:t>
            </a:r>
            <a:r>
              <a:rPr lang="id-ID" sz="2200">
                <a:solidFill>
                  <a:srgbClr val="00B050"/>
                </a:solidFill>
              </a:rPr>
              <a:t>) </a:t>
            </a:r>
            <a:r>
              <a:rPr lang="id-ID" sz="2200" smtClean="0">
                <a:solidFill>
                  <a:srgbClr val="00B050"/>
                </a:solidFill>
              </a:rPr>
              <a:t>* 0.8</a:t>
            </a:r>
          </a:p>
          <a:p>
            <a:r>
              <a:rPr lang="id-ID" sz="2200" smtClean="0">
                <a:solidFill>
                  <a:srgbClr val="0070C0"/>
                </a:solidFill>
              </a:rPr>
              <a:t>K</a:t>
            </a:r>
            <a:r>
              <a:rPr lang="fi-FI" sz="2200" smtClean="0">
                <a:solidFill>
                  <a:srgbClr val="0070C0"/>
                </a:solidFill>
              </a:rPr>
              <a:t>elvin</a:t>
            </a:r>
            <a:r>
              <a:rPr lang="id-ID" sz="2200" smtClean="0">
                <a:solidFill>
                  <a:srgbClr val="0070C0"/>
                </a:solidFill>
              </a:rPr>
              <a:t> </a:t>
            </a:r>
            <a:r>
              <a:rPr lang="fi-FI" sz="2200" smtClean="0">
                <a:solidFill>
                  <a:srgbClr val="0070C0"/>
                </a:solidFill>
              </a:rPr>
              <a:t>= </a:t>
            </a:r>
            <a:r>
              <a:rPr lang="id-ID" sz="2200" smtClean="0">
                <a:solidFill>
                  <a:srgbClr val="0070C0"/>
                </a:solidFill>
              </a:rPr>
              <a:t>Reamur</a:t>
            </a:r>
            <a:r>
              <a:rPr lang="fi-FI" sz="2200" smtClean="0">
                <a:solidFill>
                  <a:srgbClr val="0070C0"/>
                </a:solidFill>
              </a:rPr>
              <a:t> </a:t>
            </a:r>
            <a:r>
              <a:rPr lang="fi-FI" sz="2200">
                <a:solidFill>
                  <a:srgbClr val="0070C0"/>
                </a:solidFill>
              </a:rPr>
              <a:t>/ </a:t>
            </a:r>
            <a:r>
              <a:rPr lang="fi-FI" sz="2200" smtClean="0">
                <a:solidFill>
                  <a:srgbClr val="0070C0"/>
                </a:solidFill>
              </a:rPr>
              <a:t>0</a:t>
            </a:r>
            <a:r>
              <a:rPr lang="id-ID" sz="2200" smtClean="0">
                <a:solidFill>
                  <a:srgbClr val="0070C0"/>
                </a:solidFill>
              </a:rPr>
              <a:t>.</a:t>
            </a:r>
            <a:r>
              <a:rPr lang="fi-FI" sz="2200" smtClean="0">
                <a:solidFill>
                  <a:srgbClr val="0070C0"/>
                </a:solidFill>
              </a:rPr>
              <a:t>8 </a:t>
            </a:r>
            <a:r>
              <a:rPr lang="fi-FI" sz="2200">
                <a:solidFill>
                  <a:srgbClr val="0070C0"/>
                </a:solidFill>
              </a:rPr>
              <a:t>+ </a:t>
            </a:r>
            <a:r>
              <a:rPr lang="fi-FI" sz="2200" smtClean="0">
                <a:solidFill>
                  <a:srgbClr val="0070C0"/>
                </a:solidFill>
              </a:rPr>
              <a:t>273</a:t>
            </a:r>
            <a:r>
              <a:rPr lang="id-ID" sz="2200" smtClean="0">
                <a:solidFill>
                  <a:srgbClr val="0070C0"/>
                </a:solidFill>
              </a:rPr>
              <a:t>.</a:t>
            </a:r>
            <a:r>
              <a:rPr lang="fi-FI" sz="2200" smtClean="0">
                <a:solidFill>
                  <a:srgbClr val="0070C0"/>
                </a:solidFill>
              </a:rPr>
              <a:t>15</a:t>
            </a:r>
            <a:endParaRPr lang="fi-FI" sz="2200">
              <a:solidFill>
                <a:srgbClr val="0070C0"/>
              </a:solidFill>
            </a:endParaRPr>
          </a:p>
          <a:p>
            <a:r>
              <a:rPr lang="fi-FI" sz="2200" smtClean="0">
                <a:solidFill>
                  <a:srgbClr val="0070C0"/>
                </a:solidFill>
              </a:rPr>
              <a:t>Celsius</a:t>
            </a:r>
            <a:r>
              <a:rPr lang="id-ID" sz="2200" smtClean="0">
                <a:solidFill>
                  <a:srgbClr val="0070C0"/>
                </a:solidFill>
              </a:rPr>
              <a:t> </a:t>
            </a:r>
            <a:r>
              <a:rPr lang="fi-FI" sz="2200" smtClean="0">
                <a:solidFill>
                  <a:srgbClr val="0070C0"/>
                </a:solidFill>
              </a:rPr>
              <a:t>= </a:t>
            </a:r>
            <a:r>
              <a:rPr lang="id-ID" sz="2200" smtClean="0">
                <a:solidFill>
                  <a:srgbClr val="0070C0"/>
                </a:solidFill>
              </a:rPr>
              <a:t>Reamur</a:t>
            </a:r>
            <a:r>
              <a:rPr lang="fi-FI" sz="2200" smtClean="0">
                <a:solidFill>
                  <a:srgbClr val="0070C0"/>
                </a:solidFill>
              </a:rPr>
              <a:t>/ 0</a:t>
            </a:r>
            <a:r>
              <a:rPr lang="id-ID" sz="2200" smtClean="0">
                <a:solidFill>
                  <a:srgbClr val="0070C0"/>
                </a:solidFill>
              </a:rPr>
              <a:t>.</a:t>
            </a:r>
            <a:r>
              <a:rPr lang="fi-FI" sz="2200" smtClean="0">
                <a:solidFill>
                  <a:srgbClr val="0070C0"/>
                </a:solidFill>
              </a:rPr>
              <a:t>8</a:t>
            </a:r>
            <a:endParaRPr lang="id-ID" sz="2200" smtClean="0">
              <a:solidFill>
                <a:srgbClr val="0070C0"/>
              </a:solidFill>
            </a:endParaRPr>
          </a:p>
          <a:p>
            <a:r>
              <a:rPr lang="da-DK" sz="2200" smtClean="0">
                <a:solidFill>
                  <a:srgbClr val="0070C0"/>
                </a:solidFill>
              </a:rPr>
              <a:t>F</a:t>
            </a:r>
            <a:r>
              <a:rPr lang="id-ID" sz="2200" smtClean="0">
                <a:solidFill>
                  <a:srgbClr val="0070C0"/>
                </a:solidFill>
              </a:rPr>
              <a:t>ahrenheit</a:t>
            </a:r>
            <a:r>
              <a:rPr lang="da-DK" sz="2200" smtClean="0">
                <a:solidFill>
                  <a:srgbClr val="0070C0"/>
                </a:solidFill>
              </a:rPr>
              <a:t> </a:t>
            </a:r>
            <a:r>
              <a:rPr lang="da-DK" sz="2200">
                <a:solidFill>
                  <a:srgbClr val="0070C0"/>
                </a:solidFill>
              </a:rPr>
              <a:t>= </a:t>
            </a:r>
            <a:r>
              <a:rPr lang="da-DK" sz="2200" smtClean="0">
                <a:solidFill>
                  <a:srgbClr val="0070C0"/>
                </a:solidFill>
              </a:rPr>
              <a:t>(</a:t>
            </a:r>
            <a:r>
              <a:rPr lang="id-ID" sz="2200" smtClean="0">
                <a:solidFill>
                  <a:srgbClr val="0070C0"/>
                </a:solidFill>
              </a:rPr>
              <a:t>Reamur</a:t>
            </a:r>
            <a:r>
              <a:rPr lang="da-DK" sz="2200" smtClean="0">
                <a:solidFill>
                  <a:srgbClr val="0070C0"/>
                </a:solidFill>
              </a:rPr>
              <a:t> </a:t>
            </a:r>
            <a:r>
              <a:rPr lang="da-DK" sz="2200">
                <a:solidFill>
                  <a:srgbClr val="0070C0"/>
                </a:solidFill>
              </a:rPr>
              <a:t>− </a:t>
            </a:r>
            <a:r>
              <a:rPr lang="da-DK" sz="2200" smtClean="0">
                <a:solidFill>
                  <a:srgbClr val="0070C0"/>
                </a:solidFill>
              </a:rPr>
              <a:t>7</a:t>
            </a:r>
            <a:r>
              <a:rPr lang="id-ID" sz="2200" smtClean="0">
                <a:solidFill>
                  <a:srgbClr val="0070C0"/>
                </a:solidFill>
              </a:rPr>
              <a:t>.</a:t>
            </a:r>
            <a:r>
              <a:rPr lang="da-DK" sz="2200" smtClean="0">
                <a:solidFill>
                  <a:srgbClr val="0070C0"/>
                </a:solidFill>
              </a:rPr>
              <a:t>5</a:t>
            </a:r>
            <a:r>
              <a:rPr lang="da-DK" sz="2200">
                <a:solidFill>
                  <a:srgbClr val="0070C0"/>
                </a:solidFill>
              </a:rPr>
              <a:t>) </a:t>
            </a:r>
            <a:r>
              <a:rPr lang="id-ID" sz="2200" smtClean="0">
                <a:solidFill>
                  <a:srgbClr val="0070C0"/>
                </a:solidFill>
              </a:rPr>
              <a:t>*</a:t>
            </a:r>
            <a:r>
              <a:rPr lang="da-DK" sz="2200" smtClean="0">
                <a:solidFill>
                  <a:srgbClr val="0070C0"/>
                </a:solidFill>
              </a:rPr>
              <a:t> </a:t>
            </a:r>
            <a:r>
              <a:rPr lang="da-DK" sz="2200">
                <a:solidFill>
                  <a:srgbClr val="0070C0"/>
                </a:solidFill>
              </a:rPr>
              <a:t>24/7 + 32</a:t>
            </a:r>
            <a:endParaRPr lang="en-US" sz="22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42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267200"/>
            <a:ext cx="7796213" cy="1404938"/>
          </a:xfrm>
        </p:spPr>
        <p:txBody>
          <a:bodyPr/>
          <a:lstStyle/>
          <a:p>
            <a:r>
              <a:rPr lang="id-ID" sz="2800" dirty="0">
                <a:solidFill>
                  <a:schemeClr val="tx1"/>
                </a:solidFill>
              </a:rPr>
              <a:t>GUI Component:  </a:t>
            </a:r>
            <a:r>
              <a:rPr lang="id-ID" sz="2800" dirty="0">
                <a:solidFill>
                  <a:srgbClr val="C00000"/>
                </a:solidFill>
              </a:rPr>
              <a:t>Panel, Label, TextField,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id-ID" sz="2800" dirty="0">
                <a:solidFill>
                  <a:srgbClr val="C00000"/>
                </a:solidFill>
              </a:rPr>
              <a:t>Butto</a:t>
            </a:r>
            <a:r>
              <a:rPr lang="en-US" sz="2800" dirty="0">
                <a:solidFill>
                  <a:srgbClr val="C00000"/>
                </a:solidFill>
              </a:rPr>
              <a:t>n</a:t>
            </a:r>
            <a:endParaRPr lang="id-ID" sz="2800" dirty="0">
              <a:solidFill>
                <a:srgbClr val="C00000"/>
              </a:solidFill>
            </a:endParaRPr>
          </a:p>
          <a:p>
            <a:r>
              <a:rPr lang="id-ID" sz="2800" dirty="0">
                <a:solidFill>
                  <a:schemeClr val="tx1"/>
                </a:solidFill>
              </a:rPr>
              <a:t>Logic Programming: </a:t>
            </a:r>
            <a:r>
              <a:rPr lang="en-US" sz="2800" dirty="0">
                <a:solidFill>
                  <a:srgbClr val="C00000"/>
                </a:solidFill>
              </a:rPr>
              <a:t>i</a:t>
            </a:r>
            <a:r>
              <a:rPr lang="id-ID" sz="2800" dirty="0">
                <a:solidFill>
                  <a:srgbClr val="C00000"/>
                </a:solidFill>
              </a:rPr>
              <a:t>f-</a:t>
            </a:r>
            <a:r>
              <a:rPr lang="en-US" sz="2800" dirty="0">
                <a:solidFill>
                  <a:srgbClr val="C00000"/>
                </a:solidFill>
              </a:rPr>
              <a:t>e</a:t>
            </a:r>
            <a:r>
              <a:rPr lang="id-ID" sz="2800" dirty="0">
                <a:solidFill>
                  <a:srgbClr val="C00000"/>
                </a:solidFill>
              </a:rPr>
              <a:t>lse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Events: </a:t>
            </a:r>
            <a:r>
              <a:rPr lang="en-US" sz="2800" dirty="0" err="1" smtClean="0">
                <a:solidFill>
                  <a:srgbClr val="C00000"/>
                </a:solidFill>
              </a:rPr>
              <a:t>actionPerformed</a:t>
            </a:r>
            <a:endParaRPr lang="en-US" sz="2800" dirty="0" smtClean="0">
              <a:solidFill>
                <a:srgbClr val="C00000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Features: </a:t>
            </a:r>
            <a:r>
              <a:rPr lang="en-US" sz="2800" dirty="0" err="1" smtClean="0">
                <a:solidFill>
                  <a:srgbClr val="C00000"/>
                </a:solidFill>
              </a:rPr>
              <a:t>requestFocus</a:t>
            </a:r>
            <a:r>
              <a:rPr lang="en-US" sz="2800" dirty="0" smtClean="0">
                <a:solidFill>
                  <a:srgbClr val="C00000"/>
                </a:solidFill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</a:rPr>
              <a:t>Sistem.exit</a:t>
            </a:r>
            <a:r>
              <a:rPr lang="en-US" sz="2800" dirty="0" smtClean="0">
                <a:solidFill>
                  <a:srgbClr val="C00000"/>
                </a:solidFill>
              </a:rPr>
              <a:t>(0) </a:t>
            </a:r>
            <a:endParaRPr lang="id-ID" sz="2800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66725"/>
            <a:ext cx="8001000" cy="1819275"/>
          </a:xfrm>
        </p:spPr>
        <p:txBody>
          <a:bodyPr/>
          <a:lstStyle/>
          <a:p>
            <a:r>
              <a:rPr lang="id-ID" dirty="0" smtClean="0"/>
              <a:t>Aplikasi Pertambahan Dua Angka</a:t>
            </a:r>
          </a:p>
        </p:txBody>
      </p:sp>
    </p:spTree>
    <p:extLst>
      <p:ext uri="{BB962C8B-B14F-4D97-AF65-F5344CB8AC3E}">
        <p14:creationId xmlns:p14="http://schemas.microsoft.com/office/powerpoint/2010/main" val="1981263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800" dirty="0" smtClean="0"/>
              <a:t>Aplikasi Pertambahan Dua Angka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8800" y="838200"/>
            <a:ext cx="3429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id-ID" sz="2800" b="1" dirty="0" smtClean="0">
                <a:solidFill>
                  <a:srgbClr val="C00000"/>
                </a:solidFill>
                <a:latin typeface="Tekton Pro Cond" pitchFamily="34" charset="0"/>
              </a:rPr>
              <a:t>Angka Pertama </a:t>
            </a:r>
            <a:r>
              <a:rPr lang="id-ID" sz="2800" b="1" dirty="0" smtClean="0">
                <a:latin typeface="Tekton Pro Cond" pitchFamily="34" charset="0"/>
              </a:rPr>
              <a:t>dan </a:t>
            </a:r>
            <a:r>
              <a:rPr lang="id-ID" sz="2800" b="1" dirty="0" smtClean="0">
                <a:solidFill>
                  <a:srgbClr val="C00000"/>
                </a:solidFill>
                <a:latin typeface="Tekton Pro Cond" pitchFamily="34" charset="0"/>
              </a:rPr>
              <a:t>Angka Kedua </a:t>
            </a:r>
            <a:r>
              <a:rPr lang="id-ID" sz="2800" b="1" dirty="0" smtClean="0">
                <a:latin typeface="Tekton Pro Cond" pitchFamily="34" charset="0"/>
              </a:rPr>
              <a:t>dimasukkan oleh user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id-ID" sz="2800" b="1" dirty="0" smtClean="0">
                <a:latin typeface="Tekton Pro Cond" pitchFamily="34" charset="0"/>
              </a:rPr>
              <a:t>Tombol </a:t>
            </a:r>
            <a:r>
              <a:rPr lang="id-ID" sz="2800" b="1" dirty="0" smtClean="0">
                <a:solidFill>
                  <a:srgbClr val="C00000"/>
                </a:solidFill>
                <a:latin typeface="Tekton Pro Cond" pitchFamily="34" charset="0"/>
              </a:rPr>
              <a:t>Tambah</a:t>
            </a:r>
            <a:r>
              <a:rPr lang="id-ID" sz="2800" b="1" dirty="0" smtClean="0">
                <a:latin typeface="Tekton Pro Cond" pitchFamily="34" charset="0"/>
              </a:rPr>
              <a:t> diklik maka akan keluar hasil pertambahan di field ketiga</a:t>
            </a:r>
          </a:p>
          <a:p>
            <a:pPr marL="457200" indent="-457200" algn="l">
              <a:buFont typeface="+mj-lt"/>
              <a:buAutoNum type="arabicPeriod"/>
            </a:pPr>
            <a:r>
              <a:rPr lang="id-ID" sz="2800" b="1" dirty="0" smtClean="0">
                <a:latin typeface="Tekton Pro Cond" pitchFamily="34" charset="0"/>
              </a:rPr>
              <a:t>Tombol </a:t>
            </a:r>
            <a:r>
              <a:rPr lang="id-ID" sz="2800" b="1" dirty="0" smtClean="0">
                <a:solidFill>
                  <a:srgbClr val="C00000"/>
                </a:solidFill>
                <a:latin typeface="Tekton Pro Cond" pitchFamily="34" charset="0"/>
              </a:rPr>
              <a:t>Hapus</a:t>
            </a:r>
            <a:r>
              <a:rPr lang="id-ID" sz="2800" b="1" dirty="0" smtClean="0">
                <a:latin typeface="Tekton Pro Cond" pitchFamily="34" charset="0"/>
              </a:rPr>
              <a:t> untuk membersihkan layar</a:t>
            </a:r>
            <a:endParaRPr lang="en-US" sz="2800" b="1" dirty="0" smtClean="0">
              <a:latin typeface="Tekton Pro Cond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800" b="1" dirty="0" err="1" smtClean="0">
                <a:latin typeface="Tekton Pro Cond" pitchFamily="34" charset="0"/>
              </a:rPr>
              <a:t>Setelah</a:t>
            </a:r>
            <a:r>
              <a:rPr lang="en-US" sz="2800" b="1" dirty="0" smtClean="0">
                <a:latin typeface="Tekton Pro Cond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ekton Pro Cond" pitchFamily="34" charset="0"/>
              </a:rPr>
              <a:t>tombol</a:t>
            </a:r>
            <a:r>
              <a:rPr lang="en-US" sz="2800" b="1" dirty="0" smtClean="0">
                <a:solidFill>
                  <a:srgbClr val="0070C0"/>
                </a:solidFill>
                <a:latin typeface="Tekton Pro Cond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ekton Pro Cond" pitchFamily="34" charset="0"/>
              </a:rPr>
              <a:t>Hapus</a:t>
            </a:r>
            <a:r>
              <a:rPr lang="en-US" sz="2800" b="1" dirty="0" smtClean="0">
                <a:latin typeface="Tekton Pro Cond" pitchFamily="34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ekton Pro Cond" pitchFamily="34" charset="0"/>
              </a:rPr>
              <a:t>arahkan</a:t>
            </a:r>
            <a:r>
              <a:rPr lang="en-US" sz="2800" b="1" dirty="0" smtClean="0">
                <a:solidFill>
                  <a:srgbClr val="0070C0"/>
                </a:solidFill>
                <a:latin typeface="Tekton Pro Cond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ekton Pro Cond" pitchFamily="34" charset="0"/>
              </a:rPr>
              <a:t>fokus</a:t>
            </a:r>
            <a:r>
              <a:rPr lang="en-US" sz="2800" b="1" dirty="0" smtClean="0">
                <a:solidFill>
                  <a:srgbClr val="0070C0"/>
                </a:solidFill>
                <a:latin typeface="Tekton Pro Cond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ekton Pro Cond" pitchFamily="34" charset="0"/>
              </a:rPr>
              <a:t>ke</a:t>
            </a:r>
            <a:r>
              <a:rPr lang="en-US" sz="2800" b="1" dirty="0" smtClean="0">
                <a:solidFill>
                  <a:srgbClr val="0070C0"/>
                </a:solidFill>
                <a:latin typeface="Tekton Pro Cond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ekton Pro Cond" pitchFamily="34" charset="0"/>
              </a:rPr>
              <a:t>TextField</a:t>
            </a:r>
            <a:r>
              <a:rPr lang="en-US" sz="2800" b="1" dirty="0" smtClean="0">
                <a:solidFill>
                  <a:srgbClr val="0070C0"/>
                </a:solidFill>
                <a:latin typeface="Tekton Pro Cond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ekton Pro Cond" pitchFamily="34" charset="0"/>
              </a:rPr>
              <a:t>Angka</a:t>
            </a:r>
            <a:r>
              <a:rPr lang="en-US" sz="2800" b="1" dirty="0" smtClean="0">
                <a:solidFill>
                  <a:srgbClr val="0070C0"/>
                </a:solidFill>
                <a:latin typeface="Tekton Pro Cond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ekton Pro Cond" pitchFamily="34" charset="0"/>
              </a:rPr>
              <a:t>Pertama</a:t>
            </a:r>
            <a:endParaRPr lang="id-ID" sz="2800" b="1" dirty="0" smtClean="0">
              <a:solidFill>
                <a:srgbClr val="0070C0"/>
              </a:solidFill>
              <a:latin typeface="Tekton Pro Cond" pitchFamily="34" charset="0"/>
            </a:endParaRPr>
          </a:p>
          <a:p>
            <a:pPr algn="l"/>
            <a:r>
              <a:rPr lang="id-ID" sz="2800" b="1" dirty="0" smtClean="0">
                <a:latin typeface="Tekton Pro Cond" pitchFamily="34" charset="0"/>
              </a:rPr>
              <a:t> </a:t>
            </a:r>
            <a:endParaRPr lang="id-ID" sz="2800" b="1" dirty="0">
              <a:latin typeface="Tekton Pro Con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4124" t="25591" r="32477" b="36599"/>
          <a:stretch>
            <a:fillRect/>
          </a:stretch>
        </p:blipFill>
        <p:spPr bwMode="auto">
          <a:xfrm>
            <a:off x="0" y="838199"/>
            <a:ext cx="5638800" cy="595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38270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233862"/>
            <a:ext cx="7339013" cy="1404938"/>
          </a:xfrm>
        </p:spPr>
        <p:txBody>
          <a:bodyPr/>
          <a:lstStyle/>
          <a:p>
            <a:r>
              <a:rPr lang="id-ID" sz="2800" dirty="0">
                <a:solidFill>
                  <a:schemeClr val="tx1"/>
                </a:solidFill>
              </a:rPr>
              <a:t>GUI Component:  </a:t>
            </a:r>
            <a:r>
              <a:rPr lang="id-ID" sz="2800" dirty="0">
                <a:solidFill>
                  <a:srgbClr val="C00000"/>
                </a:solidFill>
              </a:rPr>
              <a:t>Panel, Label, TextField,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id-ID" sz="2800" dirty="0" smtClean="0">
                <a:solidFill>
                  <a:srgbClr val="C00000"/>
                </a:solidFill>
              </a:rPr>
              <a:t>Butto</a:t>
            </a:r>
            <a:r>
              <a:rPr lang="en-US" sz="2800" dirty="0" smtClean="0">
                <a:solidFill>
                  <a:srgbClr val="C00000"/>
                </a:solidFill>
              </a:rPr>
              <a:t>n</a:t>
            </a:r>
            <a:endParaRPr lang="id-ID" sz="2800" dirty="0" smtClean="0">
              <a:solidFill>
                <a:srgbClr val="C00000"/>
              </a:solidFill>
            </a:endParaRPr>
          </a:p>
          <a:p>
            <a:r>
              <a:rPr lang="id-ID" sz="2800" dirty="0" smtClean="0">
                <a:solidFill>
                  <a:schemeClr val="tx1"/>
                </a:solidFill>
              </a:rPr>
              <a:t>Logic Programming: </a:t>
            </a:r>
            <a:r>
              <a:rPr lang="en-US" sz="2800" dirty="0" smtClean="0">
                <a:solidFill>
                  <a:srgbClr val="C00000"/>
                </a:solidFill>
              </a:rPr>
              <a:t>i</a:t>
            </a:r>
            <a:r>
              <a:rPr lang="id-ID" sz="2800" dirty="0" smtClean="0">
                <a:solidFill>
                  <a:srgbClr val="C00000"/>
                </a:solidFill>
              </a:rPr>
              <a:t>f-</a:t>
            </a:r>
            <a:r>
              <a:rPr lang="en-US" sz="2800" dirty="0" smtClean="0">
                <a:solidFill>
                  <a:srgbClr val="C00000"/>
                </a:solidFill>
              </a:rPr>
              <a:t>e</a:t>
            </a:r>
            <a:r>
              <a:rPr lang="id-ID" sz="2800" dirty="0" smtClean="0">
                <a:solidFill>
                  <a:srgbClr val="C00000"/>
                </a:solidFill>
              </a:rPr>
              <a:t>lse</a:t>
            </a:r>
            <a:endParaRPr lang="en-US" sz="2800" dirty="0" smtClean="0">
              <a:solidFill>
                <a:srgbClr val="C00000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Event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r>
              <a:rPr lang="en-US" sz="2800" dirty="0" err="1">
                <a:solidFill>
                  <a:srgbClr val="C00000"/>
                </a:solidFill>
              </a:rPr>
              <a:t>actionPerformed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</a:rPr>
              <a:t>keyTyped</a:t>
            </a:r>
            <a:endParaRPr lang="en-US" sz="2800" dirty="0" smtClean="0">
              <a:solidFill>
                <a:srgbClr val="C00000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Features: </a:t>
            </a:r>
            <a:r>
              <a:rPr lang="en-US" sz="2800" dirty="0" err="1" smtClean="0">
                <a:solidFill>
                  <a:srgbClr val="C00000"/>
                </a:solidFill>
              </a:rPr>
              <a:t>pembuatan</a:t>
            </a:r>
            <a:r>
              <a:rPr lang="en-US" sz="2800" dirty="0" smtClean="0">
                <a:solidFill>
                  <a:srgbClr val="C00000"/>
                </a:solidFill>
              </a:rPr>
              <a:t> method </a:t>
            </a:r>
            <a:r>
              <a:rPr lang="en-US" sz="2800" dirty="0" err="1" smtClean="0">
                <a:solidFill>
                  <a:srgbClr val="C00000"/>
                </a:solidFill>
              </a:rPr>
              <a:t>baru</a:t>
            </a:r>
            <a:endParaRPr lang="id-ID" sz="2800" dirty="0">
              <a:solidFill>
                <a:srgbClr val="C00000"/>
              </a:solidFill>
            </a:endParaRPr>
          </a:p>
          <a:p>
            <a:r>
              <a:rPr lang="en-US" sz="2800" dirty="0" smtClean="0">
                <a:solidFill>
                  <a:srgbClr val="C00000"/>
                </a:solidFill>
              </a:rPr>
              <a:t> </a:t>
            </a:r>
            <a:endParaRPr lang="id-ID" sz="2800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66725"/>
            <a:ext cx="8001000" cy="1666875"/>
          </a:xfrm>
        </p:spPr>
        <p:txBody>
          <a:bodyPr/>
          <a:lstStyle/>
          <a:p>
            <a:r>
              <a:rPr lang="en-US" dirty="0" err="1" smtClean="0"/>
              <a:t>Aplikasi</a:t>
            </a:r>
            <a:r>
              <a:rPr lang="en-US" dirty="0" smtClean="0"/>
              <a:t> </a:t>
            </a:r>
            <a:r>
              <a:rPr lang="en-US" dirty="0" err="1" smtClean="0"/>
              <a:t>Operasi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Angka</a:t>
            </a:r>
            <a:endParaRPr lang="id-ID" dirty="0" smtClean="0"/>
          </a:p>
        </p:txBody>
      </p:sp>
    </p:spTree>
    <p:extLst>
      <p:ext uri="{BB962C8B-B14F-4D97-AF65-F5344CB8AC3E}">
        <p14:creationId xmlns:p14="http://schemas.microsoft.com/office/powerpoint/2010/main" val="1857363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Operasi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Angka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33139" t="38542" r="33236" b="38542"/>
          <a:stretch>
            <a:fillRect/>
          </a:stretch>
        </p:blipFill>
        <p:spPr bwMode="auto">
          <a:xfrm>
            <a:off x="304800" y="1256944"/>
            <a:ext cx="5867400" cy="224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33136" t="38541" r="33236" b="38542"/>
          <a:stretch>
            <a:fillRect/>
          </a:stretch>
        </p:blipFill>
        <p:spPr bwMode="auto">
          <a:xfrm>
            <a:off x="304800" y="3847954"/>
            <a:ext cx="5867400" cy="224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48400" y="762000"/>
            <a:ext cx="28194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400" dirty="0" smtClean="0">
              <a:solidFill>
                <a:srgbClr val="C00000"/>
              </a:solidFill>
              <a:latin typeface="Tekton Pro Cond" pitchFamily="34" charset="0"/>
            </a:endParaRPr>
          </a:p>
          <a:p>
            <a:pPr marL="514350" indent="-514350" algn="l"/>
            <a:r>
              <a:rPr lang="en-US" sz="2400" dirty="0" err="1" smtClean="0">
                <a:solidFill>
                  <a:srgbClr val="C00000"/>
                </a:solidFill>
                <a:latin typeface="Tekton Pro Cond" pitchFamily="34" charset="0"/>
              </a:rPr>
              <a:t>Fitur</a:t>
            </a:r>
            <a:r>
              <a:rPr lang="en-US" sz="2400" dirty="0" smtClean="0">
                <a:solidFill>
                  <a:srgbClr val="C00000"/>
                </a:solidFill>
                <a:latin typeface="Tekton Pro Con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ekton Pro Cond" pitchFamily="34" charset="0"/>
              </a:rPr>
              <a:t>Tambahan</a:t>
            </a:r>
            <a:r>
              <a:rPr lang="en-US" sz="2400" dirty="0" smtClean="0">
                <a:solidFill>
                  <a:srgbClr val="C00000"/>
                </a:solidFill>
                <a:latin typeface="Tekton Pro Cond" pitchFamily="34" charset="0"/>
              </a:rPr>
              <a:t>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rgbClr val="0070C0"/>
                </a:solidFill>
                <a:latin typeface="Tekton Pro Cond" pitchFamily="34" charset="0"/>
              </a:rPr>
              <a:t>Error dialog </a:t>
            </a:r>
            <a:r>
              <a:rPr lang="en-US" sz="2400" dirty="0" err="1" smtClean="0">
                <a:latin typeface="Tekton Pro Cond" pitchFamily="34" charset="0"/>
              </a:rPr>
              <a:t>muncul</a:t>
            </a:r>
            <a:r>
              <a:rPr lang="en-US" sz="2400" dirty="0" smtClean="0">
                <a:latin typeface="Tekton Pro Cond" pitchFamily="34" charset="0"/>
              </a:rPr>
              <a:t> </a:t>
            </a:r>
            <a:r>
              <a:rPr lang="en-US" sz="2400" dirty="0" err="1" smtClean="0">
                <a:latin typeface="Tekton Pro Cond" pitchFamily="34" charset="0"/>
              </a:rPr>
              <a:t>bila</a:t>
            </a:r>
            <a:r>
              <a:rPr lang="en-US" sz="2400" dirty="0" smtClean="0">
                <a:latin typeface="Tekton Pro Cond" pitchFamily="34" charset="0"/>
              </a:rPr>
              <a:t> input </a:t>
            </a:r>
            <a:r>
              <a:rPr lang="en-US" sz="2400" dirty="0" err="1" smtClean="0">
                <a:latin typeface="Tekton Pro Cond" pitchFamily="34" charset="0"/>
              </a:rPr>
              <a:t>nilai</a:t>
            </a:r>
            <a:r>
              <a:rPr lang="en-US" sz="2400" dirty="0" smtClean="0">
                <a:latin typeface="Tekton Pro Cond" pitchFamily="34" charset="0"/>
              </a:rPr>
              <a:t> </a:t>
            </a:r>
            <a:r>
              <a:rPr lang="en-US" sz="2400" dirty="0" err="1" smtClean="0">
                <a:latin typeface="Tekton Pro Cond" pitchFamily="34" charset="0"/>
              </a:rPr>
              <a:t>bukan</a:t>
            </a:r>
            <a:r>
              <a:rPr lang="en-US" sz="2400" dirty="0" smtClean="0">
                <a:latin typeface="Tekton Pro Cond" pitchFamily="34" charset="0"/>
              </a:rPr>
              <a:t> </a:t>
            </a:r>
            <a:r>
              <a:rPr lang="en-US" sz="2400" dirty="0" err="1" smtClean="0">
                <a:latin typeface="Tekton Pro Cond" pitchFamily="34" charset="0"/>
              </a:rPr>
              <a:t>numerik</a:t>
            </a:r>
            <a:endParaRPr lang="en-US" sz="2400" dirty="0" smtClean="0">
              <a:latin typeface="Tekton Pro Cond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err="1" smtClean="0">
                <a:latin typeface="Tekton Pro Cond" pitchFamily="34" charset="0"/>
              </a:rPr>
              <a:t>Gunakan</a:t>
            </a:r>
            <a:r>
              <a:rPr lang="en-US" sz="2400" dirty="0" smtClean="0">
                <a:latin typeface="Tekton Pro Cond" pitchFamily="34" charset="0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Tekton Pro Cond" pitchFamily="34" charset="0"/>
              </a:rPr>
              <a:t>Event </a:t>
            </a:r>
            <a:r>
              <a:rPr lang="en-US" sz="2400" dirty="0" err="1" smtClean="0">
                <a:solidFill>
                  <a:srgbClr val="0070C0"/>
                </a:solidFill>
                <a:latin typeface="Tekton Pro Cond" pitchFamily="34" charset="0"/>
              </a:rPr>
              <a:t>keyTyped</a:t>
            </a:r>
            <a:r>
              <a:rPr lang="en-US" sz="2400" dirty="0">
                <a:latin typeface="Tekton Pro Cond" pitchFamily="34" charset="0"/>
              </a:rPr>
              <a:t> </a:t>
            </a:r>
            <a:r>
              <a:rPr lang="en-US" sz="2400" dirty="0" err="1" smtClean="0">
                <a:latin typeface="Tekton Pro Cond" pitchFamily="34" charset="0"/>
              </a:rPr>
              <a:t>pada</a:t>
            </a:r>
            <a:r>
              <a:rPr lang="en-US" sz="2400" dirty="0" smtClean="0">
                <a:latin typeface="Tekton Pro Cond" pitchFamily="34" charset="0"/>
              </a:rPr>
              <a:t> </a:t>
            </a:r>
            <a:r>
              <a:rPr lang="en-US" sz="2400" dirty="0" err="1" smtClean="0">
                <a:latin typeface="Tekton Pro Cond" pitchFamily="34" charset="0"/>
              </a:rPr>
              <a:t>TextField</a:t>
            </a:r>
            <a:r>
              <a:rPr lang="en-US" sz="2400" dirty="0" smtClean="0">
                <a:latin typeface="Tekton Pro Cond" pitchFamily="34" charset="0"/>
              </a:rPr>
              <a:t> </a:t>
            </a:r>
            <a:r>
              <a:rPr lang="en-US" sz="2400" dirty="0" err="1" smtClean="0">
                <a:latin typeface="Tekton Pro Cond" pitchFamily="34" charset="0"/>
              </a:rPr>
              <a:t>untuk</a:t>
            </a:r>
            <a:r>
              <a:rPr lang="en-US" sz="2400" dirty="0" smtClean="0">
                <a:latin typeface="Tekton Pro Cond" pitchFamily="34" charset="0"/>
              </a:rPr>
              <a:t> </a:t>
            </a:r>
            <a:r>
              <a:rPr lang="en-US" sz="2400" dirty="0" err="1" smtClean="0">
                <a:latin typeface="Tekton Pro Cond" pitchFamily="34" charset="0"/>
              </a:rPr>
              <a:t>tampilkan</a:t>
            </a:r>
            <a:r>
              <a:rPr lang="en-US" sz="2400" dirty="0" smtClean="0">
                <a:latin typeface="Tekton Pro Cond" pitchFamily="34" charset="0"/>
              </a:rPr>
              <a:t> error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err="1" smtClean="0">
                <a:latin typeface="Tekton Pro Cond" pitchFamily="34" charset="0"/>
              </a:rPr>
              <a:t>Memunculkan</a:t>
            </a:r>
            <a:r>
              <a:rPr lang="en-US" sz="2400" dirty="0" smtClean="0">
                <a:latin typeface="Tekton Pro Cond" pitchFamily="34" charset="0"/>
              </a:rPr>
              <a:t> error dialog:</a:t>
            </a:r>
            <a:br>
              <a:rPr lang="en-US" sz="2400" dirty="0" smtClean="0">
                <a:latin typeface="Tekton Pro Cond" pitchFamily="34" charset="0"/>
              </a:rPr>
            </a:br>
            <a:r>
              <a:rPr lang="en-US" sz="1600" dirty="0" err="1" smtClean="0">
                <a:latin typeface="Tekton Pro Cond" pitchFamily="34" charset="0"/>
              </a:rPr>
              <a:t>JOptionPane.showMessageDialog</a:t>
            </a:r>
            <a:r>
              <a:rPr lang="en-US" sz="1600" dirty="0" smtClean="0">
                <a:latin typeface="Tekton Pro Cond" pitchFamily="34" charset="0"/>
              </a:rPr>
              <a:t>(this, “error”);</a:t>
            </a:r>
          </a:p>
        </p:txBody>
      </p:sp>
    </p:spTree>
    <p:extLst>
      <p:ext uri="{BB962C8B-B14F-4D97-AF65-F5344CB8AC3E}">
        <p14:creationId xmlns:p14="http://schemas.microsoft.com/office/powerpoint/2010/main" val="2682408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0313" t="10417" r="10058" b="20833"/>
          <a:stretch>
            <a:fillRect/>
          </a:stretch>
        </p:blipFill>
        <p:spPr bwMode="auto">
          <a:xfrm>
            <a:off x="-1" y="-2"/>
            <a:ext cx="9260899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914400" y="3200400"/>
            <a:ext cx="7696200" cy="28956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4263" t="12847" r="34407" b="34051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914400" y="2438400"/>
            <a:ext cx="7391400" cy="35052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143000" y="6477000"/>
            <a:ext cx="3048000" cy="3810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1981200"/>
            <a:ext cx="33810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method </a:t>
            </a:r>
            <a:r>
              <a:rPr lang="en-US" dirty="0" err="1" smtClean="0">
                <a:solidFill>
                  <a:srgbClr val="FFC000"/>
                </a:solidFill>
              </a:rPr>
              <a:t>baru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6211669"/>
            <a:ext cx="3354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C000"/>
                </a:solidFill>
              </a:rPr>
              <a:t>panggil</a:t>
            </a:r>
            <a:r>
              <a:rPr lang="en-US" sz="3600" dirty="0" smtClean="0">
                <a:solidFill>
                  <a:srgbClr val="FFC000"/>
                </a:solidFill>
              </a:rPr>
              <a:t> method</a:t>
            </a:r>
            <a:endParaRPr lang="en-US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91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" r="27715" b="102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1676400" y="2968079"/>
            <a:ext cx="7391400" cy="3889921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2507159"/>
            <a:ext cx="5844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rgbClr val="FFC000"/>
                </a:solidFill>
              </a:rPr>
              <a:t>c</a:t>
            </a:r>
            <a:r>
              <a:rPr lang="id-ID" dirty="0" smtClean="0">
                <a:solidFill>
                  <a:srgbClr val="FFC000"/>
                </a:solidFill>
              </a:rPr>
              <a:t>lass dan method </a:t>
            </a:r>
            <a:r>
              <a:rPr lang="en-US" dirty="0" err="1" smtClean="0">
                <a:solidFill>
                  <a:srgbClr val="FFC000"/>
                </a:solidFill>
              </a:rPr>
              <a:t>baru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762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267200"/>
            <a:ext cx="8305800" cy="1144588"/>
          </a:xfrm>
        </p:spPr>
        <p:txBody>
          <a:bodyPr/>
          <a:lstStyle/>
          <a:p>
            <a:r>
              <a:rPr lang="id-ID" sz="2400" dirty="0" smtClean="0">
                <a:solidFill>
                  <a:schemeClr val="tx1"/>
                </a:solidFill>
              </a:rPr>
              <a:t>GUI Component:  </a:t>
            </a:r>
            <a:r>
              <a:rPr lang="id-ID" sz="2400" dirty="0" smtClean="0">
                <a:solidFill>
                  <a:srgbClr val="C00000"/>
                </a:solidFill>
              </a:rPr>
              <a:t>Panel, Label, TextField,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PasswordField</a:t>
            </a:r>
            <a:r>
              <a:rPr lang="en-US" sz="2400" dirty="0" smtClean="0">
                <a:solidFill>
                  <a:srgbClr val="C00000"/>
                </a:solidFill>
              </a:rPr>
              <a:t>,</a:t>
            </a:r>
            <a:r>
              <a:rPr lang="id-ID" sz="2400" dirty="0">
                <a:solidFill>
                  <a:srgbClr val="C00000"/>
                </a:solidFill>
              </a:rPr>
              <a:t/>
            </a:r>
            <a:br>
              <a:rPr lang="id-ID" sz="2400" dirty="0">
                <a:solidFill>
                  <a:srgbClr val="C00000"/>
                </a:solidFill>
              </a:rPr>
            </a:br>
            <a:r>
              <a:rPr lang="id-ID" sz="2400" dirty="0" smtClean="0">
                <a:solidFill>
                  <a:srgbClr val="C00000"/>
                </a:solidFill>
              </a:rPr>
              <a:t>Button</a:t>
            </a:r>
            <a:r>
              <a:rPr lang="en-US" sz="2400" dirty="0" smtClean="0">
                <a:solidFill>
                  <a:srgbClr val="C00000"/>
                </a:solidFill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</a:rPr>
              <a:t>ComboBox</a:t>
            </a:r>
            <a:endParaRPr lang="id-ID" sz="2400" dirty="0" smtClean="0">
              <a:solidFill>
                <a:srgbClr val="C00000"/>
              </a:solidFill>
            </a:endParaRPr>
          </a:p>
          <a:p>
            <a:r>
              <a:rPr lang="id-ID" sz="2400" dirty="0" smtClean="0">
                <a:solidFill>
                  <a:schemeClr val="tx1"/>
                </a:solidFill>
              </a:rPr>
              <a:t>Logic Programming: </a:t>
            </a:r>
            <a:r>
              <a:rPr lang="en-US" sz="2400" dirty="0">
                <a:solidFill>
                  <a:srgbClr val="C00000"/>
                </a:solidFill>
              </a:rPr>
              <a:t>i</a:t>
            </a:r>
            <a:r>
              <a:rPr lang="id-ID" sz="2400" dirty="0" smtClean="0">
                <a:solidFill>
                  <a:srgbClr val="C00000"/>
                </a:solidFill>
              </a:rPr>
              <a:t>f-</a:t>
            </a:r>
            <a:r>
              <a:rPr lang="en-US" sz="2400" dirty="0" smtClean="0">
                <a:solidFill>
                  <a:srgbClr val="C00000"/>
                </a:solidFill>
              </a:rPr>
              <a:t>e</a:t>
            </a:r>
            <a:r>
              <a:rPr lang="id-ID" sz="2400" dirty="0" smtClean="0">
                <a:solidFill>
                  <a:srgbClr val="C00000"/>
                </a:solidFill>
              </a:rPr>
              <a:t>lse, </a:t>
            </a:r>
            <a:r>
              <a:rPr lang="en-US" sz="2400" dirty="0" smtClean="0">
                <a:solidFill>
                  <a:srgbClr val="C00000"/>
                </a:solidFill>
              </a:rPr>
              <a:t>s</a:t>
            </a:r>
            <a:r>
              <a:rPr lang="id-ID" sz="2400" dirty="0" smtClean="0">
                <a:solidFill>
                  <a:srgbClr val="C00000"/>
                </a:solidFill>
              </a:rPr>
              <a:t>witch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Event: </a:t>
            </a:r>
            <a:r>
              <a:rPr lang="en-US" sz="2400" dirty="0" err="1">
                <a:solidFill>
                  <a:srgbClr val="C00000"/>
                </a:solidFill>
              </a:rPr>
              <a:t>a</a:t>
            </a:r>
            <a:r>
              <a:rPr lang="en-US" sz="2400" dirty="0" err="1" smtClean="0">
                <a:solidFill>
                  <a:srgbClr val="C00000"/>
                </a:solidFill>
              </a:rPr>
              <a:t>ctionPerformed</a:t>
            </a:r>
            <a:r>
              <a:rPr lang="en-US" sz="2400" dirty="0" smtClean="0">
                <a:solidFill>
                  <a:srgbClr val="C00000"/>
                </a:solidFill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</a:rPr>
              <a:t>keyTyped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endParaRPr lang="id-ID" sz="2400" dirty="0" smtClean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/>
              <a:t>Aplikasi Penghitungan Jumlah Hari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73869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600" dirty="0" smtClean="0"/>
              <a:t>Aplikasi Penghitungan Jumlah Hari</a:t>
            </a:r>
            <a:endParaRPr lang="id-ID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838200"/>
            <a:ext cx="3810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200" b="1" dirty="0" err="1" smtClean="0">
                <a:latin typeface="Tekton Pro Cond" pitchFamily="34" charset="0"/>
              </a:rPr>
              <a:t>Muncul</a:t>
            </a:r>
            <a:r>
              <a:rPr lang="en-US" sz="2200" b="1" dirty="0" smtClean="0">
                <a:latin typeface="Tekton Pro Cond" pitchFamily="34" charset="0"/>
              </a:rPr>
              <a:t> login form, </a:t>
            </a:r>
            <a:r>
              <a:rPr lang="en-US" sz="2200" b="1" dirty="0" err="1" smtClean="0">
                <a:latin typeface="Tekton Pro Cond" pitchFamily="34" charset="0"/>
              </a:rPr>
              <a:t>bila</a:t>
            </a:r>
            <a:r>
              <a:rPr lang="en-US" sz="2200" b="1" dirty="0" smtClean="0">
                <a:latin typeface="Tekton Pro Cond" pitchFamily="34" charset="0"/>
              </a:rPr>
              <a:t> ID User </a:t>
            </a:r>
            <a:r>
              <a:rPr lang="en-US" sz="2200" b="1" dirty="0" err="1" smtClean="0">
                <a:latin typeface="Tekton Pro Cond" pitchFamily="34" charset="0"/>
              </a:rPr>
              <a:t>dan</a:t>
            </a:r>
            <a:r>
              <a:rPr lang="en-US" sz="2200" b="1" dirty="0" smtClean="0">
                <a:latin typeface="Tekton Pro Cond" pitchFamily="34" charset="0"/>
              </a:rPr>
              <a:t> Password = </a:t>
            </a:r>
            <a:r>
              <a:rPr lang="en-US" sz="2200" b="1" dirty="0" smtClean="0">
                <a:solidFill>
                  <a:srgbClr val="C00000"/>
                </a:solidFill>
                <a:latin typeface="Tekton Pro Cond" pitchFamily="34" charset="0"/>
              </a:rPr>
              <a:t>admin</a:t>
            </a:r>
            <a:r>
              <a:rPr lang="en-US" sz="2200" b="1" dirty="0" smtClean="0">
                <a:latin typeface="Tekton Pro Cond" pitchFamily="34" charset="0"/>
              </a:rPr>
              <a:t>, </a:t>
            </a:r>
            <a:r>
              <a:rPr lang="en-US" sz="2200" b="1" dirty="0" err="1" smtClean="0">
                <a:latin typeface="Tekton Pro Cond" pitchFamily="34" charset="0"/>
              </a:rPr>
              <a:t>maka</a:t>
            </a:r>
            <a:r>
              <a:rPr lang="en-US" sz="2200" b="1" dirty="0" smtClean="0">
                <a:latin typeface="Tekton Pro Cond" pitchFamily="34" charset="0"/>
              </a:rPr>
              <a:t> </a:t>
            </a:r>
            <a:r>
              <a:rPr lang="en-US" sz="2200" b="1" dirty="0" err="1" smtClean="0">
                <a:latin typeface="Tekton Pro Cond" pitchFamily="34" charset="0"/>
              </a:rPr>
              <a:t>aplikasi</a:t>
            </a:r>
            <a:r>
              <a:rPr lang="en-US" sz="2200" b="1" dirty="0" smtClean="0">
                <a:latin typeface="Tekton Pro Cond" pitchFamily="34" charset="0"/>
              </a:rPr>
              <a:t> </a:t>
            </a:r>
            <a:r>
              <a:rPr lang="en-US" sz="2200" b="1" dirty="0" err="1" smtClean="0">
                <a:latin typeface="Tekton Pro Cond" pitchFamily="34" charset="0"/>
              </a:rPr>
              <a:t>akan</a:t>
            </a:r>
            <a:r>
              <a:rPr lang="en-US" sz="2200" b="1" dirty="0" smtClean="0">
                <a:latin typeface="Tekton Pro Cond" pitchFamily="34" charset="0"/>
              </a:rPr>
              <a:t> </a:t>
            </a:r>
            <a:r>
              <a:rPr lang="en-US" sz="2200" b="1" dirty="0" err="1" smtClean="0">
                <a:latin typeface="Tekton Pro Cond" pitchFamily="34" charset="0"/>
              </a:rPr>
              <a:t>muncul</a:t>
            </a:r>
            <a:endParaRPr lang="en-US" sz="2200" b="1" dirty="0" smtClean="0">
              <a:latin typeface="Tekton Pro Cond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id-ID" sz="2200" b="1" dirty="0" smtClean="0">
                <a:latin typeface="Tekton Pro Cond" pitchFamily="34" charset="0"/>
              </a:rPr>
              <a:t>Tombol Hitung diklik, maka akan muncul </a:t>
            </a:r>
            <a:r>
              <a:rPr lang="id-ID" sz="2200" b="1" dirty="0" smtClean="0">
                <a:solidFill>
                  <a:srgbClr val="C00000"/>
                </a:solidFill>
                <a:latin typeface="Tekton Pro Cond" pitchFamily="34" charset="0"/>
              </a:rPr>
              <a:t>jumlah hari </a:t>
            </a:r>
            <a:r>
              <a:rPr lang="id-ID" sz="2200" b="1" dirty="0" smtClean="0">
                <a:latin typeface="Tekton Pro Cond" pitchFamily="34" charset="0"/>
              </a:rPr>
              <a:t>pada bulan dan tahun yang ditunjuk</a:t>
            </a:r>
          </a:p>
          <a:p>
            <a:pPr marL="457200" indent="-457200" algn="l">
              <a:buFont typeface="+mj-lt"/>
              <a:buAutoNum type="arabicPeriod"/>
            </a:pPr>
            <a:r>
              <a:rPr lang="id-ID" sz="2200" b="1" dirty="0" smtClean="0">
                <a:latin typeface="Tekton Pro Cond" pitchFamily="34" charset="0"/>
              </a:rPr>
              <a:t>Perhatikan bahwa ada perhitungan </a:t>
            </a:r>
            <a:r>
              <a:rPr lang="id-ID" sz="2200" b="1" dirty="0" smtClean="0">
                <a:solidFill>
                  <a:srgbClr val="C00000"/>
                </a:solidFill>
                <a:latin typeface="Tekton Pro Cond" pitchFamily="34" charset="0"/>
              </a:rPr>
              <a:t>tahun kabisat pada bulan pebruari</a:t>
            </a:r>
            <a:endParaRPr lang="en-US" sz="2200" b="1" dirty="0" smtClean="0">
              <a:solidFill>
                <a:srgbClr val="C00000"/>
              </a:solidFill>
              <a:latin typeface="Tekton Pro Cond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200" b="1" dirty="0" err="1" smtClean="0">
                <a:latin typeface="Tekton Pro Cond" pitchFamily="34" charset="0"/>
              </a:rPr>
              <a:t>Tombol</a:t>
            </a:r>
            <a:r>
              <a:rPr lang="en-US" sz="2200" b="1" dirty="0" smtClean="0">
                <a:latin typeface="Tekton Pro Cond" pitchFamily="34" charset="0"/>
              </a:rPr>
              <a:t> </a:t>
            </a:r>
            <a:r>
              <a:rPr lang="en-US" sz="2200" b="1" dirty="0" err="1" smtClean="0">
                <a:latin typeface="Tekton Pro Cond" pitchFamily="34" charset="0"/>
              </a:rPr>
              <a:t>simpan</a:t>
            </a:r>
            <a:r>
              <a:rPr lang="en-US" sz="2200" b="1" dirty="0" smtClean="0">
                <a:latin typeface="Tekton Pro Cond" pitchFamily="34" charset="0"/>
              </a:rPr>
              <a:t> </a:t>
            </a:r>
            <a:r>
              <a:rPr lang="en-US" sz="2200" b="1" dirty="0" err="1" smtClean="0">
                <a:latin typeface="Tekton Pro Cond" pitchFamily="34" charset="0"/>
              </a:rPr>
              <a:t>untuk</a:t>
            </a:r>
            <a:r>
              <a:rPr lang="en-US" sz="2200" b="1" dirty="0" smtClean="0">
                <a:latin typeface="Tekton Pro Cond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ekton Pro Cond" pitchFamily="34" charset="0"/>
              </a:rPr>
              <a:t>menyimpan</a:t>
            </a:r>
            <a:r>
              <a:rPr lang="en-US" sz="2200" b="1" dirty="0" smtClean="0">
                <a:solidFill>
                  <a:srgbClr val="0070C0"/>
                </a:solidFill>
                <a:latin typeface="Tekton Pro Cond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ekton Pro Cond" pitchFamily="34" charset="0"/>
              </a:rPr>
              <a:t>hasil</a:t>
            </a:r>
            <a:r>
              <a:rPr lang="en-US" sz="2200" b="1" dirty="0" smtClean="0">
                <a:solidFill>
                  <a:srgbClr val="0070C0"/>
                </a:solidFill>
                <a:latin typeface="Tekton Pro Cond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ekton Pro Cond" pitchFamily="34" charset="0"/>
              </a:rPr>
              <a:t>ke</a:t>
            </a:r>
            <a:r>
              <a:rPr lang="en-US" sz="2200" b="1" dirty="0" smtClean="0">
                <a:solidFill>
                  <a:srgbClr val="0070C0"/>
                </a:solidFill>
                <a:latin typeface="Tekton Pro Cond" pitchFamily="34" charset="0"/>
              </a:rPr>
              <a:t> file</a:t>
            </a:r>
          </a:p>
          <a:p>
            <a:pPr marL="514350" indent="-514350" algn="l"/>
            <a:endParaRPr lang="en-US" sz="2400" dirty="0" smtClean="0">
              <a:solidFill>
                <a:srgbClr val="C00000"/>
              </a:solidFill>
              <a:latin typeface="Tekton Pro Cond" pitchFamily="34" charset="0"/>
            </a:endParaRPr>
          </a:p>
          <a:p>
            <a:pPr marL="514350" indent="-514350" algn="l"/>
            <a:r>
              <a:rPr lang="id-ID" sz="2200" dirty="0" smtClean="0">
                <a:solidFill>
                  <a:srgbClr val="C00000"/>
                </a:solidFill>
                <a:latin typeface="Tekton Pro Cond" pitchFamily="34" charset="0"/>
              </a:rPr>
              <a:t>Error Dialog</a:t>
            </a:r>
            <a:r>
              <a:rPr lang="en-US" sz="2200" dirty="0" smtClean="0">
                <a:solidFill>
                  <a:srgbClr val="C00000"/>
                </a:solidFill>
                <a:latin typeface="Tekton Pro Cond" pitchFamily="34" charset="0"/>
              </a:rPr>
              <a:t>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200" dirty="0" smtClean="0">
                <a:latin typeface="Tekton Pro Cond" pitchFamily="34" charset="0"/>
              </a:rPr>
              <a:t>Error dialog </a:t>
            </a:r>
            <a:r>
              <a:rPr lang="en-US" sz="2200" dirty="0" err="1" smtClean="0">
                <a:latin typeface="Tekton Pro Cond" pitchFamily="34" charset="0"/>
              </a:rPr>
              <a:t>muncul</a:t>
            </a:r>
            <a:r>
              <a:rPr lang="en-US" sz="2200" dirty="0" smtClean="0">
                <a:latin typeface="Tekton Pro Cond" pitchFamily="34" charset="0"/>
              </a:rPr>
              <a:t> </a:t>
            </a:r>
            <a:r>
              <a:rPr lang="en-US" sz="2200" dirty="0" err="1" smtClean="0">
                <a:latin typeface="Tekton Pro Cond" pitchFamily="34" charset="0"/>
              </a:rPr>
              <a:t>bila</a:t>
            </a:r>
            <a:r>
              <a:rPr lang="en-US" sz="2200" dirty="0" smtClean="0">
                <a:latin typeface="Tekton Pro Cond" pitchFamily="34" charset="0"/>
              </a:rPr>
              <a:t> </a:t>
            </a:r>
            <a:r>
              <a:rPr lang="en-US" sz="2200" dirty="0" smtClean="0">
                <a:solidFill>
                  <a:srgbClr val="0070C0"/>
                </a:solidFill>
                <a:latin typeface="Tekton Pro Cond" pitchFamily="34" charset="0"/>
              </a:rPr>
              <a:t>input </a:t>
            </a:r>
            <a:r>
              <a:rPr lang="en-US" sz="2200" dirty="0" err="1" smtClean="0">
                <a:solidFill>
                  <a:srgbClr val="0070C0"/>
                </a:solidFill>
                <a:latin typeface="Tekton Pro Cond" pitchFamily="34" charset="0"/>
              </a:rPr>
              <a:t>nilai</a:t>
            </a:r>
            <a:r>
              <a:rPr lang="en-US" sz="2200" dirty="0" smtClean="0">
                <a:solidFill>
                  <a:srgbClr val="0070C0"/>
                </a:solidFill>
                <a:latin typeface="Tekton Pro Cond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ekton Pro Cond" pitchFamily="34" charset="0"/>
              </a:rPr>
              <a:t>bukan</a:t>
            </a:r>
            <a:r>
              <a:rPr lang="en-US" sz="2200" dirty="0" smtClean="0">
                <a:solidFill>
                  <a:srgbClr val="0070C0"/>
                </a:solidFill>
                <a:latin typeface="Tekton Pro Cond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ekton Pro Cond" pitchFamily="34" charset="0"/>
              </a:rPr>
              <a:t>numerik</a:t>
            </a:r>
            <a:r>
              <a:rPr lang="en-US" sz="2200" dirty="0" smtClean="0">
                <a:solidFill>
                  <a:srgbClr val="0070C0"/>
                </a:solidFill>
                <a:latin typeface="Tekton Pro Cond" pitchFamily="34" charset="0"/>
              </a:rPr>
              <a:t> (digit)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200" dirty="0" smtClean="0">
                <a:latin typeface="Tekton Pro Cond" pitchFamily="34" charset="0"/>
              </a:rPr>
              <a:t>Error dialog </a:t>
            </a:r>
            <a:r>
              <a:rPr lang="en-US" sz="2200" dirty="0" err="1" smtClean="0">
                <a:latin typeface="Tekton Pro Cond" pitchFamily="34" charset="0"/>
              </a:rPr>
              <a:t>muncul</a:t>
            </a:r>
            <a:r>
              <a:rPr lang="en-US" sz="2200" dirty="0" smtClean="0">
                <a:latin typeface="Tekton Pro Cond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ekton Pro Cond" pitchFamily="34" charset="0"/>
              </a:rPr>
              <a:t>bila</a:t>
            </a:r>
            <a:r>
              <a:rPr lang="en-US" sz="2200" dirty="0" smtClean="0">
                <a:solidFill>
                  <a:srgbClr val="0070C0"/>
                </a:solidFill>
                <a:latin typeface="Tekton Pro Cond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ekton Pro Cond" pitchFamily="34" charset="0"/>
              </a:rPr>
              <a:t>isian</a:t>
            </a:r>
            <a:r>
              <a:rPr lang="en-US" sz="2200" dirty="0" smtClean="0">
                <a:solidFill>
                  <a:srgbClr val="0070C0"/>
                </a:solidFill>
                <a:latin typeface="Tekton Pro Cond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ekton Pro Cond" pitchFamily="34" charset="0"/>
              </a:rPr>
              <a:t>kosong</a:t>
            </a:r>
            <a:endParaRPr lang="en-US" sz="2200" dirty="0" smtClean="0">
              <a:solidFill>
                <a:srgbClr val="0070C0"/>
              </a:solidFill>
              <a:latin typeface="Tekton Pro Cond" pitchFamily="34" charset="0"/>
            </a:endParaRPr>
          </a:p>
          <a:p>
            <a:pPr marL="457200" indent="-457200" algn="l"/>
            <a:endParaRPr lang="id-ID" sz="2800" b="1" dirty="0" smtClean="0">
              <a:solidFill>
                <a:srgbClr val="C00000"/>
              </a:solidFill>
              <a:latin typeface="Tekton Pro Cond" pitchFamily="34" charset="0"/>
            </a:endParaRPr>
          </a:p>
          <a:p>
            <a:pPr algn="l"/>
            <a:r>
              <a:rPr lang="id-ID" sz="2800" b="1" dirty="0" smtClean="0">
                <a:latin typeface="Tekton Pro Cond" pitchFamily="34" charset="0"/>
              </a:rPr>
              <a:t> </a:t>
            </a:r>
            <a:endParaRPr lang="id-ID" sz="2800" b="1" dirty="0">
              <a:latin typeface="Tekton Pro Con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t="24058" r="24371" b="24058"/>
          <a:stretch/>
        </p:blipFill>
        <p:spPr bwMode="auto">
          <a:xfrm>
            <a:off x="1293090" y="2819400"/>
            <a:ext cx="3977409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2000" t="34000" r="32000" b="34000"/>
          <a:stretch>
            <a:fillRect/>
          </a:stretch>
        </p:blipFill>
        <p:spPr bwMode="auto">
          <a:xfrm>
            <a:off x="76200" y="990600"/>
            <a:ext cx="25908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 bwMode="auto">
          <a:xfrm>
            <a:off x="3124200" y="5715000"/>
            <a:ext cx="914400" cy="6096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2592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Komponen</a:t>
            </a:r>
            <a:r>
              <a:rPr lang="en-US" dirty="0" smtClean="0"/>
              <a:t> </a:t>
            </a:r>
            <a:r>
              <a:rPr lang="en-US" dirty="0" err="1" smtClean="0"/>
              <a:t>Dasar</a:t>
            </a:r>
            <a:r>
              <a:rPr lang="en-US" dirty="0" smtClean="0"/>
              <a:t> Swing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599"/>
            <a:ext cx="8534400" cy="5562601"/>
          </a:xfrm>
        </p:spPr>
        <p:txBody>
          <a:bodyPr/>
          <a:lstStyle/>
          <a:p>
            <a:pPr>
              <a:buNone/>
            </a:pPr>
            <a:r>
              <a:rPr lang="en-US" sz="2600" dirty="0" smtClean="0"/>
              <a:t>1. </a:t>
            </a:r>
            <a:r>
              <a:rPr lang="en-US" sz="2600" dirty="0" smtClean="0">
                <a:solidFill>
                  <a:srgbClr val="C00000"/>
                </a:solidFill>
              </a:rPr>
              <a:t>Top-Level Container: </a:t>
            </a:r>
            <a:r>
              <a:rPr lang="en-US" sz="2600" dirty="0" err="1" smtClean="0"/>
              <a:t>kontainer</a:t>
            </a:r>
            <a:r>
              <a:rPr lang="en-US" sz="2600" dirty="0" smtClean="0"/>
              <a:t> </a:t>
            </a:r>
            <a:r>
              <a:rPr lang="en-US" sz="2600" dirty="0" err="1" smtClean="0"/>
              <a:t>dasar</a:t>
            </a:r>
            <a:r>
              <a:rPr lang="en-US" sz="2600" dirty="0" smtClean="0"/>
              <a:t> </a:t>
            </a:r>
            <a:r>
              <a:rPr lang="en-US" sz="2600" dirty="0" err="1" smtClean="0"/>
              <a:t>dimana</a:t>
            </a:r>
            <a:r>
              <a:rPr lang="en-US" sz="2600" dirty="0" smtClean="0"/>
              <a:t> </a:t>
            </a:r>
            <a:r>
              <a:rPr lang="en-US" sz="2600" dirty="0" err="1" smtClean="0"/>
              <a:t>komponen</a:t>
            </a:r>
            <a:r>
              <a:rPr lang="en-US" sz="2600" dirty="0" smtClean="0"/>
              <a:t> </a:t>
            </a:r>
            <a:r>
              <a:rPr lang="en-US" sz="2600" dirty="0" err="1" smtClean="0"/>
              <a:t>lainnya</a:t>
            </a:r>
            <a:r>
              <a:rPr lang="en-US" sz="2600" dirty="0" smtClean="0"/>
              <a:t> </a:t>
            </a:r>
            <a:r>
              <a:rPr lang="en-US" sz="2600" dirty="0" err="1" smtClean="0"/>
              <a:t>diletakkan</a:t>
            </a:r>
            <a:r>
              <a:rPr lang="en-US" sz="2600" dirty="0" smtClean="0"/>
              <a:t> (</a:t>
            </a:r>
            <a:r>
              <a:rPr lang="en-US" sz="2600" dirty="0" err="1" smtClean="0">
                <a:solidFill>
                  <a:srgbClr val="0070C0"/>
                </a:solidFill>
              </a:rPr>
              <a:t>JFrame</a:t>
            </a:r>
            <a:r>
              <a:rPr lang="en-US" sz="2600" dirty="0" smtClean="0"/>
              <a:t>, </a:t>
            </a:r>
            <a:r>
              <a:rPr lang="en-US" sz="2600" dirty="0" err="1" smtClean="0">
                <a:solidFill>
                  <a:srgbClr val="0070C0"/>
                </a:solidFill>
              </a:rPr>
              <a:t>JDialog</a:t>
            </a:r>
            <a:r>
              <a:rPr lang="en-US" sz="2600" dirty="0" smtClean="0"/>
              <a:t> </a:t>
            </a:r>
            <a:r>
              <a:rPr lang="en-US" sz="2600" dirty="0" err="1" smtClean="0"/>
              <a:t>dan</a:t>
            </a:r>
            <a:r>
              <a:rPr lang="en-US" sz="2600" dirty="0" smtClean="0"/>
              <a:t> </a:t>
            </a:r>
            <a:r>
              <a:rPr lang="en-US" sz="2600" dirty="0" smtClean="0">
                <a:solidFill>
                  <a:srgbClr val="0070C0"/>
                </a:solidFill>
              </a:rPr>
              <a:t>Applet</a:t>
            </a:r>
            <a:r>
              <a:rPr lang="en-US" sz="2600" dirty="0" smtClean="0"/>
              <a:t>)</a:t>
            </a:r>
          </a:p>
          <a:p>
            <a:pPr>
              <a:buNone/>
            </a:pPr>
            <a:r>
              <a:rPr lang="it-IT" sz="2600" dirty="0" smtClean="0"/>
              <a:t>2. </a:t>
            </a:r>
            <a:r>
              <a:rPr lang="it-IT" sz="2600" dirty="0" smtClean="0">
                <a:solidFill>
                  <a:srgbClr val="C00000"/>
                </a:solidFill>
              </a:rPr>
              <a:t>Intermediate Container</a:t>
            </a:r>
            <a:r>
              <a:rPr lang="it-IT" sz="2600" dirty="0" smtClean="0"/>
              <a:t>: kontainer perantara dimana </a:t>
            </a:r>
            <a:r>
              <a:rPr lang="en-US" sz="2600" dirty="0" err="1" smtClean="0"/>
              <a:t>komponen</a:t>
            </a:r>
            <a:r>
              <a:rPr lang="en-US" sz="2600" dirty="0" smtClean="0"/>
              <a:t> </a:t>
            </a:r>
            <a:r>
              <a:rPr lang="en-US" sz="2600" dirty="0" err="1" smtClean="0"/>
              <a:t>lainnya</a:t>
            </a:r>
            <a:r>
              <a:rPr lang="en-US" sz="2600" dirty="0" smtClean="0"/>
              <a:t> </a:t>
            </a:r>
            <a:r>
              <a:rPr lang="en-US" sz="2600" dirty="0" err="1" smtClean="0"/>
              <a:t>diletakkan</a:t>
            </a:r>
            <a:r>
              <a:rPr lang="en-US" sz="2600" dirty="0" smtClean="0"/>
              <a:t> </a:t>
            </a:r>
            <a:r>
              <a:rPr lang="id-ID" sz="2600" dirty="0" smtClean="0"/>
              <a:t/>
            </a:r>
            <a:br>
              <a:rPr lang="id-ID" sz="2600" dirty="0" smtClean="0"/>
            </a:br>
            <a:r>
              <a:rPr lang="en-US" sz="2600" dirty="0" smtClean="0"/>
              <a:t>(</a:t>
            </a:r>
            <a:r>
              <a:rPr lang="en-US" sz="2600" dirty="0" err="1" smtClean="0">
                <a:solidFill>
                  <a:srgbClr val="0070C0"/>
                </a:solidFill>
              </a:rPr>
              <a:t>JPanel</a:t>
            </a:r>
            <a:r>
              <a:rPr lang="en-US" sz="2600" dirty="0" smtClean="0"/>
              <a:t>, </a:t>
            </a:r>
            <a:r>
              <a:rPr lang="en-US" sz="2600" dirty="0" err="1" smtClean="0">
                <a:solidFill>
                  <a:srgbClr val="0070C0"/>
                </a:solidFill>
              </a:rPr>
              <a:t>JScrollPane</a:t>
            </a:r>
            <a:r>
              <a:rPr lang="en-US" sz="2600" dirty="0" smtClean="0"/>
              <a:t>, </a:t>
            </a:r>
            <a:r>
              <a:rPr lang="en-US" sz="2600" dirty="0" err="1" smtClean="0">
                <a:solidFill>
                  <a:srgbClr val="0070C0"/>
                </a:solidFill>
              </a:rPr>
              <a:t>JTabbedPane</a:t>
            </a:r>
            <a:r>
              <a:rPr lang="en-US" sz="2600" dirty="0" smtClean="0"/>
              <a:t>, </a:t>
            </a:r>
            <a:r>
              <a:rPr lang="en-US" sz="2600" dirty="0" err="1" smtClean="0">
                <a:solidFill>
                  <a:srgbClr val="0070C0"/>
                </a:solidFill>
              </a:rPr>
              <a:t>JToolbar</a:t>
            </a:r>
            <a:r>
              <a:rPr lang="en-US" sz="2600" dirty="0" smtClean="0"/>
              <a:t>, </a:t>
            </a:r>
            <a:r>
              <a:rPr lang="en-US" sz="2600" dirty="0" err="1" smtClean="0">
                <a:solidFill>
                  <a:srgbClr val="0070C0"/>
                </a:solidFill>
              </a:rPr>
              <a:t>JSplitPane</a:t>
            </a:r>
            <a:r>
              <a:rPr lang="en-US" sz="2600" dirty="0" smtClean="0"/>
              <a:t>)</a:t>
            </a:r>
          </a:p>
          <a:p>
            <a:pPr>
              <a:buNone/>
            </a:pPr>
            <a:r>
              <a:rPr lang="en-US" sz="2600" dirty="0" smtClean="0"/>
              <a:t>3. </a:t>
            </a:r>
            <a:r>
              <a:rPr lang="en-US" sz="2600" dirty="0" smtClean="0">
                <a:solidFill>
                  <a:srgbClr val="C00000"/>
                </a:solidFill>
              </a:rPr>
              <a:t>Atomic Component</a:t>
            </a:r>
            <a:r>
              <a:rPr lang="en-US" sz="2600" dirty="0" smtClean="0"/>
              <a:t>: </a:t>
            </a:r>
            <a:r>
              <a:rPr lang="en-US" sz="2600" dirty="0" err="1" smtClean="0"/>
              <a:t>komponen</a:t>
            </a:r>
            <a:r>
              <a:rPr lang="en-US" sz="2600" dirty="0" smtClean="0"/>
              <a:t> yang </a:t>
            </a:r>
            <a:r>
              <a:rPr lang="en-US" sz="2600" dirty="0" err="1" smtClean="0"/>
              <a:t>memiliki</a:t>
            </a:r>
            <a:r>
              <a:rPr lang="en-US" sz="2600" dirty="0" smtClean="0"/>
              <a:t> </a:t>
            </a:r>
            <a:r>
              <a:rPr lang="en-US" sz="2600" dirty="0" err="1" smtClean="0"/>
              <a:t>fungsi</a:t>
            </a:r>
            <a:r>
              <a:rPr lang="en-US" sz="2600" dirty="0" smtClean="0"/>
              <a:t> </a:t>
            </a:r>
            <a:r>
              <a:rPr lang="en-US" sz="2600" dirty="0" err="1" smtClean="0"/>
              <a:t>spesifik</a:t>
            </a:r>
            <a:r>
              <a:rPr lang="en-US" sz="2600" dirty="0" smtClean="0"/>
              <a:t> </a:t>
            </a:r>
            <a:r>
              <a:rPr lang="en-US" sz="2600" dirty="0" err="1" smtClean="0"/>
              <a:t>dan</a:t>
            </a:r>
            <a:r>
              <a:rPr lang="en-US" sz="2600" dirty="0" smtClean="0"/>
              <a:t> </a:t>
            </a:r>
            <a:r>
              <a:rPr lang="en-US" sz="2600" dirty="0" err="1" smtClean="0"/>
              <a:t>menerima</a:t>
            </a:r>
            <a:r>
              <a:rPr lang="en-US" sz="2600" dirty="0" smtClean="0"/>
              <a:t> </a:t>
            </a:r>
            <a:r>
              <a:rPr lang="en-US" sz="2600" dirty="0" err="1" smtClean="0"/>
              <a:t>interaksi</a:t>
            </a:r>
            <a:r>
              <a:rPr lang="en-US" sz="2600" dirty="0" smtClean="0"/>
              <a:t> </a:t>
            </a:r>
            <a:r>
              <a:rPr lang="en-US" sz="2600" dirty="0" err="1" smtClean="0"/>
              <a:t>langsung</a:t>
            </a:r>
            <a:r>
              <a:rPr lang="en-US" sz="2600" dirty="0" smtClean="0"/>
              <a:t> </a:t>
            </a:r>
            <a:r>
              <a:rPr lang="en-US" sz="2600" dirty="0" err="1" smtClean="0"/>
              <a:t>dari</a:t>
            </a:r>
            <a:r>
              <a:rPr lang="en-US" sz="2600" dirty="0" smtClean="0"/>
              <a:t> user (</a:t>
            </a:r>
            <a:r>
              <a:rPr lang="en-US" sz="2600" dirty="0" smtClean="0">
                <a:solidFill>
                  <a:srgbClr val="0070C0"/>
                </a:solidFill>
              </a:rPr>
              <a:t>J</a:t>
            </a:r>
            <a:r>
              <a:rPr lang="id-ID" sz="2600" dirty="0" smtClean="0">
                <a:solidFill>
                  <a:srgbClr val="0070C0"/>
                </a:solidFill>
              </a:rPr>
              <a:t>B</a:t>
            </a:r>
            <a:r>
              <a:rPr lang="en-US" sz="2600" dirty="0" err="1" smtClean="0">
                <a:solidFill>
                  <a:srgbClr val="0070C0"/>
                </a:solidFill>
              </a:rPr>
              <a:t>utton</a:t>
            </a:r>
            <a:r>
              <a:rPr lang="en-US" sz="2600" dirty="0" smtClean="0"/>
              <a:t>, </a:t>
            </a:r>
            <a:r>
              <a:rPr lang="en-US" sz="2600" dirty="0" err="1" smtClean="0">
                <a:solidFill>
                  <a:srgbClr val="0070C0"/>
                </a:solidFill>
              </a:rPr>
              <a:t>JLabel</a:t>
            </a:r>
            <a:r>
              <a:rPr lang="en-US" sz="2600" dirty="0" smtClean="0"/>
              <a:t>, </a:t>
            </a:r>
            <a:r>
              <a:rPr lang="en-US" sz="2600" dirty="0" err="1" smtClean="0">
                <a:solidFill>
                  <a:srgbClr val="0070C0"/>
                </a:solidFill>
              </a:rPr>
              <a:t>JTextArea</a:t>
            </a:r>
            <a:r>
              <a:rPr lang="en-US" sz="2600" dirty="0" smtClean="0"/>
              <a:t>, </a:t>
            </a:r>
            <a:r>
              <a:rPr lang="en-US" sz="2600" dirty="0" err="1" smtClean="0"/>
              <a:t>dsb</a:t>
            </a:r>
            <a:r>
              <a:rPr lang="en-US" sz="2600" dirty="0" smtClean="0"/>
              <a:t>)</a:t>
            </a:r>
          </a:p>
          <a:p>
            <a:pPr>
              <a:buNone/>
            </a:pPr>
            <a:r>
              <a:rPr lang="en-US" sz="2600" dirty="0" smtClean="0"/>
              <a:t>4. </a:t>
            </a:r>
            <a:r>
              <a:rPr lang="en-US" sz="2600" dirty="0" smtClean="0">
                <a:solidFill>
                  <a:srgbClr val="C00000"/>
                </a:solidFill>
              </a:rPr>
              <a:t>Layout Manager</a:t>
            </a:r>
            <a:r>
              <a:rPr lang="en-US" sz="2600" dirty="0" smtClean="0"/>
              <a:t>: </a:t>
            </a:r>
            <a:r>
              <a:rPr lang="en-US" sz="2600" dirty="0" err="1" smtClean="0"/>
              <a:t>mengatur</a:t>
            </a:r>
            <a:r>
              <a:rPr lang="en-US" sz="2600" dirty="0" smtClean="0"/>
              <a:t> </a:t>
            </a:r>
            <a:r>
              <a:rPr lang="en-US" sz="2600" dirty="0" err="1" smtClean="0"/>
              <a:t>tata</a:t>
            </a:r>
            <a:r>
              <a:rPr lang="en-US" sz="2600" dirty="0" smtClean="0"/>
              <a:t> </a:t>
            </a:r>
            <a:r>
              <a:rPr lang="en-US" sz="2600" dirty="0" err="1" smtClean="0"/>
              <a:t>letak</a:t>
            </a:r>
            <a:r>
              <a:rPr lang="en-US" sz="2600" dirty="0" smtClean="0"/>
              <a:t> </a:t>
            </a:r>
            <a:r>
              <a:rPr lang="en-US" sz="2600" dirty="0" err="1" smtClean="0"/>
              <a:t>dan</a:t>
            </a:r>
            <a:r>
              <a:rPr lang="en-US" sz="2600" dirty="0" smtClean="0"/>
              <a:t> </a:t>
            </a:r>
            <a:r>
              <a:rPr lang="en-US" sz="2600" dirty="0" err="1" smtClean="0"/>
              <a:t>posisi</a:t>
            </a:r>
            <a:r>
              <a:rPr lang="en-US" sz="2600" dirty="0" smtClean="0"/>
              <a:t> </a:t>
            </a:r>
            <a:r>
              <a:rPr lang="en-US" sz="2600" dirty="0" err="1" smtClean="0"/>
              <a:t>komponen</a:t>
            </a:r>
            <a:r>
              <a:rPr lang="en-US" sz="2600" dirty="0" smtClean="0"/>
              <a:t> </a:t>
            </a:r>
            <a:r>
              <a:rPr lang="en-US" sz="2600" dirty="0" err="1" smtClean="0"/>
              <a:t>dalam</a:t>
            </a:r>
            <a:r>
              <a:rPr lang="en-US" sz="2600" dirty="0" smtClean="0"/>
              <a:t> </a:t>
            </a:r>
            <a:r>
              <a:rPr lang="en-US" sz="2600" dirty="0" err="1" smtClean="0"/>
              <a:t>kontainer</a:t>
            </a:r>
            <a:r>
              <a:rPr lang="en-US" sz="2600" dirty="0" smtClean="0"/>
              <a:t> (</a:t>
            </a:r>
            <a:r>
              <a:rPr lang="en-US" sz="2600" dirty="0" err="1" smtClean="0">
                <a:solidFill>
                  <a:srgbClr val="0070C0"/>
                </a:solidFill>
              </a:rPr>
              <a:t>BorderLayout</a:t>
            </a:r>
            <a:r>
              <a:rPr lang="en-US" sz="2600" dirty="0" smtClean="0"/>
              <a:t>, </a:t>
            </a:r>
            <a:r>
              <a:rPr lang="en-US" sz="2600" dirty="0" err="1" smtClean="0">
                <a:solidFill>
                  <a:srgbClr val="0070C0"/>
                </a:solidFill>
              </a:rPr>
              <a:t>BoxLayout</a:t>
            </a:r>
            <a:r>
              <a:rPr lang="en-US" sz="2600" dirty="0" smtClean="0"/>
              <a:t>, </a:t>
            </a:r>
            <a:r>
              <a:rPr lang="en-US" sz="2600" dirty="0" err="1" smtClean="0">
                <a:solidFill>
                  <a:srgbClr val="0070C0"/>
                </a:solidFill>
              </a:rPr>
              <a:t>FlowLayout</a:t>
            </a:r>
            <a:r>
              <a:rPr lang="en-US" sz="2600" dirty="0" smtClean="0"/>
              <a:t>, </a:t>
            </a:r>
            <a:r>
              <a:rPr lang="en-US" sz="2600" dirty="0" err="1" smtClean="0">
                <a:solidFill>
                  <a:srgbClr val="0070C0"/>
                </a:solidFill>
              </a:rPr>
              <a:t>GridBagLayout</a:t>
            </a:r>
            <a:r>
              <a:rPr lang="en-US" sz="2600" dirty="0" smtClean="0"/>
              <a:t>, </a:t>
            </a:r>
            <a:r>
              <a:rPr lang="en-US" sz="2600" dirty="0" err="1" smtClean="0">
                <a:solidFill>
                  <a:srgbClr val="0070C0"/>
                </a:solidFill>
              </a:rPr>
              <a:t>GridLayout</a:t>
            </a:r>
            <a:r>
              <a:rPr lang="en-US" sz="2600" dirty="0" smtClean="0"/>
              <a:t>)</a:t>
            </a:r>
          </a:p>
          <a:p>
            <a:pPr>
              <a:buNone/>
            </a:pPr>
            <a:r>
              <a:rPr lang="en-US" sz="2600" dirty="0" smtClean="0"/>
              <a:t>5. </a:t>
            </a:r>
            <a:r>
              <a:rPr lang="en-US" sz="2600" dirty="0" smtClean="0">
                <a:solidFill>
                  <a:srgbClr val="C00000"/>
                </a:solidFill>
              </a:rPr>
              <a:t>Event Handling</a:t>
            </a:r>
            <a:r>
              <a:rPr lang="en-US" sz="2600" dirty="0" smtClean="0"/>
              <a:t>: </a:t>
            </a:r>
            <a:r>
              <a:rPr lang="en-US" sz="2600" dirty="0" err="1" smtClean="0"/>
              <a:t>menangani</a:t>
            </a:r>
            <a:r>
              <a:rPr lang="en-US" sz="2600" dirty="0" smtClean="0"/>
              <a:t> event yang </a:t>
            </a:r>
            <a:r>
              <a:rPr lang="en-US" sz="2600" dirty="0" err="1" smtClean="0"/>
              <a:t>dilakukan</a:t>
            </a:r>
            <a:r>
              <a:rPr lang="en-US" sz="2600" dirty="0" smtClean="0"/>
              <a:t> user (</a:t>
            </a:r>
            <a:r>
              <a:rPr lang="en-US" sz="2600" dirty="0" err="1" smtClean="0">
                <a:solidFill>
                  <a:srgbClr val="0070C0"/>
                </a:solidFill>
              </a:rPr>
              <a:t>klik</a:t>
            </a:r>
            <a:r>
              <a:rPr lang="en-US" sz="2600" dirty="0" smtClean="0">
                <a:solidFill>
                  <a:srgbClr val="0070C0"/>
                </a:solidFill>
              </a:rPr>
              <a:t> mouse</a:t>
            </a:r>
            <a:r>
              <a:rPr lang="en-US" sz="2600" dirty="0" smtClean="0"/>
              <a:t>, </a:t>
            </a:r>
            <a:r>
              <a:rPr lang="en-US" sz="2600" dirty="0" err="1" smtClean="0">
                <a:solidFill>
                  <a:srgbClr val="0070C0"/>
                </a:solidFill>
              </a:rPr>
              <a:t>ketik</a:t>
            </a:r>
            <a:r>
              <a:rPr lang="en-US" sz="2600" dirty="0" smtClean="0">
                <a:solidFill>
                  <a:srgbClr val="0070C0"/>
                </a:solidFill>
              </a:rPr>
              <a:t> keyboard</a:t>
            </a:r>
            <a:r>
              <a:rPr lang="en-US" sz="2600" dirty="0" smtClean="0"/>
              <a:t>, </a:t>
            </a:r>
            <a:r>
              <a:rPr lang="en-US" sz="2600" dirty="0" err="1" smtClean="0">
                <a:solidFill>
                  <a:srgbClr val="0070C0"/>
                </a:solidFill>
              </a:rPr>
              <a:t>perbesar</a:t>
            </a:r>
            <a:r>
              <a:rPr lang="en-US" sz="2600" dirty="0" smtClean="0">
                <a:solidFill>
                  <a:srgbClr val="0070C0"/>
                </a:solidFill>
              </a:rPr>
              <a:t> frame</a:t>
            </a:r>
            <a:r>
              <a:rPr lang="en-US" sz="2600" dirty="0" smtClean="0"/>
              <a:t>, </a:t>
            </a:r>
            <a:r>
              <a:rPr lang="en-US" sz="2600" dirty="0" err="1" smtClean="0"/>
              <a:t>dsb</a:t>
            </a:r>
            <a:r>
              <a:rPr lang="en-US" sz="2600" dirty="0" smtClean="0"/>
              <a:t>)</a:t>
            </a:r>
            <a:endParaRPr lang="id-ID" sz="2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396"/>
            <a:ext cx="9118139" cy="683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960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80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Ganti</a:t>
            </a:r>
            <a:r>
              <a:rPr lang="en-US" sz="3600" dirty="0" smtClean="0"/>
              <a:t> </a:t>
            </a:r>
            <a:r>
              <a:rPr lang="en-US" sz="3600" dirty="0" err="1" smtClean="0"/>
              <a:t>TextField</a:t>
            </a:r>
            <a:r>
              <a:rPr lang="en-US" sz="3600" dirty="0" smtClean="0"/>
              <a:t> </a:t>
            </a:r>
            <a:r>
              <a:rPr lang="en-US" sz="3600" dirty="0" err="1" smtClean="0"/>
              <a:t>menjadi</a:t>
            </a:r>
            <a:r>
              <a:rPr lang="en-US" sz="3600" dirty="0" smtClean="0"/>
              <a:t> </a:t>
            </a:r>
            <a:r>
              <a:rPr lang="en-US" sz="3600" dirty="0" err="1" smtClean="0"/>
              <a:t>ComboBox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29167" r="28125" b="29167"/>
          <a:stretch>
            <a:fillRect/>
          </a:stretch>
        </p:blipFill>
        <p:spPr bwMode="auto">
          <a:xfrm>
            <a:off x="990600" y="1153886"/>
            <a:ext cx="7239000" cy="517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095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188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267200"/>
            <a:ext cx="7543800" cy="1144588"/>
          </a:xfrm>
        </p:spPr>
        <p:txBody>
          <a:bodyPr/>
          <a:lstStyle/>
          <a:p>
            <a:r>
              <a:rPr lang="id-ID" sz="2800" dirty="0" smtClean="0">
                <a:solidFill>
                  <a:schemeClr val="tx1"/>
                </a:solidFill>
              </a:rPr>
              <a:t>GUI Component: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BorderLayout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smtClean="0">
                <a:solidFill>
                  <a:srgbClr val="C00000"/>
                </a:solidFill>
              </a:rPr>
              <a:t>Button, </a:t>
            </a:r>
            <a:r>
              <a:rPr lang="en-US" sz="2800" dirty="0" err="1" smtClean="0">
                <a:solidFill>
                  <a:srgbClr val="C00000"/>
                </a:solidFill>
              </a:rPr>
              <a:t>CardLayout</a:t>
            </a:r>
            <a:endParaRPr lang="en-US" sz="2800" dirty="0" smtClean="0">
              <a:solidFill>
                <a:srgbClr val="C00000"/>
              </a:solidFill>
            </a:endParaRPr>
          </a:p>
          <a:p>
            <a:r>
              <a:rPr lang="id-ID" sz="2800" dirty="0" smtClean="0">
                <a:solidFill>
                  <a:schemeClr val="tx1"/>
                </a:solidFill>
              </a:rPr>
              <a:t>Logic Programming: </a:t>
            </a:r>
            <a:r>
              <a:rPr lang="en-US" sz="2800" dirty="0" smtClean="0">
                <a:solidFill>
                  <a:srgbClr val="C00000"/>
                </a:solidFill>
              </a:rPr>
              <a:t>none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Event: </a:t>
            </a:r>
            <a:r>
              <a:rPr lang="en-US" sz="2800" dirty="0" err="1" smtClean="0">
                <a:solidFill>
                  <a:srgbClr val="C00000"/>
                </a:solidFill>
              </a:rPr>
              <a:t>actionPerformed</a:t>
            </a:r>
            <a:endParaRPr lang="id-ID" sz="2800" dirty="0" smtClean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95325"/>
            <a:ext cx="8001000" cy="1438275"/>
          </a:xfrm>
        </p:spPr>
        <p:txBody>
          <a:bodyPr/>
          <a:lstStyle/>
          <a:p>
            <a:r>
              <a:rPr lang="en-US" sz="4400" dirty="0" err="1" smtClean="0"/>
              <a:t>Aplikasi</a:t>
            </a:r>
            <a:r>
              <a:rPr lang="en-US" sz="4400" dirty="0" smtClean="0"/>
              <a:t> </a:t>
            </a:r>
            <a:r>
              <a:rPr lang="en-US" sz="4400" dirty="0" err="1" smtClean="0"/>
              <a:t>Penampil</a:t>
            </a:r>
            <a:r>
              <a:rPr lang="en-US" sz="4400" dirty="0" smtClean="0"/>
              <a:t> </a:t>
            </a:r>
            <a:r>
              <a:rPr lang="en-US" sz="4400" dirty="0" err="1" smtClean="0"/>
              <a:t>Gambar</a:t>
            </a:r>
            <a:r>
              <a:rPr lang="en-US" sz="4400" dirty="0" smtClean="0"/>
              <a:t> </a:t>
            </a:r>
            <a:r>
              <a:rPr lang="en-US" sz="4400" dirty="0" err="1" smtClean="0"/>
              <a:t>dengan</a:t>
            </a:r>
            <a:r>
              <a:rPr lang="en-US" sz="4400" dirty="0" smtClean="0"/>
              <a:t> Button</a:t>
            </a:r>
            <a:endParaRPr lang="id-ID" sz="4400" dirty="0"/>
          </a:p>
        </p:txBody>
      </p:sp>
    </p:spTree>
    <p:extLst>
      <p:ext uri="{BB962C8B-B14F-4D97-AF65-F5344CB8AC3E}">
        <p14:creationId xmlns:p14="http://schemas.microsoft.com/office/powerpoint/2010/main" val="1010716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Penampil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(Button)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1" t="4922" r="20202" b="5910"/>
          <a:stretch/>
        </p:blipFill>
        <p:spPr bwMode="auto">
          <a:xfrm>
            <a:off x="513661" y="838200"/>
            <a:ext cx="3467622" cy="509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0" t="5101" r="20067" b="5909"/>
          <a:stretch/>
        </p:blipFill>
        <p:spPr bwMode="auto">
          <a:xfrm>
            <a:off x="2362200" y="1447800"/>
            <a:ext cx="3472665" cy="508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0" t="5281" r="20067" b="5730"/>
          <a:stretch/>
        </p:blipFill>
        <p:spPr bwMode="auto">
          <a:xfrm>
            <a:off x="4147335" y="1981200"/>
            <a:ext cx="3472665" cy="508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06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6697362" y="3657600"/>
            <a:ext cx="2362200" cy="3810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 bwMode="auto">
          <a:xfrm flipH="1">
            <a:off x="1524000" y="3848100"/>
            <a:ext cx="5173362" cy="19431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76261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5943600" y="4114800"/>
            <a:ext cx="2514600" cy="6096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 bwMode="auto">
          <a:xfrm flipH="1">
            <a:off x="2133600" y="4419600"/>
            <a:ext cx="3810000" cy="914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14574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683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267200"/>
            <a:ext cx="7543800" cy="1144588"/>
          </a:xfrm>
        </p:spPr>
        <p:txBody>
          <a:bodyPr/>
          <a:lstStyle/>
          <a:p>
            <a:r>
              <a:rPr lang="id-ID" sz="2800" dirty="0" smtClean="0">
                <a:solidFill>
                  <a:schemeClr val="tx1"/>
                </a:solidFill>
              </a:rPr>
              <a:t>GUI Component: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BorderLayout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smtClean="0">
                <a:solidFill>
                  <a:srgbClr val="C00000"/>
                </a:solidFill>
              </a:rPr>
              <a:t>Button, </a:t>
            </a:r>
            <a:r>
              <a:rPr lang="en-US" sz="2800" dirty="0" err="1" smtClean="0">
                <a:solidFill>
                  <a:srgbClr val="C00000"/>
                </a:solidFill>
              </a:rPr>
              <a:t>CardLayout</a:t>
            </a:r>
            <a:endParaRPr lang="en-US" sz="2800" dirty="0" smtClean="0">
              <a:solidFill>
                <a:srgbClr val="C00000"/>
              </a:solidFill>
            </a:endParaRPr>
          </a:p>
          <a:p>
            <a:r>
              <a:rPr lang="id-ID" sz="2800" dirty="0" smtClean="0">
                <a:solidFill>
                  <a:schemeClr val="tx1"/>
                </a:solidFill>
              </a:rPr>
              <a:t>Logic Programming: </a:t>
            </a:r>
            <a:r>
              <a:rPr lang="en-US" sz="2800" dirty="0" smtClean="0">
                <a:solidFill>
                  <a:srgbClr val="C00000"/>
                </a:solidFill>
              </a:rPr>
              <a:t>none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Event: </a:t>
            </a:r>
            <a:r>
              <a:rPr lang="en-US" sz="2800" dirty="0" err="1" smtClean="0">
                <a:solidFill>
                  <a:srgbClr val="C00000"/>
                </a:solidFill>
              </a:rPr>
              <a:t>actionPerformed</a:t>
            </a:r>
            <a:endParaRPr lang="id-ID" sz="2800" dirty="0" smtClean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076325"/>
            <a:ext cx="8001000" cy="1438275"/>
          </a:xfrm>
        </p:spPr>
        <p:txBody>
          <a:bodyPr/>
          <a:lstStyle/>
          <a:p>
            <a:r>
              <a:rPr lang="en-US" sz="4400" dirty="0" err="1" smtClean="0"/>
              <a:t>Aplikasi</a:t>
            </a:r>
            <a:r>
              <a:rPr lang="en-US" sz="4400" dirty="0" smtClean="0"/>
              <a:t> </a:t>
            </a:r>
            <a:r>
              <a:rPr lang="en-US" sz="4400" dirty="0" err="1" smtClean="0"/>
              <a:t>Penampil</a:t>
            </a:r>
            <a:r>
              <a:rPr lang="en-US" sz="4400" dirty="0" smtClean="0"/>
              <a:t> </a:t>
            </a:r>
            <a:r>
              <a:rPr lang="en-US" sz="4400" dirty="0" err="1" smtClean="0"/>
              <a:t>Gambar</a:t>
            </a:r>
            <a:r>
              <a:rPr lang="en-US" sz="4400" dirty="0" smtClean="0"/>
              <a:t> </a:t>
            </a:r>
            <a:r>
              <a:rPr lang="en-US" sz="4400" dirty="0" err="1" smtClean="0"/>
              <a:t>dengan</a:t>
            </a:r>
            <a:r>
              <a:rPr lang="en-US" sz="4400" dirty="0" smtClean="0"/>
              <a:t> Button</a:t>
            </a:r>
            <a:r>
              <a:rPr lang="id-ID" sz="4400" dirty="0" smtClean="0"/>
              <a:t> (FullScreen Undecorated)</a:t>
            </a:r>
            <a:endParaRPr lang="id-ID" sz="4400" dirty="0"/>
          </a:p>
        </p:txBody>
      </p:sp>
    </p:spTree>
    <p:extLst>
      <p:ext uri="{BB962C8B-B14F-4D97-AF65-F5344CB8AC3E}">
        <p14:creationId xmlns:p14="http://schemas.microsoft.com/office/powerpoint/2010/main" val="3130348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Desain Aplikasi GUI dengan </a:t>
            </a:r>
            <a:r>
              <a:rPr lang="id-ID" dirty="0" err="1" smtClean="0"/>
              <a:t>Netbeans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4" descr="gui_build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"/>
          <a:stretch/>
        </p:blipFill>
        <p:spPr bwMode="auto">
          <a:xfrm>
            <a:off x="0" y="914399"/>
            <a:ext cx="9144000" cy="591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805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616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0"/>
            <a:ext cx="11201400" cy="840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685800" y="2819400"/>
            <a:ext cx="8001000" cy="16002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118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9"/>
          <a:stretch/>
        </p:blipFill>
        <p:spPr bwMode="auto">
          <a:xfrm>
            <a:off x="16476" y="0"/>
            <a:ext cx="91490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6781800" y="4510860"/>
            <a:ext cx="2057400" cy="273777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 bwMode="auto">
          <a:xfrm flipH="1" flipV="1">
            <a:off x="838200" y="4510860"/>
            <a:ext cx="5943600" cy="13688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46494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267200"/>
            <a:ext cx="8305800" cy="1144588"/>
          </a:xfrm>
        </p:spPr>
        <p:txBody>
          <a:bodyPr/>
          <a:lstStyle/>
          <a:p>
            <a:r>
              <a:rPr lang="id-ID" dirty="0" smtClean="0">
                <a:solidFill>
                  <a:schemeClr val="tx1"/>
                </a:solidFill>
              </a:rPr>
              <a:t>GUI Component:</a:t>
            </a:r>
            <a:r>
              <a:rPr lang="en-US" dirty="0" err="1" smtClean="0">
                <a:solidFill>
                  <a:srgbClr val="C00000"/>
                </a:solidFill>
              </a:rPr>
              <a:t>ComboBox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CardLayout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id-ID" dirty="0" smtClean="0">
                <a:solidFill>
                  <a:schemeClr val="tx1"/>
                </a:solidFill>
              </a:rPr>
              <a:t>Logic Programming: </a:t>
            </a:r>
            <a:r>
              <a:rPr lang="en-US" dirty="0" smtClean="0">
                <a:solidFill>
                  <a:srgbClr val="C00000"/>
                </a:solidFill>
              </a:rPr>
              <a:t>none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Event: </a:t>
            </a:r>
            <a:r>
              <a:rPr lang="en-US" dirty="0" err="1" smtClean="0">
                <a:solidFill>
                  <a:srgbClr val="C00000"/>
                </a:solidFill>
              </a:rPr>
              <a:t>itemStateChanged</a:t>
            </a:r>
            <a:endParaRPr lang="id-ID" dirty="0" smtClean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71525"/>
            <a:ext cx="8001000" cy="1438275"/>
          </a:xfrm>
        </p:spPr>
        <p:txBody>
          <a:bodyPr/>
          <a:lstStyle/>
          <a:p>
            <a:r>
              <a:rPr lang="en-US" sz="4400" dirty="0" err="1" smtClean="0"/>
              <a:t>Aplikasi</a:t>
            </a:r>
            <a:r>
              <a:rPr lang="en-US" sz="4400" dirty="0" smtClean="0"/>
              <a:t> </a:t>
            </a:r>
            <a:r>
              <a:rPr lang="en-US" sz="4400" err="1" smtClean="0"/>
              <a:t>Penampil</a:t>
            </a:r>
            <a:r>
              <a:rPr lang="en-US" sz="4400" smtClean="0"/>
              <a:t> Gambar</a:t>
            </a:r>
            <a:r>
              <a:rPr lang="id-ID" sz="4400" smtClean="0"/>
              <a:t> dengan ComboBox</a:t>
            </a:r>
            <a:endParaRPr lang="id-ID" sz="4400" dirty="0"/>
          </a:p>
        </p:txBody>
      </p:sp>
    </p:spTree>
    <p:extLst>
      <p:ext uri="{BB962C8B-B14F-4D97-AF65-F5344CB8AC3E}">
        <p14:creationId xmlns:p14="http://schemas.microsoft.com/office/powerpoint/2010/main" val="2689237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Penampil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ComboBox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6" t="5228" r="35216" b="25000"/>
          <a:stretch/>
        </p:blipFill>
        <p:spPr bwMode="auto">
          <a:xfrm>
            <a:off x="533400" y="990600"/>
            <a:ext cx="4206241" cy="510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2" t="5170" r="35433" b="25057"/>
          <a:stretch/>
        </p:blipFill>
        <p:spPr bwMode="auto">
          <a:xfrm>
            <a:off x="4073235" y="1456362"/>
            <a:ext cx="4156365" cy="510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359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2835" r="31432" b="510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76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267200"/>
            <a:ext cx="8305800" cy="1144588"/>
          </a:xfrm>
        </p:spPr>
        <p:txBody>
          <a:bodyPr/>
          <a:lstStyle/>
          <a:p>
            <a:r>
              <a:rPr lang="id-ID" sz="3000" dirty="0" smtClean="0"/>
              <a:t>GUI Component:</a:t>
            </a:r>
            <a:r>
              <a:rPr lang="id-ID" sz="3000" dirty="0" smtClean="0">
                <a:solidFill>
                  <a:srgbClr val="C00000"/>
                </a:solidFill>
              </a:rPr>
              <a:t>TextField, </a:t>
            </a:r>
            <a:r>
              <a:rPr lang="en-US" sz="3000" dirty="0" err="1" smtClean="0">
                <a:solidFill>
                  <a:srgbClr val="C00000"/>
                </a:solidFill>
              </a:rPr>
              <a:t>PasswordField</a:t>
            </a:r>
            <a:r>
              <a:rPr lang="en-US" sz="3000" dirty="0" smtClean="0">
                <a:solidFill>
                  <a:srgbClr val="C00000"/>
                </a:solidFill>
              </a:rPr>
              <a:t>,</a:t>
            </a:r>
            <a:br>
              <a:rPr lang="en-US" sz="3000" dirty="0" smtClean="0">
                <a:solidFill>
                  <a:srgbClr val="C00000"/>
                </a:solidFill>
              </a:rPr>
            </a:br>
            <a:r>
              <a:rPr lang="en-US" sz="3000" dirty="0" smtClean="0">
                <a:solidFill>
                  <a:srgbClr val="C00000"/>
                </a:solidFill>
              </a:rPr>
              <a:t>Menu Bar, Menu Item</a:t>
            </a:r>
            <a:endParaRPr lang="id-ID" sz="3000" dirty="0" smtClean="0">
              <a:solidFill>
                <a:srgbClr val="C00000"/>
              </a:solidFill>
            </a:endParaRPr>
          </a:p>
          <a:p>
            <a:r>
              <a:rPr lang="id-ID" sz="3000" dirty="0" smtClean="0">
                <a:solidFill>
                  <a:schemeClr val="tx1"/>
                </a:solidFill>
              </a:rPr>
              <a:t>Logic Programming: </a:t>
            </a:r>
            <a:r>
              <a:rPr lang="id-ID" sz="3000" dirty="0" smtClean="0">
                <a:solidFill>
                  <a:srgbClr val="C00000"/>
                </a:solidFill>
              </a:rPr>
              <a:t>If-Else</a:t>
            </a:r>
            <a:endParaRPr lang="en-US" sz="3000" dirty="0" smtClean="0">
              <a:solidFill>
                <a:srgbClr val="C00000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Event: </a:t>
            </a:r>
            <a:r>
              <a:rPr lang="en-US" sz="3000" dirty="0" err="1" smtClean="0">
                <a:solidFill>
                  <a:srgbClr val="C00000"/>
                </a:solidFill>
              </a:rPr>
              <a:t>KeyPressed</a:t>
            </a:r>
            <a:endParaRPr lang="id-ID" sz="3000" dirty="0" smtClean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Login Form </a:t>
            </a:r>
            <a:r>
              <a:rPr lang="en-US" sz="4400" dirty="0" err="1" smtClean="0"/>
              <a:t>dan</a:t>
            </a:r>
            <a:r>
              <a:rPr lang="en-US" sz="4400" dirty="0" smtClean="0"/>
              <a:t> </a:t>
            </a:r>
            <a:r>
              <a:rPr lang="en-US" sz="4400" dirty="0" err="1" smtClean="0"/>
              <a:t>Konfirmasi</a:t>
            </a:r>
            <a:r>
              <a:rPr lang="en-US" sz="4400" dirty="0" smtClean="0"/>
              <a:t> </a:t>
            </a:r>
            <a:r>
              <a:rPr lang="en-US" sz="4400" dirty="0" err="1" smtClean="0"/>
              <a:t>Keluar</a:t>
            </a:r>
            <a:r>
              <a:rPr lang="en-US" sz="4400" dirty="0" smtClean="0"/>
              <a:t> </a:t>
            </a:r>
            <a:r>
              <a:rPr lang="en-US" sz="4400" dirty="0" err="1" smtClean="0"/>
              <a:t>Aplikasi</a:t>
            </a:r>
            <a:endParaRPr lang="id-ID" sz="4400" dirty="0"/>
          </a:p>
        </p:txBody>
      </p:sp>
    </p:spTree>
    <p:extLst>
      <p:ext uri="{BB962C8B-B14F-4D97-AF65-F5344CB8AC3E}">
        <p14:creationId xmlns:p14="http://schemas.microsoft.com/office/powerpoint/2010/main" val="1573869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9239" t="37136" r="39443" b="37135"/>
          <a:stretch>
            <a:fillRect/>
          </a:stretch>
        </p:blipFill>
        <p:spPr bwMode="auto">
          <a:xfrm>
            <a:off x="1070956" y="547376"/>
            <a:ext cx="3124200" cy="211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4554" t="27084" r="34992" b="29167"/>
          <a:stretch>
            <a:fillRect/>
          </a:stretch>
        </p:blipFill>
        <p:spPr bwMode="auto">
          <a:xfrm>
            <a:off x="4495800" y="152400"/>
            <a:ext cx="396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5139" t="28125" r="34992" b="28125"/>
          <a:stretch>
            <a:fillRect/>
          </a:stretch>
        </p:blipFill>
        <p:spPr bwMode="auto">
          <a:xfrm>
            <a:off x="1409700" y="3581400"/>
            <a:ext cx="388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39824" t="39583" r="39678" b="43750"/>
          <a:stretch>
            <a:fillRect/>
          </a:stretch>
        </p:blipFill>
        <p:spPr bwMode="auto">
          <a:xfrm>
            <a:off x="3581399" y="4876800"/>
            <a:ext cx="3688339" cy="168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267200"/>
            <a:ext cx="7186613" cy="1404938"/>
          </a:xfrm>
        </p:spPr>
        <p:txBody>
          <a:bodyPr/>
          <a:lstStyle/>
          <a:p>
            <a:r>
              <a:rPr lang="id-ID" dirty="0" smtClean="0">
                <a:solidFill>
                  <a:schemeClr val="tx1"/>
                </a:solidFill>
              </a:rPr>
              <a:t>GUI Component: </a:t>
            </a:r>
            <a:r>
              <a:rPr lang="id-ID" dirty="0" smtClean="0">
                <a:solidFill>
                  <a:srgbClr val="C00000"/>
                </a:solidFill>
              </a:rPr>
              <a:t>Label, TextField, Button</a:t>
            </a:r>
          </a:p>
          <a:p>
            <a:r>
              <a:rPr lang="id-ID" dirty="0" smtClean="0">
                <a:solidFill>
                  <a:schemeClr val="tx1"/>
                </a:solidFill>
              </a:rPr>
              <a:t>Logic Programming: </a:t>
            </a:r>
            <a:r>
              <a:rPr lang="en-US" dirty="0">
                <a:solidFill>
                  <a:srgbClr val="C00000"/>
                </a:solidFill>
              </a:rPr>
              <a:t>i</a:t>
            </a:r>
            <a:r>
              <a:rPr lang="id-ID" dirty="0" smtClean="0">
                <a:solidFill>
                  <a:srgbClr val="C00000"/>
                </a:solidFill>
              </a:rPr>
              <a:t>f-</a:t>
            </a:r>
            <a:r>
              <a:rPr lang="en-US" dirty="0" smtClean="0">
                <a:solidFill>
                  <a:srgbClr val="C00000"/>
                </a:solidFill>
              </a:rPr>
              <a:t>e</a:t>
            </a:r>
            <a:r>
              <a:rPr lang="id-ID" dirty="0" smtClean="0">
                <a:solidFill>
                  <a:srgbClr val="C00000"/>
                </a:solidFill>
              </a:rPr>
              <a:t>lse, </a:t>
            </a:r>
            <a:r>
              <a:rPr lang="en-US" dirty="0" smtClean="0">
                <a:solidFill>
                  <a:srgbClr val="C00000"/>
                </a:solidFill>
              </a:rPr>
              <a:t>s</a:t>
            </a:r>
            <a:r>
              <a:rPr lang="id-ID" dirty="0" smtClean="0">
                <a:solidFill>
                  <a:srgbClr val="C00000"/>
                </a:solidFill>
              </a:rPr>
              <a:t>witch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Event: </a:t>
            </a:r>
            <a:r>
              <a:rPr lang="en-US" dirty="0" err="1" smtClean="0">
                <a:solidFill>
                  <a:srgbClr val="C00000"/>
                </a:solidFill>
              </a:rPr>
              <a:t>actionPerformed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keyTyped</a:t>
            </a:r>
            <a:endParaRPr lang="id-ID" dirty="0">
              <a:solidFill>
                <a:srgbClr val="C00000"/>
              </a:solidFill>
            </a:endParaRPr>
          </a:p>
          <a:p>
            <a:endParaRPr lang="id-ID" dirty="0" smtClean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20689"/>
            <a:ext cx="8305800" cy="2124804"/>
          </a:xfrm>
        </p:spPr>
        <p:txBody>
          <a:bodyPr/>
          <a:lstStyle/>
          <a:p>
            <a:r>
              <a:rPr lang="id-ID" dirty="0" smtClean="0"/>
              <a:t>Aplikasi Penentu Nilai Mahasiswa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82586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600" dirty="0" smtClean="0"/>
              <a:t>Aplikasi Penentu Nilai Mahasiswa</a:t>
            </a:r>
            <a:endParaRPr lang="id-ID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764768"/>
            <a:ext cx="3886200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d-ID" sz="2500" dirty="0" smtClean="0">
                <a:solidFill>
                  <a:srgbClr val="C00000"/>
                </a:solidFill>
                <a:latin typeface="Tekton Pro Cond" pitchFamily="34" charset="0"/>
              </a:rPr>
              <a:t>Nilai</a:t>
            </a:r>
            <a:r>
              <a:rPr lang="en-US" sz="2500" dirty="0" smtClean="0">
                <a:solidFill>
                  <a:srgbClr val="C00000"/>
                </a:solidFill>
                <a:latin typeface="Tekton Pro Cond" pitchFamily="34" charset="0"/>
              </a:rPr>
              <a:t>  R</a:t>
            </a:r>
            <a:r>
              <a:rPr lang="id-ID" sz="2500" dirty="0" smtClean="0">
                <a:solidFill>
                  <a:srgbClr val="C00000"/>
                </a:solidFill>
                <a:latin typeface="Tekton Pro Cond" pitchFamily="34" charset="0"/>
              </a:rPr>
              <a:t>ata-</a:t>
            </a:r>
            <a:r>
              <a:rPr lang="en-US" sz="2500" dirty="0" smtClean="0">
                <a:solidFill>
                  <a:srgbClr val="C00000"/>
                </a:solidFill>
                <a:latin typeface="Tekton Pro Cond" pitchFamily="34" charset="0"/>
              </a:rPr>
              <a:t>R</a:t>
            </a:r>
            <a:r>
              <a:rPr lang="id-ID" sz="2500" dirty="0" smtClean="0">
                <a:solidFill>
                  <a:srgbClr val="C00000"/>
                </a:solidFill>
                <a:latin typeface="Tekton Pro Cond" pitchFamily="34" charset="0"/>
              </a:rPr>
              <a:t>ata:</a:t>
            </a:r>
            <a:endParaRPr lang="en-US" sz="2500" dirty="0" smtClean="0">
              <a:solidFill>
                <a:srgbClr val="C00000"/>
              </a:solidFill>
              <a:latin typeface="Tekton Pro Cond" pitchFamily="34" charset="0"/>
            </a:endParaRPr>
          </a:p>
          <a:p>
            <a:pPr algn="l"/>
            <a:r>
              <a:rPr lang="en-US" sz="2500" dirty="0" smtClean="0">
                <a:latin typeface="Tekton Pro Cond" pitchFamily="34" charset="0"/>
              </a:rPr>
              <a:t>    UTS+TM+UAS/3</a:t>
            </a:r>
            <a:endParaRPr lang="en-US" sz="2500" dirty="0" smtClean="0">
              <a:solidFill>
                <a:srgbClr val="C00000"/>
              </a:solidFill>
              <a:latin typeface="Tekton Pro Cond" pitchFamily="34" charset="0"/>
            </a:endParaRPr>
          </a:p>
          <a:p>
            <a:pPr algn="l"/>
            <a:r>
              <a:rPr lang="en-US" sz="2500" dirty="0" smtClean="0">
                <a:solidFill>
                  <a:srgbClr val="C00000"/>
                </a:solidFill>
                <a:latin typeface="Tekton Pro Cond" pitchFamily="34" charset="0"/>
              </a:rPr>
              <a:t>Grade:</a:t>
            </a:r>
            <a:endParaRPr lang="id-ID" sz="2500" dirty="0" smtClean="0">
              <a:latin typeface="Tekton Pro Cond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id-ID" sz="2500" dirty="0" smtClean="0">
                <a:latin typeface="Tekton Pro Cond" pitchFamily="34" charset="0"/>
              </a:rPr>
              <a:t>90-: </a:t>
            </a:r>
            <a:r>
              <a:rPr lang="id-ID" sz="2500" dirty="0" smtClean="0">
                <a:solidFill>
                  <a:srgbClr val="C00000"/>
                </a:solidFill>
                <a:latin typeface="Tekton Pro Cond" pitchFamily="34" charset="0"/>
              </a:rPr>
              <a:t>A</a:t>
            </a:r>
          </a:p>
          <a:p>
            <a:pPr marL="514350" indent="-514350" algn="l">
              <a:buFont typeface="+mj-lt"/>
              <a:buAutoNum type="arabicPeriod"/>
            </a:pPr>
            <a:r>
              <a:rPr lang="id-ID" sz="2500" dirty="0" smtClean="0">
                <a:latin typeface="Tekton Pro Cond" pitchFamily="34" charset="0"/>
              </a:rPr>
              <a:t>80-89: </a:t>
            </a:r>
            <a:r>
              <a:rPr lang="id-ID" sz="2500" dirty="0" smtClean="0">
                <a:solidFill>
                  <a:srgbClr val="C00000"/>
                </a:solidFill>
                <a:latin typeface="Tekton Pro Cond" pitchFamily="34" charset="0"/>
              </a:rPr>
              <a:t>B</a:t>
            </a:r>
          </a:p>
          <a:p>
            <a:pPr marL="514350" indent="-514350" algn="l">
              <a:buFont typeface="+mj-lt"/>
              <a:buAutoNum type="arabicPeriod"/>
            </a:pPr>
            <a:r>
              <a:rPr lang="id-ID" sz="2500" dirty="0" smtClean="0">
                <a:latin typeface="Tekton Pro Cond" pitchFamily="34" charset="0"/>
              </a:rPr>
              <a:t>7</a:t>
            </a:r>
            <a:r>
              <a:rPr lang="en-US" sz="2500" dirty="0" smtClean="0">
                <a:latin typeface="Tekton Pro Cond" pitchFamily="34" charset="0"/>
              </a:rPr>
              <a:t>0</a:t>
            </a:r>
            <a:r>
              <a:rPr lang="id-ID" sz="2500" dirty="0" smtClean="0">
                <a:latin typeface="Tekton Pro Cond" pitchFamily="34" charset="0"/>
              </a:rPr>
              <a:t>-79: </a:t>
            </a:r>
            <a:r>
              <a:rPr lang="id-ID" sz="2500" dirty="0" smtClean="0">
                <a:solidFill>
                  <a:srgbClr val="C00000"/>
                </a:solidFill>
                <a:latin typeface="Tekton Pro Cond" pitchFamily="34" charset="0"/>
              </a:rPr>
              <a:t>C</a:t>
            </a:r>
            <a:endParaRPr lang="en-US" sz="2500" dirty="0" smtClean="0">
              <a:latin typeface="Tekton Pro Cond" pitchFamily="34" charset="0"/>
            </a:endParaRPr>
          </a:p>
          <a:p>
            <a:pPr algn="l"/>
            <a:r>
              <a:rPr lang="en-US" sz="2500" dirty="0" err="1" smtClean="0">
                <a:solidFill>
                  <a:srgbClr val="C00000"/>
                </a:solidFill>
                <a:latin typeface="Tekton Pro Cond" pitchFamily="34" charset="0"/>
              </a:rPr>
              <a:t>Hasil</a:t>
            </a:r>
            <a:r>
              <a:rPr lang="en-US" sz="2500" dirty="0" smtClean="0">
                <a:solidFill>
                  <a:srgbClr val="C00000"/>
                </a:solidFill>
                <a:latin typeface="Tekton Pro Cond" pitchFamily="34" charset="0"/>
              </a:rPr>
              <a:t>:</a:t>
            </a:r>
            <a:endParaRPr lang="id-ID" sz="2500" dirty="0" smtClean="0">
              <a:solidFill>
                <a:srgbClr val="C00000"/>
              </a:solidFill>
              <a:latin typeface="Tekton Pro Cond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id-ID" sz="2500" dirty="0" smtClean="0">
                <a:latin typeface="Tekton Pro Cond" pitchFamily="34" charset="0"/>
              </a:rPr>
              <a:t>A-C: </a:t>
            </a:r>
            <a:r>
              <a:rPr lang="id-ID" sz="2500" dirty="0" smtClean="0">
                <a:solidFill>
                  <a:srgbClr val="C00000"/>
                </a:solidFill>
                <a:latin typeface="Tekton Pro Cond" pitchFamily="34" charset="0"/>
              </a:rPr>
              <a:t>Lulus</a:t>
            </a:r>
          </a:p>
          <a:p>
            <a:pPr marL="514350" indent="-514350" algn="l">
              <a:buFont typeface="+mj-lt"/>
              <a:buAutoNum type="arabicPeriod"/>
            </a:pPr>
            <a:r>
              <a:rPr lang="id-ID" sz="2500" dirty="0" smtClean="0">
                <a:latin typeface="Tekton Pro Cond" pitchFamily="34" charset="0"/>
              </a:rPr>
              <a:t>D: </a:t>
            </a:r>
            <a:r>
              <a:rPr lang="id-ID" sz="2500" dirty="0" smtClean="0">
                <a:solidFill>
                  <a:srgbClr val="C00000"/>
                </a:solidFill>
                <a:latin typeface="Tekton Pro Cond" pitchFamily="34" charset="0"/>
              </a:rPr>
              <a:t>Tidak</a:t>
            </a:r>
            <a:r>
              <a:rPr lang="id-ID" sz="2500" dirty="0" smtClean="0">
                <a:latin typeface="Tekton Pro Cond" pitchFamily="34" charset="0"/>
              </a:rPr>
              <a:t> </a:t>
            </a:r>
            <a:r>
              <a:rPr lang="id-ID" sz="2500" dirty="0" smtClean="0">
                <a:solidFill>
                  <a:srgbClr val="C00000"/>
                </a:solidFill>
                <a:latin typeface="Tekton Pro Cond" pitchFamily="34" charset="0"/>
              </a:rPr>
              <a:t>Lulus</a:t>
            </a:r>
            <a:endParaRPr lang="en-US" sz="2500" dirty="0" smtClean="0">
              <a:solidFill>
                <a:srgbClr val="C00000"/>
              </a:solidFill>
              <a:latin typeface="Tekton Pro Cond" pitchFamily="34" charset="0"/>
            </a:endParaRPr>
          </a:p>
          <a:p>
            <a:pPr marL="514350" indent="-514350" algn="l"/>
            <a:endParaRPr lang="id-ID" sz="2500" dirty="0" smtClean="0">
              <a:solidFill>
                <a:srgbClr val="C00000"/>
              </a:solidFill>
              <a:latin typeface="Tekton Pro Cond" pitchFamily="34" charset="0"/>
            </a:endParaRPr>
          </a:p>
          <a:p>
            <a:pPr marL="514350" indent="-514350" algn="l"/>
            <a:r>
              <a:rPr lang="id-ID" sz="2500" dirty="0" smtClean="0">
                <a:solidFill>
                  <a:srgbClr val="C00000"/>
                </a:solidFill>
                <a:latin typeface="Tekton Pro Cond" pitchFamily="34" charset="0"/>
              </a:rPr>
              <a:t>Fitur Tambahan</a:t>
            </a:r>
            <a:r>
              <a:rPr lang="en-US" sz="2500" dirty="0" smtClean="0">
                <a:solidFill>
                  <a:srgbClr val="C00000"/>
                </a:solidFill>
                <a:latin typeface="Tekton Pro Cond" pitchFamily="34" charset="0"/>
              </a:rPr>
              <a:t>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200" dirty="0" smtClean="0">
                <a:latin typeface="Tekton Pro Cond" pitchFamily="34" charset="0"/>
              </a:rPr>
              <a:t>Error dialog </a:t>
            </a:r>
            <a:r>
              <a:rPr lang="en-US" sz="2200" dirty="0" err="1" smtClean="0">
                <a:latin typeface="Tekton Pro Cond" pitchFamily="34" charset="0"/>
              </a:rPr>
              <a:t>muncul</a:t>
            </a:r>
            <a:r>
              <a:rPr lang="en-US" sz="2200" dirty="0" smtClean="0">
                <a:latin typeface="Tekton Pro Cond" pitchFamily="34" charset="0"/>
              </a:rPr>
              <a:t> </a:t>
            </a:r>
            <a:r>
              <a:rPr lang="id-ID" sz="2200" dirty="0" smtClean="0">
                <a:latin typeface="Tekton Pro Cond" pitchFamily="34" charset="0"/>
              </a:rPr>
              <a:t>ketika </a:t>
            </a:r>
            <a:r>
              <a:rPr lang="en-US" sz="2200" dirty="0" smtClean="0">
                <a:latin typeface="Tekton Pro Cond" pitchFamily="34" charset="0"/>
              </a:rPr>
              <a:t>input </a:t>
            </a:r>
            <a:r>
              <a:rPr lang="en-US" sz="2200" dirty="0" err="1" smtClean="0">
                <a:solidFill>
                  <a:srgbClr val="0070C0"/>
                </a:solidFill>
                <a:latin typeface="Tekton Pro Cond" pitchFamily="34" charset="0"/>
              </a:rPr>
              <a:t>nilai</a:t>
            </a:r>
            <a:r>
              <a:rPr lang="en-US" sz="2200" dirty="0" smtClean="0">
                <a:solidFill>
                  <a:srgbClr val="0070C0"/>
                </a:solidFill>
                <a:latin typeface="Tekton Pro Cond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ekton Pro Cond" pitchFamily="34" charset="0"/>
              </a:rPr>
              <a:t>bukan</a:t>
            </a:r>
            <a:r>
              <a:rPr lang="en-US" sz="2200" dirty="0" smtClean="0">
                <a:solidFill>
                  <a:srgbClr val="0070C0"/>
                </a:solidFill>
                <a:latin typeface="Tekton Pro Cond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ekton Pro Cond" pitchFamily="34" charset="0"/>
              </a:rPr>
              <a:t>numerik</a:t>
            </a:r>
            <a:r>
              <a:rPr lang="id-ID" sz="2200" dirty="0" smtClean="0">
                <a:latin typeface="Tekton Pro Cond" pitchFamily="34" charset="0"/>
              </a:rPr>
              <a:t>, nilai </a:t>
            </a:r>
            <a:r>
              <a:rPr lang="id-ID" sz="2200" dirty="0" smtClean="0">
                <a:solidFill>
                  <a:srgbClr val="0070C0"/>
                </a:solidFill>
                <a:latin typeface="Tekton Pro Cond" pitchFamily="34" charset="0"/>
              </a:rPr>
              <a:t>tidak antara 0-100</a:t>
            </a:r>
            <a:r>
              <a:rPr lang="id-ID" sz="2200" dirty="0" smtClean="0">
                <a:latin typeface="Tekton Pro Cond" pitchFamily="34" charset="0"/>
              </a:rPr>
              <a:t>, atau </a:t>
            </a:r>
            <a:r>
              <a:rPr lang="en-US" sz="2200" dirty="0" smtClean="0">
                <a:latin typeface="Tekton Pro Cond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ekton Pro Cond" pitchFamily="34" charset="0"/>
              </a:rPr>
              <a:t>isian</a:t>
            </a:r>
            <a:r>
              <a:rPr lang="en-US" sz="2200" dirty="0" smtClean="0">
                <a:solidFill>
                  <a:srgbClr val="0070C0"/>
                </a:solidFill>
                <a:latin typeface="Tekton Pro Cond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ekton Pro Cond" pitchFamily="34" charset="0"/>
              </a:rPr>
              <a:t>kosong</a:t>
            </a:r>
            <a:endParaRPr lang="en-US" sz="2200" dirty="0" smtClean="0">
              <a:solidFill>
                <a:srgbClr val="0070C0"/>
              </a:solidFill>
              <a:latin typeface="Tekton Pro Cond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200" dirty="0" err="1" smtClean="0">
                <a:latin typeface="Tekton Pro Cond" pitchFamily="34" charset="0"/>
              </a:rPr>
              <a:t>Konfirmasi</a:t>
            </a:r>
            <a:r>
              <a:rPr lang="en-US" sz="2200" dirty="0" smtClean="0">
                <a:latin typeface="Tekton Pro Cond" pitchFamily="34" charset="0"/>
              </a:rPr>
              <a:t>  </a:t>
            </a:r>
            <a:r>
              <a:rPr lang="en-US" sz="2200" dirty="0" err="1" smtClean="0">
                <a:latin typeface="Tekton Pro Cond" pitchFamily="34" charset="0"/>
              </a:rPr>
              <a:t>ketika</a:t>
            </a:r>
            <a:r>
              <a:rPr lang="en-US" sz="2200" dirty="0" smtClean="0">
                <a:latin typeface="Tekton Pro Cond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ekton Pro Cond" pitchFamily="34" charset="0"/>
              </a:rPr>
              <a:t>keluar</a:t>
            </a:r>
            <a:r>
              <a:rPr lang="en-US" sz="2200" dirty="0" smtClean="0">
                <a:solidFill>
                  <a:srgbClr val="0070C0"/>
                </a:solidFill>
                <a:latin typeface="Tekton Pro Cond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ekton Pro Cond" pitchFamily="34" charset="0"/>
              </a:rPr>
              <a:t>aplikasi</a:t>
            </a:r>
            <a:endParaRPr lang="en-US" sz="2200" dirty="0" smtClean="0">
              <a:solidFill>
                <a:srgbClr val="0070C0"/>
              </a:solidFill>
              <a:latin typeface="Tekton Pro Con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5" t="21086" r="13658" b="25885"/>
          <a:stretch/>
        </p:blipFill>
        <p:spPr bwMode="auto">
          <a:xfrm>
            <a:off x="152400" y="979048"/>
            <a:ext cx="4953000" cy="443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9824" t="39583" r="39678" b="43750"/>
          <a:stretch>
            <a:fillRect/>
          </a:stretch>
        </p:blipFill>
        <p:spPr bwMode="auto">
          <a:xfrm>
            <a:off x="1433512" y="5105400"/>
            <a:ext cx="28336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0945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JFrame</a:t>
            </a:r>
            <a:r>
              <a:rPr lang="en-US" dirty="0" smtClean="0"/>
              <a:t>, </a:t>
            </a:r>
            <a:r>
              <a:rPr lang="en-US" dirty="0" err="1" smtClean="0"/>
              <a:t>JDialog</a:t>
            </a:r>
            <a:r>
              <a:rPr lang="en-US" dirty="0" smtClean="0"/>
              <a:t>, Applet</a:t>
            </a:r>
            <a:endParaRPr lang="id-ID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8001000" cy="1743075"/>
          </a:xfrm>
        </p:spPr>
        <p:txBody>
          <a:bodyPr/>
          <a:lstStyle/>
          <a:p>
            <a:r>
              <a:rPr lang="en-US" dirty="0" smtClean="0"/>
              <a:t>3.2.1 Top-Level Container</a:t>
            </a:r>
            <a:endParaRPr lang="id-ID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3" b="12669"/>
          <a:stretch/>
        </p:blipFill>
        <p:spPr bwMode="auto">
          <a:xfrm>
            <a:off x="10296" y="0"/>
            <a:ext cx="91337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00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d-ID" dirty="0" smtClean="0"/>
              <a:t>GUI Component:  </a:t>
            </a:r>
            <a:r>
              <a:rPr lang="id-ID" dirty="0" smtClean="0">
                <a:solidFill>
                  <a:srgbClr val="C00000"/>
                </a:solidFill>
              </a:rPr>
              <a:t>Panel</a:t>
            </a:r>
            <a:r>
              <a:rPr lang="id-ID" smtClean="0">
                <a:solidFill>
                  <a:srgbClr val="C00000"/>
                </a:solidFill>
              </a:rPr>
              <a:t>, TextArea, </a:t>
            </a:r>
            <a:r>
              <a:rPr lang="id-ID" dirty="0" smtClean="0">
                <a:solidFill>
                  <a:srgbClr val="C00000"/>
                </a:solidFill>
              </a:rPr>
              <a:t>Button</a:t>
            </a:r>
          </a:p>
          <a:p>
            <a:r>
              <a:rPr lang="id-ID" dirty="0" smtClean="0">
                <a:solidFill>
                  <a:schemeClr val="tx1"/>
                </a:solidFill>
              </a:rPr>
              <a:t>Logic Programming: </a:t>
            </a:r>
            <a:r>
              <a:rPr lang="id-ID" dirty="0" smtClean="0">
                <a:solidFill>
                  <a:srgbClr val="C00000"/>
                </a:solidFill>
              </a:rPr>
              <a:t>If-Else, Switch</a:t>
            </a:r>
          </a:p>
          <a:p>
            <a:endParaRPr lang="id-ID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66725"/>
            <a:ext cx="8001000" cy="1819275"/>
          </a:xfrm>
        </p:spPr>
        <p:txBody>
          <a:bodyPr/>
          <a:lstStyle/>
          <a:p>
            <a:r>
              <a:rPr lang="id-ID" sz="6000" dirty="0" smtClean="0"/>
              <a:t>Aplikasi Kalkulator</a:t>
            </a:r>
            <a:endParaRPr lang="id-ID" sz="6000" dirty="0"/>
          </a:p>
        </p:txBody>
      </p:sp>
    </p:spTree>
    <p:extLst>
      <p:ext uri="{BB962C8B-B14F-4D97-AF65-F5344CB8AC3E}">
        <p14:creationId xmlns:p14="http://schemas.microsoft.com/office/powerpoint/2010/main" val="1432473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Aplikasi Kalkulator</a:t>
            </a:r>
            <a:endParaRPr lang="id-ID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914400"/>
            <a:ext cx="3352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id-ID" sz="2900" dirty="0" smtClean="0">
                <a:latin typeface="Tekton Pro Cond" pitchFamily="34" charset="0"/>
              </a:rPr>
              <a:t>Cara bekerja seperti </a:t>
            </a:r>
            <a:r>
              <a:rPr lang="id-ID" sz="2900" dirty="0" smtClean="0">
                <a:solidFill>
                  <a:srgbClr val="C00000"/>
                </a:solidFill>
                <a:latin typeface="Tekton Pro Cond" pitchFamily="34" charset="0"/>
              </a:rPr>
              <a:t>kalkulator</a:t>
            </a:r>
          </a:p>
          <a:p>
            <a:pPr marL="457200" indent="-457200" algn="l">
              <a:buFont typeface="+mj-lt"/>
              <a:buAutoNum type="arabicPeriod"/>
            </a:pPr>
            <a:r>
              <a:rPr lang="id-ID" sz="2900" dirty="0" smtClean="0">
                <a:latin typeface="Tekton Pro Cond" pitchFamily="34" charset="0"/>
              </a:rPr>
              <a:t>Tombol yang kita </a:t>
            </a:r>
            <a:r>
              <a:rPr lang="en-US" sz="2900" dirty="0" err="1" smtClean="0">
                <a:latin typeface="Tekton Pro Cond" pitchFamily="34" charset="0"/>
              </a:rPr>
              <a:t>tekan</a:t>
            </a:r>
            <a:r>
              <a:rPr lang="en-US" sz="2900" dirty="0" smtClean="0">
                <a:latin typeface="Tekton Pro Cond" pitchFamily="34" charset="0"/>
              </a:rPr>
              <a:t> </a:t>
            </a:r>
            <a:r>
              <a:rPr lang="id-ID" sz="2900" dirty="0" smtClean="0">
                <a:latin typeface="Tekton Pro Cond" pitchFamily="34" charset="0"/>
              </a:rPr>
              <a:t>akan muncul di layar</a:t>
            </a:r>
          </a:p>
          <a:p>
            <a:pPr marL="457200" indent="-457200" algn="l">
              <a:buFont typeface="+mj-lt"/>
              <a:buAutoNum type="arabicPeriod"/>
            </a:pPr>
            <a:r>
              <a:rPr lang="id-ID" sz="2900" dirty="0" smtClean="0">
                <a:latin typeface="Tekton Pro Cond" pitchFamily="34" charset="0"/>
              </a:rPr>
              <a:t>Hasil perhitungan  akan muncul di layar</a:t>
            </a:r>
            <a:endParaRPr lang="en-US" sz="2900" dirty="0" smtClean="0">
              <a:latin typeface="Tekton Pro Cond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900" dirty="0" err="1" smtClean="0">
                <a:latin typeface="Tekton Pro Cond" pitchFamily="34" charset="0"/>
              </a:rPr>
              <a:t>Keterangan</a:t>
            </a:r>
            <a:r>
              <a:rPr lang="en-US" sz="2900" dirty="0" smtClean="0">
                <a:latin typeface="Tekton Pro Cond" pitchFamily="34" charset="0"/>
              </a:rPr>
              <a:t>:</a:t>
            </a:r>
            <a:br>
              <a:rPr lang="en-US" sz="2900" dirty="0" smtClean="0">
                <a:latin typeface="Tekton Pro Cond" pitchFamily="34" charset="0"/>
              </a:rPr>
            </a:br>
            <a:r>
              <a:rPr lang="en-US" sz="2900" dirty="0" smtClean="0">
                <a:latin typeface="Tekton Pro Cond" pitchFamily="34" charset="0"/>
              </a:rPr>
              <a:t>C  = clear</a:t>
            </a:r>
            <a:r>
              <a:rPr lang="en-US" sz="2900" dirty="0">
                <a:latin typeface="Tekton Pro Cond" pitchFamily="34" charset="0"/>
              </a:rPr>
              <a:t> </a:t>
            </a:r>
            <a:r>
              <a:rPr lang="en-US" sz="2900" dirty="0" err="1" smtClean="0">
                <a:latin typeface="Tekton Pro Cond" pitchFamily="34" charset="0"/>
              </a:rPr>
              <a:t>layar</a:t>
            </a:r>
            <a:endParaRPr lang="en-US" sz="2900" dirty="0" smtClean="0">
              <a:latin typeface="Tekton Pro Cond" pitchFamily="34" charset="0"/>
            </a:endParaRPr>
          </a:p>
          <a:p>
            <a:pPr marL="457200" indent="-457200" algn="l"/>
            <a:r>
              <a:rPr lang="en-US" sz="2900" dirty="0" smtClean="0">
                <a:latin typeface="Tekton Pro Cond" pitchFamily="34" charset="0"/>
              </a:rPr>
              <a:t>	B  = backspace</a:t>
            </a:r>
          </a:p>
          <a:p>
            <a:pPr marL="457200" indent="-457200" algn="l"/>
            <a:r>
              <a:rPr lang="en-US" sz="2900" dirty="0" smtClean="0">
                <a:latin typeface="Tekton Pro Cond" pitchFamily="34" charset="0"/>
              </a:rPr>
              <a:t>	E  = exit</a:t>
            </a:r>
          </a:p>
          <a:p>
            <a:pPr marL="457200" indent="-457200" algn="l"/>
            <a:r>
              <a:rPr lang="en-US" sz="2900" dirty="0" smtClean="0">
                <a:latin typeface="Tekton Pro Cond" pitchFamily="34" charset="0"/>
              </a:rPr>
              <a:t>5.  Exit </a:t>
            </a:r>
            <a:r>
              <a:rPr lang="en-US" sz="2900" dirty="0" err="1" smtClean="0">
                <a:latin typeface="Tekton Pro Cond" pitchFamily="34" charset="0"/>
              </a:rPr>
              <a:t>dengan</a:t>
            </a:r>
            <a:r>
              <a:rPr lang="en-US" sz="2900" dirty="0" smtClean="0">
                <a:latin typeface="Tekton Pro Cond" pitchFamily="34" charset="0"/>
              </a:rPr>
              <a:t> </a:t>
            </a:r>
            <a:r>
              <a:rPr lang="en-US" sz="2900" dirty="0" err="1" smtClean="0">
                <a:latin typeface="Tekton Pro Cond" pitchFamily="34" charset="0"/>
              </a:rPr>
              <a:t>konfirmasi</a:t>
            </a:r>
            <a:endParaRPr lang="en-US" sz="2900" dirty="0" smtClean="0">
              <a:latin typeface="Tekton Pro Con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7000" t="22000" r="31000" b="38000"/>
          <a:stretch>
            <a:fillRect/>
          </a:stretch>
        </p:blipFill>
        <p:spPr bwMode="auto">
          <a:xfrm>
            <a:off x="457200" y="1066800"/>
            <a:ext cx="518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54193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Hints: </a:t>
            </a:r>
            <a:r>
              <a:rPr lang="en-US" dirty="0" err="1" smtClean="0"/>
              <a:t>Tahapan</a:t>
            </a:r>
            <a:r>
              <a:rPr lang="en-US" dirty="0" smtClean="0"/>
              <a:t> </a:t>
            </a:r>
            <a:r>
              <a:rPr lang="en-US" dirty="0" err="1" smtClean="0"/>
              <a:t>Kerja</a:t>
            </a:r>
            <a:r>
              <a:rPr lang="en-US" dirty="0" smtClean="0"/>
              <a:t> </a:t>
            </a:r>
            <a:r>
              <a:rPr lang="en-US" dirty="0" err="1" smtClean="0"/>
              <a:t>Kalkulator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792663"/>
          </a:xfrm>
        </p:spPr>
        <p:txBody>
          <a:bodyPr/>
          <a:lstStyle/>
          <a:p>
            <a:pPr lvl="1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	</a:t>
            </a:r>
            <a:r>
              <a:rPr lang="id-ID" sz="2000" dirty="0" smtClean="0">
                <a:solidFill>
                  <a:srgbClr val="FF0000"/>
                </a:solidFill>
              </a:rPr>
              <a:t>7 </a:t>
            </a:r>
            <a:r>
              <a:rPr lang="en-US" sz="2000" dirty="0" smtClean="0">
                <a:solidFill>
                  <a:srgbClr val="FF0000"/>
                </a:solidFill>
              </a:rPr>
              <a:t>		</a:t>
            </a:r>
            <a:r>
              <a:rPr lang="en-US" sz="2000" dirty="0" smtClean="0">
                <a:solidFill>
                  <a:srgbClr val="00B050"/>
                </a:solidFill>
              </a:rPr>
              <a:t>   </a:t>
            </a:r>
            <a:r>
              <a:rPr lang="id-ID" sz="2000" dirty="0" smtClean="0">
                <a:solidFill>
                  <a:srgbClr val="00B050"/>
                </a:solidFill>
              </a:rPr>
              <a:t>+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     </a:t>
            </a:r>
            <a:r>
              <a:rPr lang="id-ID" sz="2000" dirty="0" smtClean="0"/>
              <a:t> </a:t>
            </a:r>
            <a:r>
              <a:rPr lang="id-ID" sz="2000" dirty="0" smtClean="0">
                <a:solidFill>
                  <a:srgbClr val="FFC000"/>
                </a:solidFill>
              </a:rPr>
              <a:t>8</a:t>
            </a:r>
            <a:r>
              <a:rPr lang="en-US" sz="2000" dirty="0" smtClean="0">
                <a:solidFill>
                  <a:srgbClr val="FFC000"/>
                </a:solidFill>
              </a:rPr>
              <a:t>		</a:t>
            </a:r>
            <a:r>
              <a:rPr lang="id-ID" sz="2000" dirty="0" smtClean="0"/>
              <a:t> </a:t>
            </a:r>
            <a:r>
              <a:rPr lang="id-ID" sz="2000" dirty="0" smtClean="0">
                <a:solidFill>
                  <a:srgbClr val="0070C0"/>
                </a:solidFill>
              </a:rPr>
              <a:t>=</a:t>
            </a:r>
            <a:r>
              <a:rPr lang="id-ID" sz="2000" dirty="0" smtClean="0"/>
              <a:t> </a:t>
            </a:r>
            <a:r>
              <a:rPr lang="en-US" sz="2000" dirty="0" smtClean="0"/>
              <a:t>	 </a:t>
            </a:r>
            <a:r>
              <a:rPr lang="id-ID" sz="2000" dirty="0" smtClean="0"/>
              <a:t>15</a:t>
            </a:r>
          </a:p>
          <a:p>
            <a:pPr lvl="1">
              <a:buNone/>
            </a:pPr>
            <a:r>
              <a:rPr lang="id-ID" sz="2000" dirty="0" smtClean="0">
                <a:solidFill>
                  <a:srgbClr val="FF0000"/>
                </a:solidFill>
              </a:rPr>
              <a:t>operandSatu</a:t>
            </a:r>
            <a:r>
              <a:rPr lang="id-ID" sz="2000" dirty="0" smtClean="0"/>
              <a:t> 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o</a:t>
            </a:r>
            <a:r>
              <a:rPr lang="id-ID" sz="2000" dirty="0" smtClean="0">
                <a:solidFill>
                  <a:srgbClr val="00B050"/>
                </a:solidFill>
              </a:rPr>
              <a:t>perator </a:t>
            </a:r>
            <a:r>
              <a:rPr lang="en-US" sz="2000" dirty="0" smtClean="0">
                <a:solidFill>
                  <a:srgbClr val="00B050"/>
                </a:solidFill>
              </a:rPr>
              <a:t>  </a:t>
            </a:r>
            <a:r>
              <a:rPr lang="id-ID" sz="2000" dirty="0" smtClean="0">
                <a:solidFill>
                  <a:srgbClr val="FFC000"/>
                </a:solidFill>
              </a:rPr>
              <a:t>operandDua</a:t>
            </a:r>
            <a:r>
              <a:rPr lang="id-ID" sz="2000" dirty="0" smtClean="0"/>
              <a:t> </a:t>
            </a:r>
            <a:r>
              <a:rPr lang="en-US" sz="2000" dirty="0" smtClean="0"/>
              <a:t>  </a:t>
            </a:r>
            <a:r>
              <a:rPr lang="id-ID" sz="2000" dirty="0" smtClean="0">
                <a:solidFill>
                  <a:srgbClr val="0070C0"/>
                </a:solidFill>
              </a:rPr>
              <a:t>samadengan</a:t>
            </a:r>
            <a:r>
              <a:rPr lang="id-ID" sz="2000" dirty="0" smtClean="0"/>
              <a:t> </a:t>
            </a:r>
            <a:r>
              <a:rPr lang="en-US" sz="2000" dirty="0" smtClean="0"/>
              <a:t>  </a:t>
            </a:r>
            <a:r>
              <a:rPr lang="id-ID" sz="2000" dirty="0" smtClean="0"/>
              <a:t>hasil</a:t>
            </a: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1800" dirty="0" err="1">
                <a:solidFill>
                  <a:srgbClr val="FF0000"/>
                </a:solidFill>
              </a:rPr>
              <a:t>o</a:t>
            </a:r>
            <a:r>
              <a:rPr lang="en-US" sz="1800" dirty="0" err="1" smtClean="0">
                <a:solidFill>
                  <a:srgbClr val="FF0000"/>
                </a:solidFill>
              </a:rPr>
              <a:t>perandSatu</a:t>
            </a:r>
            <a:r>
              <a:rPr lang="en-US" sz="1800" dirty="0" smtClean="0"/>
              <a:t>: </a:t>
            </a:r>
            <a:r>
              <a:rPr lang="en-US" sz="1800" dirty="0" err="1" smtClean="0"/>
              <a:t>tampilkan</a:t>
            </a:r>
            <a:r>
              <a:rPr lang="en-US" sz="1800" dirty="0" smtClean="0"/>
              <a:t> </a:t>
            </a:r>
            <a:r>
              <a:rPr lang="en-US" sz="1800" dirty="0" err="1" smtClean="0"/>
              <a:t>angka</a:t>
            </a:r>
            <a:r>
              <a:rPr lang="en-US" sz="1800" dirty="0" smtClean="0"/>
              <a:t> </a:t>
            </a:r>
            <a:r>
              <a:rPr lang="en-US" sz="1800" dirty="0" err="1" smtClean="0"/>
              <a:t>yg</a:t>
            </a:r>
            <a:r>
              <a:rPr lang="en-US" sz="1800" dirty="0" smtClean="0"/>
              <a:t> </a:t>
            </a:r>
            <a:r>
              <a:rPr lang="en-US" sz="1800" dirty="0" err="1" smtClean="0"/>
              <a:t>ditekan</a:t>
            </a:r>
            <a:r>
              <a:rPr lang="en-US" sz="1800" dirty="0" smtClean="0"/>
              <a:t> di </a:t>
            </a:r>
            <a:r>
              <a:rPr lang="en-US" sz="1800" dirty="0" err="1" smtClean="0"/>
              <a:t>layar</a:t>
            </a:r>
            <a:endParaRPr lang="en-US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00B050"/>
                </a:solidFill>
              </a:rPr>
              <a:t>o</a:t>
            </a:r>
            <a:r>
              <a:rPr lang="en-US" sz="1800" dirty="0" smtClean="0">
                <a:solidFill>
                  <a:srgbClr val="00B050"/>
                </a:solidFill>
              </a:rPr>
              <a:t>perator</a:t>
            </a:r>
            <a:r>
              <a:rPr lang="en-US" sz="1800" dirty="0" smtClean="0"/>
              <a:t>:</a:t>
            </a:r>
          </a:p>
          <a:p>
            <a:pPr marL="801687" lvl="1" indent="-457200">
              <a:buFont typeface="+mj-lt"/>
              <a:buAutoNum type="arabicPeriod"/>
            </a:pPr>
            <a:r>
              <a:rPr lang="en-US" sz="1800" dirty="0" err="1" smtClean="0"/>
              <a:t>Ambil</a:t>
            </a:r>
            <a:r>
              <a:rPr lang="en-US" sz="1800" dirty="0" smtClean="0"/>
              <a:t> yang </a:t>
            </a:r>
            <a:r>
              <a:rPr lang="en-US" sz="1800" dirty="0" err="1" smtClean="0"/>
              <a:t>ada</a:t>
            </a:r>
            <a:r>
              <a:rPr lang="en-US" sz="1800" dirty="0" smtClean="0"/>
              <a:t> </a:t>
            </a:r>
            <a:r>
              <a:rPr lang="en-US" sz="1800" dirty="0" err="1" smtClean="0"/>
              <a:t>di</a:t>
            </a:r>
            <a:r>
              <a:rPr lang="en-US" sz="1800" dirty="0" smtClean="0"/>
              <a:t> </a:t>
            </a:r>
            <a:r>
              <a:rPr lang="en-US" sz="1800" dirty="0" err="1" smtClean="0"/>
              <a:t>layar</a:t>
            </a:r>
            <a:r>
              <a:rPr lang="en-US" sz="1800" dirty="0" smtClean="0"/>
              <a:t>, </a:t>
            </a:r>
            <a:r>
              <a:rPr lang="en-US" sz="1800" dirty="0" err="1" smtClean="0"/>
              <a:t>simpan</a:t>
            </a:r>
            <a:r>
              <a:rPr lang="en-US" sz="1800" dirty="0" smtClean="0"/>
              <a:t> </a:t>
            </a:r>
            <a:r>
              <a:rPr lang="en-US" sz="1800" dirty="0" err="1" smtClean="0"/>
              <a:t>sebagai</a:t>
            </a:r>
            <a:r>
              <a:rPr lang="en-US" sz="1800" dirty="0" smtClean="0"/>
              <a:t> variable </a:t>
            </a:r>
            <a:r>
              <a:rPr lang="en-US" sz="1800" dirty="0" err="1" smtClean="0">
                <a:solidFill>
                  <a:srgbClr val="FF0000"/>
                </a:solidFill>
              </a:rPr>
              <a:t>operandSatu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801687" lvl="1" indent="-457200">
              <a:buFont typeface="+mj-lt"/>
              <a:buAutoNum type="arabicPeriod"/>
            </a:pPr>
            <a:r>
              <a:rPr lang="en-US" sz="1800" dirty="0" err="1" smtClean="0"/>
              <a:t>Beri</a:t>
            </a:r>
            <a:r>
              <a:rPr lang="en-US" sz="1800" dirty="0" smtClean="0"/>
              <a:t> </a:t>
            </a:r>
            <a:r>
              <a:rPr lang="en-US" sz="1800" dirty="0" err="1" smtClean="0"/>
              <a:t>tanda</a:t>
            </a:r>
            <a:r>
              <a:rPr lang="en-US" sz="1800" dirty="0" smtClean="0"/>
              <a:t> operator </a:t>
            </a:r>
            <a:r>
              <a:rPr lang="en-US" sz="1800" dirty="0" err="1" smtClean="0"/>
              <a:t>apa</a:t>
            </a:r>
            <a:r>
              <a:rPr lang="en-US" sz="1800" dirty="0" smtClean="0"/>
              <a:t> </a:t>
            </a:r>
            <a:r>
              <a:rPr lang="en-US" sz="1800" dirty="0" err="1" smtClean="0"/>
              <a:t>yg</a:t>
            </a:r>
            <a:r>
              <a:rPr lang="en-US" sz="1800" dirty="0" smtClean="0"/>
              <a:t> </a:t>
            </a:r>
            <a:r>
              <a:rPr lang="en-US" sz="1800" dirty="0" err="1" smtClean="0"/>
              <a:t>dijalankan</a:t>
            </a:r>
            <a:r>
              <a:rPr lang="en-US" sz="1800" dirty="0" smtClean="0"/>
              <a:t> (+, -, *, </a:t>
            </a:r>
            <a:r>
              <a:rPr lang="en-US" sz="1800" dirty="0" err="1" smtClean="0"/>
              <a:t>dst</a:t>
            </a:r>
            <a:r>
              <a:rPr lang="en-US" sz="18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 err="1">
                <a:solidFill>
                  <a:srgbClr val="FFC000"/>
                </a:solidFill>
              </a:rPr>
              <a:t>o</a:t>
            </a:r>
            <a:r>
              <a:rPr lang="en-US" sz="1800" dirty="0" err="1" smtClean="0">
                <a:solidFill>
                  <a:srgbClr val="FFC000"/>
                </a:solidFill>
              </a:rPr>
              <a:t>perandDua</a:t>
            </a:r>
            <a:r>
              <a:rPr lang="en-US" sz="1800" dirty="0" smtClean="0"/>
              <a:t>: </a:t>
            </a:r>
            <a:r>
              <a:rPr lang="en-US" sz="1800" dirty="0" err="1" smtClean="0"/>
              <a:t>tampilkan</a:t>
            </a:r>
            <a:r>
              <a:rPr lang="en-US" sz="1800" dirty="0" smtClean="0"/>
              <a:t> </a:t>
            </a:r>
            <a:r>
              <a:rPr lang="en-US" sz="1800" dirty="0" err="1" smtClean="0"/>
              <a:t>angka</a:t>
            </a:r>
            <a:r>
              <a:rPr lang="en-US" sz="1800" dirty="0" smtClean="0"/>
              <a:t> </a:t>
            </a:r>
            <a:r>
              <a:rPr lang="en-US" sz="1800" dirty="0" err="1" smtClean="0"/>
              <a:t>yg</a:t>
            </a:r>
            <a:r>
              <a:rPr lang="en-US" sz="1800" dirty="0" smtClean="0"/>
              <a:t> </a:t>
            </a:r>
            <a:r>
              <a:rPr lang="en-US" sz="1800" dirty="0" err="1" smtClean="0"/>
              <a:t>ditekan</a:t>
            </a:r>
            <a:r>
              <a:rPr lang="en-US" sz="1800" dirty="0" smtClean="0"/>
              <a:t> di </a:t>
            </a:r>
            <a:r>
              <a:rPr lang="en-US" sz="1800" dirty="0" err="1" smtClean="0"/>
              <a:t>layar</a:t>
            </a:r>
            <a:endParaRPr lang="en-US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1800" dirty="0" err="1" smtClean="0">
                <a:solidFill>
                  <a:srgbClr val="0070C0"/>
                </a:solidFill>
              </a:rPr>
              <a:t>samadengan</a:t>
            </a:r>
            <a:r>
              <a:rPr lang="en-US" sz="1800" dirty="0" smtClean="0"/>
              <a:t>:</a:t>
            </a:r>
          </a:p>
          <a:p>
            <a:pPr lvl="1">
              <a:buFont typeface="+mj-lt"/>
              <a:buAutoNum type="arabicPeriod"/>
            </a:pPr>
            <a:r>
              <a:rPr lang="en-US" sz="1800" dirty="0" err="1" smtClean="0"/>
              <a:t>Ambil</a:t>
            </a:r>
            <a:r>
              <a:rPr lang="en-US" sz="1800" dirty="0" smtClean="0"/>
              <a:t> yang </a:t>
            </a:r>
            <a:r>
              <a:rPr lang="en-US" sz="1800" dirty="0" err="1" smtClean="0"/>
              <a:t>ada</a:t>
            </a:r>
            <a:r>
              <a:rPr lang="en-US" sz="1800" dirty="0" smtClean="0"/>
              <a:t> di </a:t>
            </a:r>
            <a:r>
              <a:rPr lang="en-US" sz="1800" dirty="0" err="1" smtClean="0"/>
              <a:t>layar</a:t>
            </a:r>
            <a:r>
              <a:rPr lang="en-US" sz="1800" dirty="0" smtClean="0"/>
              <a:t>, </a:t>
            </a:r>
            <a:r>
              <a:rPr lang="en-US" sz="1800" dirty="0" err="1" smtClean="0"/>
              <a:t>simpan</a:t>
            </a:r>
            <a:r>
              <a:rPr lang="en-US" sz="1800" dirty="0" smtClean="0"/>
              <a:t> </a:t>
            </a:r>
            <a:r>
              <a:rPr lang="en-US" sz="1800" dirty="0" err="1" smtClean="0"/>
              <a:t>sebagai</a:t>
            </a:r>
            <a:r>
              <a:rPr lang="en-US" sz="1800" dirty="0" smtClean="0"/>
              <a:t> variable </a:t>
            </a:r>
            <a:r>
              <a:rPr lang="en-US" sz="1800" dirty="0" err="1" smtClean="0">
                <a:solidFill>
                  <a:srgbClr val="FFC000"/>
                </a:solidFill>
              </a:rPr>
              <a:t>operandDua</a:t>
            </a:r>
            <a:endParaRPr lang="en-US" sz="1800" dirty="0" smtClean="0">
              <a:solidFill>
                <a:srgbClr val="FFC000"/>
              </a:solidFill>
            </a:endParaRPr>
          </a:p>
          <a:p>
            <a:pPr lvl="1">
              <a:buFont typeface="+mj-lt"/>
              <a:buAutoNum type="arabicPeriod"/>
            </a:pPr>
            <a:r>
              <a:rPr lang="en-US" sz="1800" dirty="0" err="1" smtClean="0"/>
              <a:t>Buat</a:t>
            </a:r>
            <a:r>
              <a:rPr lang="en-US" sz="1800" dirty="0" smtClean="0"/>
              <a:t> </a:t>
            </a:r>
            <a:r>
              <a:rPr lang="en-US" sz="1800" dirty="0" err="1" smtClean="0"/>
              <a:t>keputusan</a:t>
            </a:r>
            <a:r>
              <a:rPr lang="en-US" sz="1800" dirty="0" smtClean="0"/>
              <a:t> (if or switch), </a:t>
            </a:r>
            <a:r>
              <a:rPr lang="id-ID" sz="1800" dirty="0" smtClean="0">
                <a:solidFill>
                  <a:srgbClr val="00B050"/>
                </a:solidFill>
              </a:rPr>
              <a:t>operator</a:t>
            </a:r>
            <a:r>
              <a:rPr lang="id-ID" sz="1800" dirty="0" smtClean="0"/>
              <a:t> apa </a:t>
            </a:r>
            <a:r>
              <a:rPr lang="en-US" sz="1800" dirty="0" smtClean="0"/>
              <a:t>yang </a:t>
            </a:r>
            <a:r>
              <a:rPr lang="en-US" sz="1800" dirty="0" err="1" smtClean="0"/>
              <a:t>digunakan</a:t>
            </a:r>
            <a:r>
              <a:rPr lang="en-US" sz="1800" dirty="0" smtClean="0"/>
              <a:t> </a:t>
            </a:r>
            <a:r>
              <a:rPr lang="en-US" sz="1800" dirty="0" err="1" smtClean="0"/>
              <a:t>dan</a:t>
            </a:r>
            <a:r>
              <a:rPr lang="en-US" sz="1800" dirty="0" smtClean="0"/>
              <a:t> proses </a:t>
            </a:r>
            <a:r>
              <a:rPr lang="en-US" sz="1800" dirty="0" err="1" smtClean="0"/>
              <a:t>apa</a:t>
            </a:r>
            <a:r>
              <a:rPr lang="en-US" sz="1800" dirty="0" smtClean="0"/>
              <a:t> </a:t>
            </a:r>
            <a:r>
              <a:rPr lang="en-US" sz="1800" dirty="0" err="1" smtClean="0"/>
              <a:t>yg</a:t>
            </a:r>
            <a:r>
              <a:rPr lang="en-US" sz="1800" dirty="0" smtClean="0"/>
              <a:t> </a:t>
            </a:r>
            <a:r>
              <a:rPr lang="en-US" sz="1800" dirty="0" err="1" smtClean="0"/>
              <a:t>dilakukan</a:t>
            </a:r>
            <a:endParaRPr lang="en-US" sz="1800" dirty="0" smtClean="0"/>
          </a:p>
          <a:p>
            <a:pPr marL="461962" lvl="1" indent="0">
              <a:buNone/>
            </a:pPr>
            <a:r>
              <a:rPr lang="id-ID" sz="1800" i="1" dirty="0" smtClean="0"/>
              <a:t>	</a:t>
            </a:r>
            <a:r>
              <a:rPr lang="en-US" sz="1800" i="1" dirty="0" smtClean="0"/>
              <a:t>if(</a:t>
            </a:r>
            <a:r>
              <a:rPr lang="en-US" sz="1800" i="1" dirty="0" err="1" smtClean="0"/>
              <a:t>operator.equals</a:t>
            </a:r>
            <a:r>
              <a:rPr lang="en-US" sz="1800" i="1" dirty="0" smtClean="0"/>
              <a:t>(“+”)){</a:t>
            </a:r>
          </a:p>
          <a:p>
            <a:pPr marL="1036637" lvl="2" indent="-342900">
              <a:buNone/>
            </a:pPr>
            <a:r>
              <a:rPr lang="en-US" sz="1800" i="1" dirty="0" smtClean="0"/>
              <a:t>	</a:t>
            </a:r>
            <a:r>
              <a:rPr lang="id-ID" sz="1800" i="1" dirty="0" smtClean="0"/>
              <a:t>	</a:t>
            </a:r>
            <a:r>
              <a:rPr lang="en-US" sz="1800" i="1" dirty="0" err="1" smtClean="0"/>
              <a:t>layar.setText</a:t>
            </a:r>
            <a:r>
              <a:rPr lang="en-US" sz="1800" i="1" dirty="0" smtClean="0"/>
              <a:t>(</a:t>
            </a:r>
            <a:r>
              <a:rPr lang="en-US" sz="1800" i="1" dirty="0" err="1" smtClean="0"/>
              <a:t>operandSatu</a:t>
            </a:r>
            <a:r>
              <a:rPr lang="en-US" sz="1800" i="1" dirty="0" smtClean="0"/>
              <a:t> + </a:t>
            </a:r>
            <a:r>
              <a:rPr lang="en-US" sz="1800" i="1" dirty="0" err="1" smtClean="0"/>
              <a:t>operandDua</a:t>
            </a:r>
            <a:r>
              <a:rPr lang="en-US" sz="1800" i="1" dirty="0" smtClean="0"/>
              <a:t>);</a:t>
            </a:r>
          </a:p>
          <a:p>
            <a:pPr marL="1036637" lvl="2" indent="-342900">
              <a:buNone/>
            </a:pPr>
            <a:r>
              <a:rPr lang="id-ID" sz="1800" i="1" dirty="0" smtClean="0"/>
              <a:t>	}</a:t>
            </a:r>
            <a:r>
              <a:rPr lang="en-US" sz="1800" i="1" dirty="0" smtClean="0"/>
              <a:t>else if(){</a:t>
            </a:r>
            <a:r>
              <a:rPr lang="id-ID" sz="1800" i="1" dirty="0" smtClean="0"/>
              <a:t> ...</a:t>
            </a:r>
            <a:endParaRPr lang="en-US" sz="1800" i="1" dirty="0" smtClean="0"/>
          </a:p>
          <a:p>
            <a:pPr marL="1036637" lvl="2" indent="-342900">
              <a:buNone/>
            </a:pPr>
            <a:r>
              <a:rPr lang="id-ID" sz="1800" i="1" dirty="0" smtClean="0"/>
              <a:t>	</a:t>
            </a:r>
            <a:r>
              <a:rPr lang="en-US" sz="1800" i="1" dirty="0" smtClean="0"/>
              <a:t>}</a:t>
            </a:r>
            <a:endParaRPr lang="id-ID" sz="1800" i="1" dirty="0"/>
          </a:p>
        </p:txBody>
      </p:sp>
    </p:spTree>
    <p:extLst>
      <p:ext uri="{BB962C8B-B14F-4D97-AF65-F5344CB8AC3E}">
        <p14:creationId xmlns:p14="http://schemas.microsoft.com/office/powerpoint/2010/main" val="3969508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d-ID" dirty="0" smtClean="0"/>
              <a:t>GUI Component: </a:t>
            </a:r>
            <a:r>
              <a:rPr lang="id-ID" dirty="0" smtClean="0">
                <a:solidFill>
                  <a:srgbClr val="C00000"/>
                </a:solidFill>
              </a:rPr>
              <a:t>CheckBox, ComboBox, RadioButton, TextArea</a:t>
            </a:r>
          </a:p>
          <a:p>
            <a:r>
              <a:rPr lang="id-ID" dirty="0" smtClean="0">
                <a:solidFill>
                  <a:schemeClr val="tx1"/>
                </a:solidFill>
              </a:rPr>
              <a:t>Logic Programming: </a:t>
            </a:r>
            <a:r>
              <a:rPr lang="id-ID" dirty="0" smtClean="0">
                <a:solidFill>
                  <a:srgbClr val="C00000"/>
                </a:solidFill>
              </a:rPr>
              <a:t>If-Else</a:t>
            </a:r>
          </a:p>
          <a:p>
            <a:endParaRPr lang="id-ID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smtClean="0"/>
              <a:t>Aplikasi Text to Voice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68920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mtClean="0"/>
              <a:t>Aplikasi Text to Voice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371600"/>
            <a:ext cx="3886200" cy="44116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d-ID" sz="2600" dirty="0" smtClean="0">
                <a:latin typeface="Tekton Pro Cond" pitchFamily="34" charset="0"/>
              </a:rPr>
              <a:t>Masukkan text berupa kalimat ke dalam TextArea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600" dirty="0" smtClean="0">
                <a:latin typeface="Tekton Pro Cond" pitchFamily="34" charset="0"/>
              </a:rPr>
              <a:t>Ketika tombol Speak Text, maka text yang telah ditulis akan dibuah ke dalam bentu voice (bisa membacakan)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600" dirty="0" smtClean="0">
                <a:latin typeface="Tekton Pro Cond" pitchFamily="34" charset="0"/>
              </a:rPr>
              <a:t>Hints:</a:t>
            </a:r>
          </a:p>
          <a:p>
            <a:pPr marL="801687" lvl="1" indent="-514350"/>
            <a:r>
              <a:rPr lang="id-ID" sz="2200" dirty="0">
                <a:latin typeface="Tekton Pro Cond" pitchFamily="34" charset="0"/>
              </a:rPr>
              <a:t>Gunakan library FreeTTS dari  </a:t>
            </a:r>
            <a:r>
              <a:rPr lang="id-ID" sz="1600" i="1" dirty="0">
                <a:latin typeface="Tekton Pro Cond" pitchFamily="34" charset="0"/>
              </a:rPr>
              <a:t>http://sourceforge.net/projects/freetts/</a:t>
            </a:r>
            <a:endParaRPr lang="id-ID" sz="1600" i="1" dirty="0" smtClean="0">
              <a:latin typeface="Tekton Pro Con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7" t="26689" r="35086" b="31517"/>
          <a:stretch/>
        </p:blipFill>
        <p:spPr bwMode="auto">
          <a:xfrm>
            <a:off x="76200" y="1371600"/>
            <a:ext cx="511294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517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d-ID" dirty="0" smtClean="0"/>
              <a:t>GUI Component: </a:t>
            </a:r>
            <a:r>
              <a:rPr lang="id-ID" dirty="0" smtClean="0">
                <a:solidFill>
                  <a:srgbClr val="C00000"/>
                </a:solidFill>
              </a:rPr>
              <a:t>CheckBox, ComboBox, RadioButton, TextArea</a:t>
            </a:r>
          </a:p>
          <a:p>
            <a:r>
              <a:rPr lang="id-ID" dirty="0" smtClean="0">
                <a:solidFill>
                  <a:schemeClr val="tx1"/>
                </a:solidFill>
              </a:rPr>
              <a:t>Logic Programming: </a:t>
            </a:r>
            <a:r>
              <a:rPr lang="id-ID" dirty="0" smtClean="0">
                <a:solidFill>
                  <a:srgbClr val="C00000"/>
                </a:solidFill>
              </a:rPr>
              <a:t>If-Else</a:t>
            </a:r>
          </a:p>
          <a:p>
            <a:endParaRPr lang="id-ID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/>
              <a:t>Aplikasi Biodata Organisasi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98425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Aplikasi Biodata Organisasi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990600"/>
            <a:ext cx="3657600" cy="47926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d-ID" sz="2600" dirty="0" smtClean="0">
                <a:latin typeface="Tekton Pro Cond" pitchFamily="34" charset="0"/>
              </a:rPr>
              <a:t>Nama dan Alamat ditulis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600" dirty="0" smtClean="0">
                <a:latin typeface="Tekton Pro Cond" pitchFamily="34" charset="0"/>
              </a:rPr>
              <a:t>Pekerjaan (PNS, TNI, Karyawan, Pengusaha)  dipilih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600" dirty="0" smtClean="0">
                <a:latin typeface="Tekton Pro Cond" pitchFamily="34" charset="0"/>
              </a:rPr>
              <a:t>Jenis Kelamin dipilih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600" dirty="0" smtClean="0">
                <a:latin typeface="Tekton Pro Cond" pitchFamily="34" charset="0"/>
              </a:rPr>
              <a:t>Cetak tebal di cek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600" dirty="0" smtClean="0">
                <a:latin typeface="Tekton Pro Cond" pitchFamily="34" charset="0"/>
              </a:rPr>
              <a:t>Ketika klik Tampilan, maka data akan ditampilkan di </a:t>
            </a:r>
            <a:r>
              <a:rPr lang="id-ID" sz="2600" dirty="0" smtClean="0">
                <a:solidFill>
                  <a:srgbClr val="C00000"/>
                </a:solidFill>
                <a:latin typeface="Tekton Pro Cond" pitchFamily="34" charset="0"/>
              </a:rPr>
              <a:t>TextArea</a:t>
            </a:r>
            <a:r>
              <a:rPr lang="id-ID" sz="2600" dirty="0" smtClean="0">
                <a:latin typeface="Tekton Pro Cond" pitchFamily="34" charset="0"/>
              </a:rPr>
              <a:t> di bawah</a:t>
            </a:r>
            <a:endParaRPr lang="en-US" sz="2600" dirty="0" smtClean="0">
              <a:latin typeface="Tekton Pro Con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600" dirty="0" err="1" smtClean="0">
                <a:latin typeface="Tekton Pro Cond" pitchFamily="34" charset="0"/>
              </a:rPr>
              <a:t>Tombol</a:t>
            </a:r>
            <a:r>
              <a:rPr lang="en-US" sz="2600" dirty="0" smtClean="0">
                <a:latin typeface="Tekton Pro Cond" pitchFamily="34" charset="0"/>
              </a:rPr>
              <a:t> </a:t>
            </a:r>
            <a:r>
              <a:rPr lang="en-US" sz="2600" dirty="0" err="1" smtClean="0">
                <a:latin typeface="Tekton Pro Cond" pitchFamily="34" charset="0"/>
              </a:rPr>
              <a:t>Simpan</a:t>
            </a:r>
            <a:r>
              <a:rPr lang="en-US" sz="2600" dirty="0" smtClean="0">
                <a:latin typeface="Tekton Pro Cond" pitchFamily="34" charset="0"/>
              </a:rPr>
              <a:t> </a:t>
            </a:r>
            <a:r>
              <a:rPr lang="en-US" sz="2600" dirty="0" err="1" smtClean="0">
                <a:latin typeface="Tekton Pro Cond" pitchFamily="34" charset="0"/>
              </a:rPr>
              <a:t>untuk</a:t>
            </a:r>
            <a:r>
              <a:rPr lang="en-US" sz="2600" dirty="0" smtClean="0">
                <a:latin typeface="Tekton Pro Cond" pitchFamily="34" charset="0"/>
              </a:rPr>
              <a:t> </a:t>
            </a:r>
            <a:r>
              <a:rPr lang="en-US" sz="2600" dirty="0" err="1" smtClean="0">
                <a:latin typeface="Tekton Pro Cond" pitchFamily="34" charset="0"/>
              </a:rPr>
              <a:t>menyimpan</a:t>
            </a:r>
            <a:r>
              <a:rPr lang="en-US" sz="2600" dirty="0" smtClean="0">
                <a:latin typeface="Tekton Pro Cond" pitchFamily="34" charset="0"/>
              </a:rPr>
              <a:t> </a:t>
            </a:r>
            <a:r>
              <a:rPr lang="en-US" sz="2600" dirty="0" err="1" smtClean="0">
                <a:latin typeface="Tekton Pro Cond" pitchFamily="34" charset="0"/>
              </a:rPr>
              <a:t>di</a:t>
            </a:r>
            <a:r>
              <a:rPr lang="en-US" sz="2600" dirty="0" smtClean="0">
                <a:latin typeface="Tekton Pro Cond" pitchFamily="34" charset="0"/>
              </a:rPr>
              <a:t> file (txt)</a:t>
            </a:r>
            <a:endParaRPr lang="id-ID" sz="2600" dirty="0">
              <a:latin typeface="Tekton Pro Cond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8750" t="1667" r="28750" b="5000"/>
          <a:stretch>
            <a:fillRect/>
          </a:stretch>
        </p:blipFill>
        <p:spPr bwMode="auto">
          <a:xfrm>
            <a:off x="0" y="838200"/>
            <a:ext cx="5181600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0876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d-ID" sz="2800" dirty="0" smtClean="0"/>
              <a:t>Font tebal = new Font(“Arial”, Font.BOLD, 12)</a:t>
            </a:r>
          </a:p>
          <a:p>
            <a:pPr>
              <a:buNone/>
            </a:pPr>
            <a:r>
              <a:rPr lang="id-ID" sz="2800" dirty="0" smtClean="0"/>
              <a:t>Font tipis = new Font(“Arial”, Font.PLAIN, 12)</a:t>
            </a:r>
          </a:p>
          <a:p>
            <a:pPr>
              <a:buNone/>
            </a:pPr>
            <a:endParaRPr lang="id-ID" sz="2800" dirty="0" smtClean="0"/>
          </a:p>
          <a:p>
            <a:pPr>
              <a:buNone/>
            </a:pPr>
            <a:r>
              <a:rPr lang="id-ID" sz="2800" dirty="0" smtClean="0"/>
              <a:t>if(ya</a:t>
            </a:r>
            <a:r>
              <a:rPr lang="en-US" sz="2800" dirty="0" err="1" smtClean="0"/>
              <a:t>Tebal</a:t>
            </a:r>
            <a:r>
              <a:rPr lang="id-ID" sz="2800" dirty="0" smtClean="0"/>
              <a:t>.getText().equals(“Ya”)){</a:t>
            </a:r>
          </a:p>
          <a:p>
            <a:pPr>
              <a:buNone/>
            </a:pPr>
            <a:r>
              <a:rPr lang="id-ID" sz="2800" dirty="0" smtClean="0"/>
              <a:t>	hasilTextArea.setFont(tebal);</a:t>
            </a:r>
          </a:p>
          <a:p>
            <a:pPr>
              <a:buNone/>
            </a:pPr>
            <a:r>
              <a:rPr lang="id-ID" sz="2800" dirty="0" smtClean="0"/>
              <a:t>}else{</a:t>
            </a:r>
          </a:p>
          <a:p>
            <a:pPr>
              <a:buNone/>
            </a:pPr>
            <a:r>
              <a:rPr lang="id-ID" sz="2800" dirty="0" smtClean="0"/>
              <a:t>	hasilTextArea.setFont(tipis);</a:t>
            </a:r>
          </a:p>
          <a:p>
            <a:pPr>
              <a:buNone/>
            </a:pPr>
            <a:r>
              <a:rPr lang="id-ID" sz="2800" dirty="0" smtClean="0"/>
              <a:t>}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3224530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d-ID" dirty="0" smtClean="0"/>
              <a:t>GUI Component: </a:t>
            </a:r>
            <a:r>
              <a:rPr lang="id-ID" dirty="0" smtClean="0">
                <a:solidFill>
                  <a:srgbClr val="C00000"/>
                </a:solidFill>
              </a:rPr>
              <a:t>Menubar, Menuitem, Table </a:t>
            </a:r>
            <a:endParaRPr lang="id-ID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/>
              <a:t>Aplikasi Biodata Mahasiswa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42447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Top Level </a:t>
            </a:r>
            <a:r>
              <a:rPr lang="id-ID" dirty="0" err="1" smtClean="0"/>
              <a:t>Container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5625" t="44000" r="18750" b="35000"/>
          <a:stretch>
            <a:fillRect/>
          </a:stretch>
        </p:blipFill>
        <p:spPr bwMode="auto">
          <a:xfrm>
            <a:off x="0" y="1447800"/>
            <a:ext cx="9006114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Aplikasi Biodata Mahasiswa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998537"/>
            <a:ext cx="4038600" cy="47926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d-ID" sz="2500" dirty="0" smtClean="0">
                <a:latin typeface="Tekton Pro Cond" pitchFamily="34" charset="0"/>
              </a:rPr>
              <a:t>Aplikasi dengan frame lengkap beserta menubar dan menuitem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500" dirty="0" smtClean="0">
                <a:latin typeface="Tekton Pro Cond" pitchFamily="34" charset="0"/>
              </a:rPr>
              <a:t>Data diisi kemudian diklik </a:t>
            </a:r>
            <a:r>
              <a:rPr lang="id-ID" sz="2500" dirty="0" smtClean="0">
                <a:solidFill>
                  <a:srgbClr val="C00000"/>
                </a:solidFill>
                <a:latin typeface="Tekton Pro Cond" pitchFamily="34" charset="0"/>
              </a:rPr>
              <a:t>Tambahkan</a:t>
            </a:r>
            <a:r>
              <a:rPr lang="id-ID" sz="2500" dirty="0" smtClean="0">
                <a:latin typeface="Tekton Pro Cond" pitchFamily="34" charset="0"/>
              </a:rPr>
              <a:t> maka data akan masuk ke table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500" dirty="0" smtClean="0">
                <a:solidFill>
                  <a:srgbClr val="C00000"/>
                </a:solidFill>
                <a:latin typeface="Tekton Pro Cond" pitchFamily="34" charset="0"/>
              </a:rPr>
              <a:t>Bersihkan</a:t>
            </a:r>
            <a:r>
              <a:rPr lang="id-ID" sz="2500" dirty="0" smtClean="0">
                <a:latin typeface="Tekton Pro Cond" pitchFamily="34" charset="0"/>
              </a:rPr>
              <a:t>: membersihkan isian di Textfield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500" dirty="0" smtClean="0">
                <a:solidFill>
                  <a:srgbClr val="C00000"/>
                </a:solidFill>
                <a:latin typeface="Tekton Pro Cond" pitchFamily="34" charset="0"/>
              </a:rPr>
              <a:t>Hapus</a:t>
            </a:r>
            <a:r>
              <a:rPr lang="id-ID" sz="2500" dirty="0" smtClean="0">
                <a:latin typeface="Tekton Pro Cond" pitchFamily="34" charset="0"/>
              </a:rPr>
              <a:t>: menghapus record di table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500" dirty="0" smtClean="0">
                <a:solidFill>
                  <a:srgbClr val="C00000"/>
                </a:solidFill>
                <a:latin typeface="Tekton Pro Cond" pitchFamily="34" charset="0"/>
              </a:rPr>
              <a:t>Simpan</a:t>
            </a:r>
            <a:r>
              <a:rPr lang="id-ID" sz="2500" dirty="0" smtClean="0">
                <a:latin typeface="Tekton Pro Cond" pitchFamily="34" charset="0"/>
              </a:rPr>
              <a:t>: menyimpan record di file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500" dirty="0" smtClean="0">
                <a:solidFill>
                  <a:srgbClr val="C00000"/>
                </a:solidFill>
                <a:latin typeface="Tekton Pro Cond" pitchFamily="34" charset="0"/>
              </a:rPr>
              <a:t>Keluar</a:t>
            </a:r>
            <a:r>
              <a:rPr lang="id-ID" sz="2500" dirty="0" smtClean="0">
                <a:latin typeface="Tekton Pro Cond" pitchFamily="34" charset="0"/>
              </a:rPr>
              <a:t>: keluar aplikasi</a:t>
            </a:r>
            <a:endParaRPr lang="id-ID" sz="2500" dirty="0">
              <a:latin typeface="Tekton Pro Con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0625" t="21000" r="31875" b="21000"/>
          <a:stretch>
            <a:fillRect/>
          </a:stretch>
        </p:blipFill>
        <p:spPr bwMode="auto">
          <a:xfrm>
            <a:off x="0" y="838200"/>
            <a:ext cx="491635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1630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mtClean="0"/>
              <a:t>Sistem ATM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5048250" cy="5181600"/>
          </a:xfrm>
        </p:spPr>
        <p:txBody>
          <a:bodyPr/>
          <a:lstStyle/>
          <a:p>
            <a:r>
              <a:rPr lang="id-ID" sz="2400" smtClean="0"/>
              <a:t>Kembangkan aplikasi Bank yang sudah pernah kita bangun, menjadi Sistem ATM yg berbasis ke GUI</a:t>
            </a:r>
          </a:p>
          <a:p>
            <a:r>
              <a:rPr lang="id-ID" sz="2400" smtClean="0"/>
              <a:t>Gunakan class </a:t>
            </a:r>
            <a:r>
              <a:rPr lang="id-ID" sz="2400" smtClean="0">
                <a:solidFill>
                  <a:srgbClr val="FF0000"/>
                </a:solidFill>
              </a:rPr>
              <a:t>Bank.java</a:t>
            </a:r>
            <a:r>
              <a:rPr lang="id-ID" sz="2400" smtClean="0"/>
              <a:t> sebagai class control yg membantu proses melihat saldo, mengambil uang dan menyimpan uang</a:t>
            </a:r>
          </a:p>
          <a:p>
            <a:r>
              <a:rPr lang="id-ID" sz="2400" smtClean="0"/>
              <a:t>Gunakan perpindahan </a:t>
            </a:r>
            <a:r>
              <a:rPr lang="id-ID" sz="2400" smtClean="0">
                <a:solidFill>
                  <a:srgbClr val="FF0000"/>
                </a:solidFill>
              </a:rPr>
              <a:t>frame</a:t>
            </a:r>
            <a:r>
              <a:rPr lang="id-ID" sz="2400" smtClean="0"/>
              <a:t> untuk MenuLogin dan MenuUtama</a:t>
            </a:r>
          </a:p>
          <a:p>
            <a:r>
              <a:rPr lang="id-ID" sz="2400" smtClean="0"/>
              <a:t>Gunakan </a:t>
            </a:r>
            <a:r>
              <a:rPr lang="id-ID" sz="2400" smtClean="0">
                <a:solidFill>
                  <a:srgbClr val="FF0000"/>
                </a:solidFill>
              </a:rPr>
              <a:t>dialog</a:t>
            </a:r>
            <a:r>
              <a:rPr lang="id-ID" sz="2400" smtClean="0"/>
              <a:t> (J</a:t>
            </a:r>
            <a:r>
              <a:rPr lang="id-ID" sz="2400" smtClean="0">
                <a:solidFill>
                  <a:schemeClr val="accent2"/>
                </a:solidFill>
              </a:rPr>
              <a:t>OptionPane.showInputDialog</a:t>
            </a:r>
            <a:r>
              <a:rPr lang="id-ID" sz="2400" smtClean="0"/>
              <a:t>) untuk mengambil data pada Menyimpan Uang dan Mengambil Uang</a:t>
            </a:r>
          </a:p>
          <a:p>
            <a:pPr marL="688975" indent="-514350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7" t="23168" r="38685" b="35237"/>
          <a:stretch/>
        </p:blipFill>
        <p:spPr bwMode="auto">
          <a:xfrm>
            <a:off x="4973952" y="304800"/>
            <a:ext cx="3273836" cy="2477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6" t="23060" r="36315" b="34052"/>
          <a:stretch/>
        </p:blipFill>
        <p:spPr bwMode="auto">
          <a:xfrm>
            <a:off x="5562600" y="2362200"/>
            <a:ext cx="3153738" cy="245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6" t="45058" r="16302" b="40535"/>
          <a:stretch/>
        </p:blipFill>
        <p:spPr bwMode="auto">
          <a:xfrm>
            <a:off x="6019800" y="4547435"/>
            <a:ext cx="3113690" cy="112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083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mtClean="0"/>
              <a:t>Konversi Kurs Mata Uang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t="22551" r="17724" b="23931"/>
          <a:stretch/>
        </p:blipFill>
        <p:spPr bwMode="auto">
          <a:xfrm>
            <a:off x="1219200" y="1600200"/>
            <a:ext cx="717419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354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mtClean="0"/>
              <a:t>Konversi Kurs Mata Uang Lengkap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d-ID" sz="2000" dirty="0" smtClean="0"/>
              <a:t>1 USD = </a:t>
            </a:r>
            <a:r>
              <a:rPr lang="en-US" sz="2000" smtClean="0"/>
              <a:t>10800</a:t>
            </a:r>
            <a:r>
              <a:rPr lang="id-ID" sz="2000" dirty="0" smtClean="0"/>
              <a:t> RP		1 EUR = </a:t>
            </a:r>
            <a:r>
              <a:rPr lang="en-US" sz="2000" dirty="0" smtClean="0"/>
              <a:t>12737</a:t>
            </a:r>
            <a:r>
              <a:rPr lang="id-ID" sz="2000" dirty="0" smtClean="0"/>
              <a:t> RP		1 JPY   = </a:t>
            </a:r>
            <a:r>
              <a:rPr lang="en-US" sz="2000" dirty="0" smtClean="0"/>
              <a:t>99 </a:t>
            </a:r>
            <a:r>
              <a:rPr lang="id-ID" sz="2000" dirty="0" smtClean="0"/>
              <a:t>RP</a:t>
            </a:r>
          </a:p>
          <a:p>
            <a:endParaRPr lang="en-US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r="24759" b="37173"/>
          <a:stretch/>
        </p:blipFill>
        <p:spPr bwMode="auto">
          <a:xfrm>
            <a:off x="1066800" y="1524000"/>
            <a:ext cx="7086600" cy="502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010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mtClean="0"/>
              <a:t>Text to Speech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4253405" cy="5257800"/>
          </a:xfrm>
        </p:spPr>
        <p:txBody>
          <a:bodyPr/>
          <a:lstStyle/>
          <a:p>
            <a:r>
              <a:rPr lang="id-ID" sz="2400" smtClean="0"/>
              <a:t>Searching di Google dengan keyword “Free TTS jar”</a:t>
            </a:r>
          </a:p>
          <a:p>
            <a:r>
              <a:rPr lang="id-ID" sz="2400" smtClean="0"/>
              <a:t>Download library dan masukkan freetts.jar ke dalam direktori libraries dengan </a:t>
            </a:r>
            <a:r>
              <a:rPr lang="id-ID" sz="2400" smtClean="0">
                <a:solidFill>
                  <a:srgbClr val="C00000"/>
                </a:solidFill>
              </a:rPr>
              <a:t>klik kanan </a:t>
            </a:r>
            <a:r>
              <a:rPr lang="id-ID" sz="2400" smtClean="0">
                <a:sym typeface="Wingdings" pitchFamily="2" charset="2"/>
              </a:rPr>
              <a:t> </a:t>
            </a:r>
            <a:r>
              <a:rPr lang="id-ID" sz="2400" smtClean="0">
                <a:solidFill>
                  <a:srgbClr val="C00000"/>
                </a:solidFill>
                <a:sym typeface="Wingdings" pitchFamily="2" charset="2"/>
              </a:rPr>
              <a:t>add jar/folde</a:t>
            </a:r>
            <a:r>
              <a:rPr lang="id-ID" sz="2400" smtClean="0">
                <a:sym typeface="Wingdings" pitchFamily="2" charset="2"/>
              </a:rPr>
              <a:t>r</a:t>
            </a:r>
          </a:p>
          <a:p>
            <a:r>
              <a:rPr lang="id-ID" sz="2400" smtClean="0">
                <a:sym typeface="Wingdings" pitchFamily="2" charset="2"/>
              </a:rPr>
              <a:t>Buat user interface design, dan buat event pada tombol Speak Text yang berisi logic code untuk mengeluarkan suara dari text (hanya perlu 4 baris code) </a:t>
            </a:r>
            <a:endParaRPr lang="en-US" sz="2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1" t="31449" r="37414" b="31586"/>
          <a:stretch/>
        </p:blipFill>
        <p:spPr bwMode="auto">
          <a:xfrm>
            <a:off x="4087482" y="1400505"/>
            <a:ext cx="4980318" cy="408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686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 smtClean="0"/>
              <a:t>Kerjakan</a:t>
            </a:r>
            <a:r>
              <a:rPr lang="en-US" sz="3200" dirty="0" smtClean="0"/>
              <a:t> </a:t>
            </a:r>
            <a:r>
              <a:rPr lang="en-US" sz="3200" dirty="0" err="1" smtClean="0"/>
              <a:t>semua</a:t>
            </a:r>
            <a:r>
              <a:rPr lang="en-US" sz="3200" dirty="0" smtClean="0"/>
              <a:t> </a:t>
            </a:r>
            <a:r>
              <a:rPr lang="en-US" sz="3200" dirty="0" err="1" smtClean="0"/>
              <a:t>latihan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tugas</a:t>
            </a:r>
            <a:r>
              <a:rPr lang="en-US" sz="3200" dirty="0" smtClean="0"/>
              <a:t> yang </a:t>
            </a:r>
            <a:r>
              <a:rPr lang="en-US" sz="3200" dirty="0" err="1" smtClean="0"/>
              <a:t>ada</a:t>
            </a:r>
            <a:r>
              <a:rPr lang="en-US" sz="3200" dirty="0" smtClean="0"/>
              <a:t> di slide  </a:t>
            </a:r>
            <a:r>
              <a:rPr lang="en-US" sz="3200" dirty="0" smtClean="0">
                <a:solidFill>
                  <a:srgbClr val="C00000"/>
                </a:solidFill>
              </a:rPr>
              <a:t>Java GUI</a:t>
            </a:r>
          </a:p>
          <a:p>
            <a:r>
              <a:rPr lang="en-US" sz="3200" dirty="0" err="1" smtClean="0"/>
              <a:t>Kirimkan</a:t>
            </a:r>
            <a:r>
              <a:rPr lang="en-US" sz="3200" dirty="0" smtClean="0"/>
              <a:t> </a:t>
            </a:r>
            <a:r>
              <a:rPr lang="en-US" sz="3200" dirty="0" err="1"/>
              <a:t>netbeans</a:t>
            </a:r>
            <a:r>
              <a:rPr lang="en-US" sz="3200" dirty="0"/>
              <a:t> project yang </a:t>
            </a:r>
            <a:r>
              <a:rPr lang="en-US" sz="3200" dirty="0" err="1"/>
              <a:t>sudah</a:t>
            </a:r>
            <a:r>
              <a:rPr lang="en-US" sz="3200" dirty="0"/>
              <a:t> di zip </a:t>
            </a:r>
            <a:r>
              <a:rPr lang="en-US" sz="3200" dirty="0" err="1"/>
              <a:t>ke</a:t>
            </a:r>
            <a:r>
              <a:rPr lang="en-US" sz="3200" dirty="0"/>
              <a:t> </a:t>
            </a:r>
            <a:r>
              <a:rPr lang="en-US" sz="3200" dirty="0" smtClean="0">
                <a:hlinkClick r:id="rId2"/>
              </a:rPr>
              <a:t>romi@brainmatics.com</a:t>
            </a:r>
            <a:r>
              <a:rPr lang="id-ID" sz="3200" dirty="0"/>
              <a:t/>
            </a:r>
            <a:br>
              <a:rPr lang="id-ID" sz="3200" dirty="0"/>
            </a:br>
            <a:r>
              <a:rPr lang="en-US" sz="3200" dirty="0" err="1" smtClean="0"/>
              <a:t>dengan</a:t>
            </a:r>
            <a:r>
              <a:rPr lang="en-US" sz="3200" dirty="0" smtClean="0"/>
              <a:t> </a:t>
            </a:r>
            <a:r>
              <a:rPr lang="en-US" sz="3200" dirty="0" err="1" smtClean="0"/>
              <a:t>subyek</a:t>
            </a:r>
            <a:r>
              <a:rPr lang="en-US" sz="3200" dirty="0" smtClean="0"/>
              <a:t>: </a:t>
            </a:r>
            <a:r>
              <a:rPr lang="en-US" sz="3200" dirty="0" smtClean="0">
                <a:solidFill>
                  <a:srgbClr val="C00000"/>
                </a:solidFill>
              </a:rPr>
              <a:t>[OOP</a:t>
            </a:r>
            <a:r>
              <a:rPr lang="id-ID" sz="3200" dirty="0" smtClean="0">
                <a:solidFill>
                  <a:srgbClr val="C00000"/>
                </a:solidFill>
              </a:rPr>
              <a:t>3</a:t>
            </a:r>
            <a:r>
              <a:rPr lang="en-US" sz="3200" dirty="0" smtClean="0">
                <a:solidFill>
                  <a:srgbClr val="C00000"/>
                </a:solidFill>
              </a:rPr>
              <a:t>-</a:t>
            </a:r>
            <a:r>
              <a:rPr lang="en-US" sz="3200" dirty="0" err="1" smtClean="0">
                <a:solidFill>
                  <a:srgbClr val="C00000"/>
                </a:solidFill>
              </a:rPr>
              <a:t>Universitas</a:t>
            </a:r>
            <a:r>
              <a:rPr lang="en-US" sz="3200" dirty="0" smtClean="0">
                <a:solidFill>
                  <a:srgbClr val="C00000"/>
                </a:solidFill>
              </a:rPr>
              <a:t>] </a:t>
            </a:r>
            <a:r>
              <a:rPr lang="en-US" sz="3200" dirty="0" err="1" smtClean="0">
                <a:solidFill>
                  <a:srgbClr val="C00000"/>
                </a:solidFill>
              </a:rPr>
              <a:t>Nama</a:t>
            </a:r>
            <a:r>
              <a:rPr lang="en-US" sz="3200" dirty="0" smtClean="0">
                <a:solidFill>
                  <a:srgbClr val="C00000"/>
                </a:solidFill>
              </a:rPr>
              <a:t>–NIM</a:t>
            </a:r>
          </a:p>
          <a:p>
            <a:r>
              <a:rPr lang="en-US" sz="3200" dirty="0" smtClean="0"/>
              <a:t>Deadline: </a:t>
            </a:r>
            <a:r>
              <a:rPr lang="id-ID" sz="3200" dirty="0">
                <a:solidFill>
                  <a:srgbClr val="C00000"/>
                </a:solidFill>
              </a:rPr>
              <a:t>2</a:t>
            </a:r>
            <a:r>
              <a:rPr lang="id-ID" sz="3200" smtClean="0">
                <a:solidFill>
                  <a:srgbClr val="C00000"/>
                </a:solidFill>
              </a:rPr>
              <a:t> </a:t>
            </a:r>
            <a:r>
              <a:rPr lang="id-ID" sz="3200" dirty="0" smtClean="0">
                <a:solidFill>
                  <a:srgbClr val="C00000"/>
                </a:solidFill>
              </a:rPr>
              <a:t>minggu</a:t>
            </a:r>
            <a:endParaRPr lang="en-US" sz="3200" dirty="0" smtClean="0">
              <a:solidFill>
                <a:srgbClr val="C00000"/>
              </a:solidFill>
            </a:endParaRPr>
          </a:p>
          <a:p>
            <a:r>
              <a:rPr lang="en-US" sz="3200" dirty="0" err="1" smtClean="0"/>
              <a:t>Meng</a:t>
            </a:r>
            <a:r>
              <a:rPr lang="en-US" sz="3200" dirty="0" smtClean="0"/>
              <a:t>-copy file orang lain </a:t>
            </a:r>
            <a:r>
              <a:rPr lang="en-US" sz="3200" dirty="0" err="1" smtClean="0"/>
              <a:t>akan</a:t>
            </a:r>
            <a:r>
              <a:rPr lang="en-US" sz="3200" dirty="0" smtClean="0"/>
              <a:t> </a:t>
            </a:r>
            <a:r>
              <a:rPr lang="en-US" sz="3200" dirty="0" err="1" smtClean="0"/>
              <a:t>menyebabkan</a:t>
            </a: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nilai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tugas</a:t>
            </a:r>
            <a:r>
              <a:rPr lang="en-US" sz="3200" dirty="0" smtClean="0">
                <a:solidFill>
                  <a:srgbClr val="C00000"/>
                </a:solidFill>
              </a:rPr>
              <a:t> 0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89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 smtClean="0"/>
              <a:t>Buat</a:t>
            </a:r>
            <a:r>
              <a:rPr lang="en-US" sz="3200" dirty="0" smtClean="0"/>
              <a:t> program </a:t>
            </a:r>
            <a:r>
              <a:rPr lang="en-US" sz="3200" dirty="0" err="1" smtClean="0"/>
              <a:t>apapun</a:t>
            </a:r>
            <a:r>
              <a:rPr lang="en-US" sz="3200" dirty="0" smtClean="0"/>
              <a:t> </a:t>
            </a:r>
            <a:r>
              <a:rPr lang="en-US" sz="3200" dirty="0" err="1" smtClean="0"/>
              <a:t>berbasis</a:t>
            </a:r>
            <a:r>
              <a:rPr lang="en-US" sz="3200" dirty="0" smtClean="0"/>
              <a:t> GUI, yang </a:t>
            </a:r>
            <a:r>
              <a:rPr lang="en-US" sz="3200" dirty="0" err="1" smtClean="0"/>
              <a:t>bisa</a:t>
            </a:r>
            <a:r>
              <a:rPr lang="en-US" sz="3200" dirty="0" smtClean="0"/>
              <a:t> </a:t>
            </a:r>
            <a:r>
              <a:rPr lang="en-US" sz="3200" dirty="0" err="1" smtClean="0"/>
              <a:t>bikin</a:t>
            </a:r>
            <a:r>
              <a:rPr lang="en-US" sz="3200" dirty="0" smtClean="0"/>
              <a:t> WOW!</a:t>
            </a:r>
          </a:p>
          <a:p>
            <a:r>
              <a:rPr lang="en-US" sz="3200" dirty="0" err="1" smtClean="0"/>
              <a:t>Gunakan</a:t>
            </a:r>
            <a:r>
              <a:rPr lang="en-US" sz="3200" dirty="0" smtClean="0"/>
              <a:t> </a:t>
            </a:r>
            <a:r>
              <a:rPr lang="en-US" sz="3200" dirty="0" err="1" smtClean="0"/>
              <a:t>apapun</a:t>
            </a:r>
            <a:r>
              <a:rPr lang="en-US" sz="3200" dirty="0" smtClean="0"/>
              <a:t> yang </a:t>
            </a:r>
            <a:r>
              <a:rPr lang="en-US" sz="3200" dirty="0" err="1" smtClean="0"/>
              <a:t>ada</a:t>
            </a:r>
            <a:r>
              <a:rPr lang="en-US" sz="3200" dirty="0"/>
              <a:t> </a:t>
            </a:r>
            <a:r>
              <a:rPr lang="en-US" sz="3200" dirty="0" err="1" smtClean="0"/>
              <a:t>baik</a:t>
            </a:r>
            <a:r>
              <a:rPr lang="en-US" sz="3200" dirty="0" smtClean="0"/>
              <a:t> library, third party GUI</a:t>
            </a:r>
          </a:p>
          <a:p>
            <a:r>
              <a:rPr lang="en-US" sz="3200" dirty="0" err="1" smtClean="0"/>
              <a:t>Buat</a:t>
            </a:r>
            <a:r>
              <a:rPr lang="en-US" sz="3200" dirty="0" smtClean="0"/>
              <a:t> </a:t>
            </a:r>
            <a:r>
              <a:rPr lang="en-US" sz="3200" dirty="0" err="1" smtClean="0"/>
              <a:t>laporan</a:t>
            </a:r>
            <a:r>
              <a:rPr lang="en-US" sz="3200" dirty="0" smtClean="0"/>
              <a:t> </a:t>
            </a:r>
            <a:r>
              <a:rPr lang="en-US" sz="3200" dirty="0" err="1" smtClean="0"/>
              <a:t>dalam</a:t>
            </a:r>
            <a:r>
              <a:rPr lang="en-US" sz="3200" dirty="0" smtClean="0"/>
              <a:t> </a:t>
            </a:r>
            <a:r>
              <a:rPr lang="en-US" sz="3200" dirty="0" err="1" smtClean="0"/>
              <a:t>bentuk</a:t>
            </a:r>
            <a:r>
              <a:rPr lang="en-US" sz="3200" dirty="0" smtClean="0"/>
              <a:t> </a:t>
            </a:r>
            <a:r>
              <a:rPr lang="en-US" sz="3200" dirty="0" err="1" smtClean="0"/>
              <a:t>ppt</a:t>
            </a:r>
            <a:r>
              <a:rPr lang="en-US" sz="3200" dirty="0" smtClean="0"/>
              <a:t>,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sajikan</a:t>
            </a:r>
            <a:r>
              <a:rPr lang="en-US" sz="3200" dirty="0" smtClean="0"/>
              <a:t> di </a:t>
            </a:r>
            <a:r>
              <a:rPr lang="en-US" sz="3200" dirty="0" err="1" smtClean="0"/>
              <a:t>mana</a:t>
            </a:r>
            <a:r>
              <a:rPr lang="en-US" sz="3200" dirty="0" smtClean="0"/>
              <a:t> </a:t>
            </a:r>
            <a:r>
              <a:rPr lang="en-US" sz="3200" dirty="0" err="1" smtClean="0"/>
              <a:t>letak</a:t>
            </a:r>
            <a:r>
              <a:rPr lang="en-US" sz="3200" dirty="0" smtClean="0"/>
              <a:t> </a:t>
            </a:r>
            <a:r>
              <a:rPr lang="en-US" sz="3200" dirty="0" err="1" smtClean="0"/>
              <a:t>WOWnya</a:t>
            </a:r>
            <a:r>
              <a:rPr lang="en-US" sz="3200" dirty="0" smtClean="0"/>
              <a:t> </a:t>
            </a:r>
            <a:r>
              <a:rPr lang="en-US" sz="3200" dirty="0" smtClean="0">
                <a:sym typeface="Wingdings" panose="05000000000000000000" pitchFamily="2" charset="2"/>
              </a:rPr>
              <a:t></a:t>
            </a:r>
          </a:p>
          <a:p>
            <a:r>
              <a:rPr lang="en-US" sz="3200" dirty="0" smtClean="0">
                <a:sym typeface="Wingdings" panose="05000000000000000000" pitchFamily="2" charset="2"/>
              </a:rPr>
              <a:t>Deadline: 2 </a:t>
            </a:r>
            <a:r>
              <a:rPr lang="en-US" sz="3200" dirty="0" err="1" smtClean="0">
                <a:sym typeface="Wingdings" panose="05000000000000000000" pitchFamily="2" charset="2"/>
              </a:rPr>
              <a:t>minggu</a:t>
            </a:r>
            <a:endParaRPr lang="en-US" sz="3200" dirty="0" smtClean="0">
              <a:sym typeface="Wingdings" panose="05000000000000000000" pitchFamily="2" charset="2"/>
            </a:endParaRPr>
          </a:p>
          <a:p>
            <a:r>
              <a:rPr lang="en-US" sz="3200" dirty="0" err="1" smtClean="0">
                <a:sym typeface="Wingdings" panose="05000000000000000000" pitchFamily="2" charset="2"/>
              </a:rPr>
              <a:t>Kirimkan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melalui</a:t>
            </a:r>
            <a:r>
              <a:rPr lang="en-US" sz="3200" dirty="0" smtClean="0">
                <a:sym typeface="Wingdings" panose="05000000000000000000" pitchFamily="2" charset="2"/>
              </a:rPr>
              <a:t> email </a:t>
            </a:r>
            <a:r>
              <a:rPr lang="en-US" sz="3200" dirty="0" err="1" smtClean="0">
                <a:sym typeface="Wingdings" panose="05000000000000000000" pitchFamily="2" charset="2"/>
              </a:rPr>
              <a:t>ke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smtClean="0">
                <a:sym typeface="Wingdings" panose="05000000000000000000" pitchFamily="2" charset="2"/>
                <a:hlinkClick r:id="rId2"/>
              </a:rPr>
              <a:t>romi@brainmatics.com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dengan</a:t>
            </a:r>
            <a:r>
              <a:rPr lang="en-US" sz="3200" dirty="0" smtClean="0">
                <a:sym typeface="Wingdings" panose="05000000000000000000" pitchFamily="2" charset="2"/>
              </a:rPr>
              <a:t> subject: [</a:t>
            </a:r>
            <a:r>
              <a:rPr lang="en-US" sz="3200" dirty="0" err="1" smtClean="0">
                <a:sym typeface="Wingdings" panose="05000000000000000000" pitchFamily="2" charset="2"/>
              </a:rPr>
              <a:t>OOPWow-Universitas</a:t>
            </a:r>
            <a:r>
              <a:rPr lang="en-US" sz="3200" dirty="0" smtClean="0">
                <a:sym typeface="Wingdings" panose="05000000000000000000" pitchFamily="2" charset="2"/>
              </a:rPr>
              <a:t>] NAMA - NIM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68573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Referensi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066800"/>
            <a:ext cx="8534399" cy="5486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id-ID" sz="2200" dirty="0" smtClean="0"/>
              <a:t>Sharon Zakhour  et al,  </a:t>
            </a:r>
            <a:r>
              <a:rPr lang="id-ID" sz="2200" dirty="0" smtClean="0">
                <a:solidFill>
                  <a:srgbClr val="C00000"/>
                </a:solidFill>
              </a:rPr>
              <a:t>The Java Tutorial Fourth Edition</a:t>
            </a:r>
            <a:r>
              <a:rPr lang="id-ID" sz="2200" dirty="0" smtClean="0"/>
              <a:t>, </a:t>
            </a:r>
            <a:r>
              <a:rPr lang="id-ID" sz="2200" i="1" dirty="0" smtClean="0"/>
              <a:t>http://java.sun.com/docs/books/tutorial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200" dirty="0" smtClean="0"/>
              <a:t>Cay </a:t>
            </a:r>
            <a:r>
              <a:rPr lang="en-US" sz="2200" dirty="0" err="1" smtClean="0"/>
              <a:t>Horstmann</a:t>
            </a:r>
            <a:r>
              <a:rPr lang="en-US" sz="2200" dirty="0" smtClean="0"/>
              <a:t>, </a:t>
            </a:r>
            <a:r>
              <a:rPr lang="en-US" sz="2200" dirty="0">
                <a:solidFill>
                  <a:srgbClr val="C00000"/>
                </a:solidFill>
              </a:rPr>
              <a:t>Big </a:t>
            </a:r>
            <a:r>
              <a:rPr lang="en-US" sz="2200" dirty="0" smtClean="0">
                <a:solidFill>
                  <a:srgbClr val="C00000"/>
                </a:solidFill>
              </a:rPr>
              <a:t>Java: Earl Objects 5</a:t>
            </a:r>
            <a:r>
              <a:rPr lang="en-US" sz="2200" baseline="30000" dirty="0" smtClean="0">
                <a:solidFill>
                  <a:srgbClr val="C00000"/>
                </a:solidFill>
              </a:rPr>
              <a:t>th</a:t>
            </a:r>
            <a:r>
              <a:rPr lang="en-US" sz="2200" dirty="0" smtClean="0">
                <a:solidFill>
                  <a:srgbClr val="C00000"/>
                </a:solidFill>
              </a:rPr>
              <a:t> Edition</a:t>
            </a:r>
            <a:r>
              <a:rPr lang="en-US" sz="2200" dirty="0" smtClean="0"/>
              <a:t>, </a:t>
            </a:r>
            <a:r>
              <a:rPr lang="en-US" sz="2200" i="1" dirty="0" smtClean="0"/>
              <a:t>John </a:t>
            </a:r>
            <a:r>
              <a:rPr lang="en-US" sz="2200" i="1" dirty="0"/>
              <a:t>Wiley &amp; </a:t>
            </a:r>
            <a:r>
              <a:rPr lang="en-US" sz="2200" i="1" dirty="0" smtClean="0"/>
              <a:t>Sons</a:t>
            </a:r>
            <a:r>
              <a:rPr lang="en-US" sz="2200" dirty="0" smtClean="0"/>
              <a:t>, 2013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err="1"/>
              <a:t>Deitel</a:t>
            </a:r>
            <a:r>
              <a:rPr lang="en-US" sz="2200" dirty="0"/>
              <a:t> &amp; </a:t>
            </a:r>
            <a:r>
              <a:rPr lang="en-US" sz="2200" dirty="0" err="1"/>
              <a:t>Deitel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C00000"/>
                </a:solidFill>
              </a:rPr>
              <a:t>Java </a:t>
            </a:r>
            <a:r>
              <a:rPr lang="en-US" sz="2200" dirty="0" err="1">
                <a:solidFill>
                  <a:srgbClr val="C00000"/>
                </a:solidFill>
              </a:rPr>
              <a:t>Howto</a:t>
            </a:r>
            <a:r>
              <a:rPr lang="en-US" sz="2200" dirty="0">
                <a:solidFill>
                  <a:srgbClr val="C00000"/>
                </a:solidFill>
              </a:rPr>
              <a:t> Program 9</a:t>
            </a:r>
            <a:r>
              <a:rPr lang="en-US" sz="2200" baseline="30000" dirty="0">
                <a:solidFill>
                  <a:srgbClr val="C00000"/>
                </a:solidFill>
              </a:rPr>
              <a:t>th</a:t>
            </a:r>
            <a:r>
              <a:rPr lang="en-US" sz="2200" dirty="0">
                <a:solidFill>
                  <a:srgbClr val="C00000"/>
                </a:solidFill>
              </a:rPr>
              <a:t> Edition,</a:t>
            </a:r>
            <a:r>
              <a:rPr lang="en-US" sz="2200" dirty="0"/>
              <a:t> </a:t>
            </a:r>
            <a:r>
              <a:rPr lang="en-US" sz="2200" i="1" dirty="0"/>
              <a:t>Prentice Hall</a:t>
            </a:r>
            <a:r>
              <a:rPr lang="en-US" sz="2200" dirty="0"/>
              <a:t>, 2012</a:t>
            </a:r>
          </a:p>
          <a:p>
            <a:pPr marL="457200" indent="-457200">
              <a:buFont typeface="+mj-lt"/>
              <a:buAutoNum type="arabicPeriod"/>
            </a:pPr>
            <a:r>
              <a:rPr lang="id-ID" sz="2200" dirty="0" smtClean="0"/>
              <a:t>Richard </a:t>
            </a:r>
            <a:r>
              <a:rPr lang="id-ID" sz="2200" dirty="0"/>
              <a:t>M. </a:t>
            </a:r>
            <a:r>
              <a:rPr lang="id-ID" sz="2200" dirty="0" smtClean="0"/>
              <a:t>Reese</a:t>
            </a:r>
            <a:r>
              <a:rPr lang="en-US" sz="2200" dirty="0" smtClean="0"/>
              <a:t>, </a:t>
            </a:r>
            <a:r>
              <a:rPr lang="id-ID" sz="2200" dirty="0" smtClean="0">
                <a:solidFill>
                  <a:srgbClr val="C00000"/>
                </a:solidFill>
              </a:rPr>
              <a:t>Oracle </a:t>
            </a:r>
            <a:r>
              <a:rPr lang="id-ID" sz="2200" dirty="0">
                <a:solidFill>
                  <a:srgbClr val="C00000"/>
                </a:solidFill>
              </a:rPr>
              <a:t>Certified </a:t>
            </a:r>
            <a:r>
              <a:rPr lang="id-ID" sz="2200" dirty="0" smtClean="0">
                <a:solidFill>
                  <a:srgbClr val="C00000"/>
                </a:solidFill>
              </a:rPr>
              <a:t>Associate</a:t>
            </a:r>
            <a:r>
              <a:rPr lang="en-US" sz="2200" dirty="0" smtClean="0">
                <a:solidFill>
                  <a:srgbClr val="C00000"/>
                </a:solidFill>
              </a:rPr>
              <a:t> </a:t>
            </a:r>
            <a:r>
              <a:rPr lang="id-ID" sz="2200" dirty="0" smtClean="0">
                <a:solidFill>
                  <a:srgbClr val="C00000"/>
                </a:solidFill>
              </a:rPr>
              <a:t>Java </a:t>
            </a:r>
            <a:r>
              <a:rPr lang="id-ID" sz="2200" dirty="0">
                <a:solidFill>
                  <a:srgbClr val="C00000"/>
                </a:solidFill>
              </a:rPr>
              <a:t>SE 7 </a:t>
            </a:r>
            <a:r>
              <a:rPr lang="id-ID" sz="2200" dirty="0" smtClean="0">
                <a:solidFill>
                  <a:srgbClr val="C00000"/>
                </a:solidFill>
              </a:rPr>
              <a:t>Programmer</a:t>
            </a:r>
            <a:r>
              <a:rPr lang="en-US" sz="2200" dirty="0" smtClean="0">
                <a:solidFill>
                  <a:srgbClr val="C00000"/>
                </a:solidFill>
              </a:rPr>
              <a:t> </a:t>
            </a:r>
            <a:r>
              <a:rPr lang="id-ID" sz="2200" dirty="0" smtClean="0">
                <a:solidFill>
                  <a:srgbClr val="C00000"/>
                </a:solidFill>
              </a:rPr>
              <a:t>Study Guide</a:t>
            </a:r>
            <a:r>
              <a:rPr lang="en-US" sz="2200" dirty="0"/>
              <a:t>, </a:t>
            </a:r>
            <a:r>
              <a:rPr lang="en-US" sz="2200" i="1" dirty="0" err="1"/>
              <a:t>Packt</a:t>
            </a:r>
            <a:r>
              <a:rPr lang="en-US" sz="2200" i="1" dirty="0"/>
              <a:t> </a:t>
            </a:r>
            <a:r>
              <a:rPr lang="en-US" sz="2200" i="1" dirty="0" smtClean="0"/>
              <a:t>Publishing</a:t>
            </a:r>
            <a:r>
              <a:rPr lang="en-US" sz="2200" dirty="0" smtClean="0"/>
              <a:t>, 2012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Walter </a:t>
            </a:r>
            <a:r>
              <a:rPr lang="en-US" sz="2200" dirty="0" err="1" smtClean="0"/>
              <a:t>Savitch</a:t>
            </a:r>
            <a:r>
              <a:rPr lang="en-US" sz="2200" dirty="0" smtClean="0"/>
              <a:t>, </a:t>
            </a:r>
            <a:r>
              <a:rPr lang="en-US" sz="2200" dirty="0" smtClean="0">
                <a:solidFill>
                  <a:srgbClr val="C00000"/>
                </a:solidFill>
              </a:rPr>
              <a:t>Absolute Java 5</a:t>
            </a:r>
            <a:r>
              <a:rPr lang="en-US" sz="2200" baseline="30000" dirty="0" smtClean="0">
                <a:solidFill>
                  <a:srgbClr val="C00000"/>
                </a:solidFill>
              </a:rPr>
              <a:t>th</a:t>
            </a:r>
            <a:r>
              <a:rPr lang="en-US" sz="2200" dirty="0" smtClean="0">
                <a:solidFill>
                  <a:srgbClr val="C00000"/>
                </a:solidFill>
              </a:rPr>
              <a:t> Edition</a:t>
            </a:r>
            <a:r>
              <a:rPr lang="en-US" sz="2200" dirty="0" smtClean="0"/>
              <a:t>, </a:t>
            </a:r>
            <a:r>
              <a:rPr lang="en-US" sz="2200" i="1" dirty="0" smtClean="0"/>
              <a:t>Pearson Education</a:t>
            </a:r>
            <a:r>
              <a:rPr lang="en-US" sz="2200" dirty="0" smtClean="0"/>
              <a:t>, 2013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Mark Allen </a:t>
            </a:r>
            <a:r>
              <a:rPr lang="en-US" sz="2200" dirty="0"/>
              <a:t>Weiss, </a:t>
            </a:r>
            <a:r>
              <a:rPr lang="en-US" sz="2200" dirty="0" smtClean="0">
                <a:solidFill>
                  <a:srgbClr val="C00000"/>
                </a:solidFill>
              </a:rPr>
              <a:t>Data Structures </a:t>
            </a:r>
            <a:r>
              <a:rPr lang="en-US" sz="2200" dirty="0">
                <a:solidFill>
                  <a:srgbClr val="C00000"/>
                </a:solidFill>
              </a:rPr>
              <a:t>and </a:t>
            </a:r>
            <a:r>
              <a:rPr lang="en-US" sz="2200" dirty="0" smtClean="0">
                <a:solidFill>
                  <a:srgbClr val="C00000"/>
                </a:solidFill>
              </a:rPr>
              <a:t>Algorithm Analysis </a:t>
            </a:r>
            <a:r>
              <a:rPr lang="en-US" sz="2200" dirty="0">
                <a:solidFill>
                  <a:srgbClr val="C00000"/>
                </a:solidFill>
              </a:rPr>
              <a:t>in </a:t>
            </a:r>
            <a:r>
              <a:rPr lang="en-US" sz="2200" dirty="0" smtClean="0">
                <a:solidFill>
                  <a:srgbClr val="C00000"/>
                </a:solidFill>
              </a:rPr>
              <a:t>Java 3</a:t>
            </a:r>
            <a:r>
              <a:rPr lang="en-US" sz="2200" baseline="30000" dirty="0" smtClean="0">
                <a:solidFill>
                  <a:srgbClr val="C00000"/>
                </a:solidFill>
              </a:rPr>
              <a:t>rd</a:t>
            </a:r>
            <a:r>
              <a:rPr lang="en-US" sz="2200" dirty="0" smtClean="0">
                <a:solidFill>
                  <a:srgbClr val="C00000"/>
                </a:solidFill>
              </a:rPr>
              <a:t> Edition</a:t>
            </a:r>
            <a:r>
              <a:rPr lang="en-US" sz="2200" dirty="0" smtClean="0"/>
              <a:t>, </a:t>
            </a:r>
            <a:r>
              <a:rPr lang="en-US" sz="2200" i="1" dirty="0"/>
              <a:t>Pearson Education</a:t>
            </a:r>
            <a:r>
              <a:rPr lang="en-US" sz="2200" dirty="0"/>
              <a:t>, </a:t>
            </a:r>
            <a:r>
              <a:rPr lang="en-US" sz="2200" dirty="0" smtClean="0"/>
              <a:t>2012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err="1" smtClean="0"/>
              <a:t>Anany</a:t>
            </a:r>
            <a:r>
              <a:rPr lang="en-US" sz="2200" dirty="0" smtClean="0"/>
              <a:t> </a:t>
            </a:r>
            <a:r>
              <a:rPr lang="en-US" sz="2200" dirty="0" err="1" smtClean="0"/>
              <a:t>Levitin</a:t>
            </a:r>
            <a:r>
              <a:rPr lang="en-US" sz="2200" dirty="0" smtClean="0"/>
              <a:t>, </a:t>
            </a:r>
            <a:r>
              <a:rPr lang="en-US" sz="2200" dirty="0" smtClean="0">
                <a:solidFill>
                  <a:srgbClr val="C00000"/>
                </a:solidFill>
              </a:rPr>
              <a:t>Introduction to the Design and Analysis of Algorithms 3</a:t>
            </a:r>
            <a:r>
              <a:rPr lang="en-US" sz="2200" baseline="30000" dirty="0" smtClean="0">
                <a:solidFill>
                  <a:srgbClr val="C00000"/>
                </a:solidFill>
              </a:rPr>
              <a:t>rd</a:t>
            </a:r>
            <a:r>
              <a:rPr lang="en-US" sz="2200" dirty="0">
                <a:solidFill>
                  <a:srgbClr val="C00000"/>
                </a:solidFill>
              </a:rPr>
              <a:t> Edition</a:t>
            </a:r>
            <a:r>
              <a:rPr lang="en-US" sz="2200" dirty="0"/>
              <a:t>, </a:t>
            </a:r>
            <a:r>
              <a:rPr lang="en-US" sz="2200" i="1" dirty="0"/>
              <a:t>Pearson </a:t>
            </a:r>
            <a:r>
              <a:rPr lang="en-US" sz="2200" i="1" dirty="0" smtClean="0"/>
              <a:t>Education</a:t>
            </a:r>
            <a:r>
              <a:rPr lang="en-US" sz="2200" dirty="0" smtClean="0"/>
              <a:t>, 2012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Ying </a:t>
            </a:r>
            <a:r>
              <a:rPr lang="en-US" sz="2200" dirty="0" err="1"/>
              <a:t>Bai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C00000"/>
                </a:solidFill>
              </a:rPr>
              <a:t>Practical Database Programming with Java</a:t>
            </a:r>
            <a:r>
              <a:rPr lang="en-US" sz="2200" dirty="0"/>
              <a:t>, </a:t>
            </a:r>
            <a:r>
              <a:rPr lang="en-US" sz="2200" i="1" dirty="0"/>
              <a:t>John Wiley &amp; Sons</a:t>
            </a:r>
            <a:r>
              <a:rPr lang="en-US" sz="2200" dirty="0"/>
              <a:t>, 2011</a:t>
            </a:r>
            <a:endParaRPr lang="id-ID" sz="2200" dirty="0"/>
          </a:p>
          <a:p>
            <a:pPr marL="457200" indent="-457200">
              <a:buFont typeface="+mj-lt"/>
              <a:buAutoNum type="arabicPeriod"/>
            </a:pPr>
            <a:endParaRPr lang="id-ID" sz="2200" dirty="0" smtClean="0"/>
          </a:p>
        </p:txBody>
      </p:sp>
    </p:spTree>
    <p:extLst>
      <p:ext uri="{BB962C8B-B14F-4D97-AF65-F5344CB8AC3E}">
        <p14:creationId xmlns:p14="http://schemas.microsoft.com/office/powerpoint/2010/main" val="1555561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/>
          <a:lstStyle/>
          <a:p>
            <a:pPr>
              <a:buNone/>
            </a:pPr>
            <a:r>
              <a:rPr lang="en-US" sz="1800" dirty="0" smtClean="0">
                <a:solidFill>
                  <a:srgbClr val="0070C0"/>
                </a:solidFill>
              </a:rPr>
              <a:t>//1. Create the frame</a:t>
            </a:r>
          </a:p>
          <a:p>
            <a:pPr>
              <a:buNone/>
            </a:pPr>
            <a:r>
              <a:rPr lang="nn-NO" sz="1800" dirty="0" smtClean="0"/>
              <a:t>JFrame frame = new JFrame("Frame Beraksi");</a:t>
            </a:r>
          </a:p>
          <a:p>
            <a:pPr>
              <a:buNone/>
            </a:pPr>
            <a:endParaRPr lang="nn-NO" sz="1800" dirty="0" smtClean="0"/>
          </a:p>
          <a:p>
            <a:pPr>
              <a:buNone/>
            </a:pPr>
            <a:r>
              <a:rPr lang="en-US" sz="1800" dirty="0" smtClean="0">
                <a:solidFill>
                  <a:srgbClr val="0070C0"/>
                </a:solidFill>
              </a:rPr>
              <a:t>//2. Optional: What happens when the frame closes?</a:t>
            </a:r>
          </a:p>
          <a:p>
            <a:pPr>
              <a:buNone/>
            </a:pPr>
            <a:r>
              <a:rPr lang="en-US" sz="1800" dirty="0" err="1" smtClean="0"/>
              <a:t>frame.setDefaultCloseOperation</a:t>
            </a:r>
            <a:r>
              <a:rPr lang="en-US" sz="1800" dirty="0" smtClean="0"/>
              <a:t>(</a:t>
            </a:r>
            <a:r>
              <a:rPr lang="en-US" sz="1800" dirty="0" err="1" smtClean="0"/>
              <a:t>JFrame.EXIT</a:t>
            </a:r>
            <a:r>
              <a:rPr lang="en-US" sz="1800" dirty="0" smtClean="0"/>
              <a:t>_ N_CLOSE);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>
                <a:solidFill>
                  <a:srgbClr val="0070C0"/>
                </a:solidFill>
              </a:rPr>
              <a:t>//3. Create components and put them in the frame</a:t>
            </a:r>
          </a:p>
          <a:p>
            <a:pPr>
              <a:buNone/>
            </a:pPr>
            <a:r>
              <a:rPr lang="en-US" sz="1800" dirty="0" smtClean="0">
                <a:solidFill>
                  <a:srgbClr val="0070C0"/>
                </a:solidFill>
              </a:rPr>
              <a:t>//...create </a:t>
            </a:r>
            <a:r>
              <a:rPr lang="en-US" sz="1800" dirty="0" err="1" smtClean="0">
                <a:solidFill>
                  <a:srgbClr val="0070C0"/>
                </a:solidFill>
              </a:rPr>
              <a:t>emptyLabel</a:t>
            </a:r>
            <a:r>
              <a:rPr lang="en-US" sz="1800" dirty="0" smtClean="0">
                <a:solidFill>
                  <a:srgbClr val="0070C0"/>
                </a:solidFill>
              </a:rPr>
              <a:t>...</a:t>
            </a:r>
          </a:p>
          <a:p>
            <a:pPr>
              <a:buNone/>
            </a:pPr>
            <a:r>
              <a:rPr lang="en-US" sz="1800" dirty="0" err="1" smtClean="0"/>
              <a:t>frame.getContentPane</a:t>
            </a:r>
            <a:r>
              <a:rPr lang="en-US" sz="1800" dirty="0" smtClean="0"/>
              <a:t>().add(</a:t>
            </a:r>
            <a:r>
              <a:rPr lang="en-US" sz="1800" dirty="0" err="1" smtClean="0"/>
              <a:t>emptyLabel</a:t>
            </a:r>
            <a:r>
              <a:rPr lang="en-US" sz="1800" dirty="0" smtClean="0"/>
              <a:t> , </a:t>
            </a:r>
            <a:r>
              <a:rPr lang="en-US" sz="1800" dirty="0" err="1" smtClean="0"/>
              <a:t>BorderLayout.CENTER</a:t>
            </a:r>
            <a:r>
              <a:rPr lang="en-US" sz="1800" dirty="0" smtClean="0"/>
              <a:t>);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>
                <a:solidFill>
                  <a:srgbClr val="0070C0"/>
                </a:solidFill>
              </a:rPr>
              <a:t>//4. Size the frame</a:t>
            </a:r>
          </a:p>
          <a:p>
            <a:pPr>
              <a:buNone/>
            </a:pPr>
            <a:r>
              <a:rPr lang="en-US" sz="1800" dirty="0" err="1" smtClean="0"/>
              <a:t>frame.pack</a:t>
            </a:r>
            <a:r>
              <a:rPr lang="en-US" sz="1800" dirty="0" smtClean="0"/>
              <a:t>();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>
                <a:solidFill>
                  <a:srgbClr val="0070C0"/>
                </a:solidFill>
              </a:rPr>
              <a:t>//5. Show it</a:t>
            </a:r>
          </a:p>
          <a:p>
            <a:pPr>
              <a:buNone/>
            </a:pPr>
            <a:r>
              <a:rPr lang="en-US" sz="1800" dirty="0" err="1" smtClean="0"/>
              <a:t>frame.setVisible</a:t>
            </a:r>
            <a:r>
              <a:rPr lang="en-US" sz="1800" dirty="0" smtClean="0"/>
              <a:t>(true);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FrameBeraksi.java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endParaRPr lang="en-US" sz="2200" dirty="0" smtClean="0"/>
          </a:p>
          <a:p>
            <a:pPr>
              <a:buNone/>
            </a:pPr>
            <a:r>
              <a:rPr lang="en-US" sz="2200" dirty="0" smtClean="0"/>
              <a:t>public class </a:t>
            </a:r>
            <a:r>
              <a:rPr lang="en-US" sz="2200" dirty="0" err="1" smtClean="0"/>
              <a:t>FrameBeraksi</a:t>
            </a:r>
            <a:r>
              <a:rPr lang="en-US" sz="2200" dirty="0" smtClean="0"/>
              <a:t> {</a:t>
            </a:r>
          </a:p>
          <a:p>
            <a:pPr>
              <a:buNone/>
            </a:pPr>
            <a:r>
              <a:rPr lang="en-US" sz="2200" dirty="0" smtClean="0"/>
              <a:t>  public static void main(String[] </a:t>
            </a:r>
            <a:r>
              <a:rPr lang="en-US" sz="2200" dirty="0" err="1" smtClean="0"/>
              <a:t>args</a:t>
            </a:r>
            <a:r>
              <a:rPr lang="en-US" sz="2200" dirty="0" smtClean="0"/>
              <a:t>){</a:t>
            </a:r>
          </a:p>
          <a:p>
            <a:pPr lvl="1">
              <a:buNone/>
            </a:pPr>
            <a:r>
              <a:rPr lang="nn-NO" sz="2000" dirty="0" smtClean="0"/>
              <a:t>	JFrame frame = new JFrame("Frame Beraksi");</a:t>
            </a:r>
          </a:p>
          <a:p>
            <a:pPr lvl="1">
              <a:buNone/>
            </a:pPr>
            <a:r>
              <a:rPr lang="en-US" sz="2000" dirty="0" smtClean="0"/>
              <a:t>	</a:t>
            </a:r>
            <a:r>
              <a:rPr lang="en-US" sz="2000" dirty="0" err="1" smtClean="0"/>
              <a:t>frame.setDefaultCloseOperation</a:t>
            </a:r>
            <a:r>
              <a:rPr lang="en-US" sz="2000" dirty="0" smtClean="0"/>
              <a:t>(</a:t>
            </a:r>
            <a:r>
              <a:rPr lang="en-US" sz="2000" dirty="0" err="1" smtClean="0"/>
              <a:t>JFrame.EXIT_ON_CLOSE</a:t>
            </a:r>
            <a:r>
              <a:rPr lang="en-US" sz="2000" dirty="0" smtClean="0"/>
              <a:t>);</a:t>
            </a:r>
          </a:p>
          <a:p>
            <a:pPr lvl="1">
              <a:buNone/>
            </a:pPr>
            <a:endParaRPr lang="nn-NO" sz="2000" dirty="0" smtClean="0"/>
          </a:p>
          <a:p>
            <a:pPr lvl="1">
              <a:buNone/>
            </a:pPr>
            <a:r>
              <a:rPr lang="nn-NO" sz="2000" dirty="0" smtClean="0"/>
              <a:t>	JLabel emptyLabel = new JLabel("Frame Beraksi");</a:t>
            </a:r>
          </a:p>
          <a:p>
            <a:pPr lvl="1">
              <a:buNone/>
            </a:pPr>
            <a:r>
              <a:rPr lang="en-US" sz="2000" dirty="0" smtClean="0"/>
              <a:t>	</a:t>
            </a:r>
            <a:r>
              <a:rPr lang="en-US" sz="2000" dirty="0" err="1" smtClean="0"/>
              <a:t>frame.getContentPane</a:t>
            </a:r>
            <a:r>
              <a:rPr lang="en-US" sz="2000" dirty="0" smtClean="0"/>
              <a:t>().add(</a:t>
            </a:r>
            <a:r>
              <a:rPr lang="en-US" sz="2000" dirty="0" err="1" smtClean="0"/>
              <a:t>emptyLabel</a:t>
            </a:r>
            <a:r>
              <a:rPr lang="en-US" sz="2000" dirty="0" smtClean="0"/>
              <a:t>);</a:t>
            </a:r>
          </a:p>
          <a:p>
            <a:pPr lvl="1">
              <a:buNone/>
            </a:pPr>
            <a:endParaRPr lang="en-US" sz="2000" dirty="0" smtClean="0"/>
          </a:p>
          <a:p>
            <a:pPr lvl="1">
              <a:buNone/>
            </a:pPr>
            <a:r>
              <a:rPr lang="en-US" sz="2000" dirty="0" smtClean="0"/>
              <a:t>	</a:t>
            </a:r>
            <a:r>
              <a:rPr lang="en-US" sz="2000" dirty="0" err="1" smtClean="0"/>
              <a:t>frame.setSize</a:t>
            </a:r>
            <a:r>
              <a:rPr lang="en-US" sz="2000" dirty="0" smtClean="0"/>
              <a:t>(400,200);</a:t>
            </a:r>
          </a:p>
          <a:p>
            <a:pPr lvl="1">
              <a:buNone/>
            </a:pPr>
            <a:r>
              <a:rPr lang="en-US" sz="2000" dirty="0" smtClean="0"/>
              <a:t>	</a:t>
            </a:r>
            <a:r>
              <a:rPr lang="en-US" sz="2000" dirty="0" err="1" smtClean="0"/>
              <a:t>frame.setVisible</a:t>
            </a:r>
            <a:r>
              <a:rPr lang="en-US" sz="2000" dirty="0" smtClean="0"/>
              <a:t>(true);</a:t>
            </a:r>
          </a:p>
          <a:p>
            <a:pPr>
              <a:buNone/>
            </a:pPr>
            <a:r>
              <a:rPr lang="en-US" sz="2200" dirty="0" smtClean="0"/>
              <a:t>   }</a:t>
            </a:r>
          </a:p>
          <a:p>
            <a:pPr>
              <a:buNone/>
            </a:pPr>
            <a:r>
              <a:rPr lang="en-US" sz="2200" dirty="0" smtClean="0"/>
              <a:t>}</a:t>
            </a:r>
            <a:endParaRPr lang="en-US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FrameBeraksi2.java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10600" cy="5715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en-US" sz="2400" dirty="0" smtClean="0"/>
              <a:t>import </a:t>
            </a:r>
            <a:r>
              <a:rPr lang="en-US" sz="2400" dirty="0" err="1" smtClean="0"/>
              <a:t>javax.swing</a:t>
            </a:r>
            <a:r>
              <a:rPr lang="en-US" sz="2400" dirty="0" smtClean="0"/>
              <a:t>.*;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public class FrameBeraksi2 extends </a:t>
            </a:r>
            <a:r>
              <a:rPr lang="en-US" sz="2400" dirty="0" err="1" smtClean="0"/>
              <a:t>JFrame</a:t>
            </a:r>
            <a:r>
              <a:rPr lang="en-US" sz="2400" dirty="0" smtClean="0"/>
              <a:t> {</a:t>
            </a:r>
          </a:p>
          <a:p>
            <a:pPr>
              <a:buNone/>
            </a:pPr>
            <a:r>
              <a:rPr lang="en-US" sz="2400" dirty="0" smtClean="0"/>
              <a:t>   public FrameBeraksi2() {</a:t>
            </a:r>
          </a:p>
          <a:p>
            <a:pPr>
              <a:buNone/>
            </a:pPr>
            <a:r>
              <a:rPr lang="en-US" sz="2400" dirty="0" smtClean="0"/>
              <a:t>	super("Frame </a:t>
            </a:r>
            <a:r>
              <a:rPr lang="en-US" sz="2400" dirty="0" err="1" smtClean="0"/>
              <a:t>Beraksi</a:t>
            </a:r>
            <a:r>
              <a:rPr lang="en-US" sz="2400" dirty="0" smtClean="0"/>
              <a:t> 2");</a:t>
            </a:r>
          </a:p>
          <a:p>
            <a:pPr>
              <a:buNone/>
            </a:pPr>
            <a:r>
              <a:rPr lang="en-US" sz="2400" dirty="0" smtClean="0"/>
              <a:t>	</a:t>
            </a:r>
            <a:r>
              <a:rPr lang="en-US" sz="2400" dirty="0" err="1" smtClean="0"/>
              <a:t>setSize</a:t>
            </a:r>
            <a:r>
              <a:rPr lang="en-US" sz="2400" dirty="0" smtClean="0"/>
              <a:t>(300, 100);</a:t>
            </a:r>
          </a:p>
          <a:p>
            <a:pPr>
              <a:buNone/>
            </a:pPr>
            <a:r>
              <a:rPr lang="en-US" sz="2400" dirty="0" smtClean="0"/>
              <a:t>	</a:t>
            </a:r>
            <a:r>
              <a:rPr lang="en-US" sz="2400" dirty="0" err="1" smtClean="0"/>
              <a:t>setDefaultCloseOperation</a:t>
            </a:r>
            <a:r>
              <a:rPr lang="en-US" sz="2400" dirty="0" smtClean="0"/>
              <a:t>(</a:t>
            </a:r>
            <a:r>
              <a:rPr lang="en-US" sz="2400" dirty="0" err="1" smtClean="0"/>
              <a:t>JFrame.EXIT_ON_CLOSE</a:t>
            </a:r>
            <a:r>
              <a:rPr lang="en-US" sz="2400" dirty="0" smtClean="0"/>
              <a:t>); </a:t>
            </a:r>
            <a:r>
              <a:rPr lang="en-US" sz="2400" dirty="0" err="1" smtClean="0"/>
              <a:t>setVisible</a:t>
            </a:r>
            <a:r>
              <a:rPr lang="en-US" sz="2400" dirty="0" smtClean="0"/>
              <a:t>(true);</a:t>
            </a:r>
          </a:p>
          <a:p>
            <a:pPr>
              <a:buNone/>
            </a:pPr>
            <a:r>
              <a:rPr lang="en-US" sz="2400" dirty="0" smtClean="0"/>
              <a:t>}</a:t>
            </a:r>
          </a:p>
          <a:p>
            <a:pPr>
              <a:buNone/>
            </a:pPr>
            <a:r>
              <a:rPr lang="en-US" sz="2400" dirty="0" smtClean="0"/>
              <a:t>public static void main(String[] arguments) {</a:t>
            </a:r>
          </a:p>
          <a:p>
            <a:pPr>
              <a:buNone/>
            </a:pPr>
            <a:r>
              <a:rPr lang="en-US" sz="2400" dirty="0" smtClean="0"/>
              <a:t>	FrameBeraksi2 frame= new FrameBeraksi2();</a:t>
            </a:r>
          </a:p>
          <a:p>
            <a:pPr>
              <a:buNone/>
            </a:pPr>
            <a:r>
              <a:rPr lang="en-US" sz="2400" dirty="0" smtClean="0"/>
              <a:t>   }</a:t>
            </a:r>
          </a:p>
          <a:p>
            <a:pPr>
              <a:buNone/>
            </a:pPr>
            <a:r>
              <a:rPr lang="en-US" sz="2400" dirty="0" smtClean="0"/>
              <a:t>}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8001000" cy="1743075"/>
          </a:xfrm>
        </p:spPr>
        <p:txBody>
          <a:bodyPr/>
          <a:lstStyle/>
          <a:p>
            <a:r>
              <a:rPr lang="en-US" dirty="0" smtClean="0"/>
              <a:t>3.2.2 </a:t>
            </a:r>
            <a:r>
              <a:rPr lang="id-ID" dirty="0" smtClean="0"/>
              <a:t>Intermediate Container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188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4478" t="3448" r="8186" b="6897"/>
          <a:stretch>
            <a:fillRect/>
          </a:stretch>
        </p:blipFill>
        <p:spPr bwMode="auto">
          <a:xfrm>
            <a:off x="5791200" y="914400"/>
            <a:ext cx="33528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143000"/>
            <a:ext cx="8258175" cy="4648200"/>
          </a:xfrm>
        </p:spPr>
        <p:txBody>
          <a:bodyPr/>
          <a:lstStyle/>
          <a:p>
            <a:pPr eaLnBrk="1" hangingPunct="1"/>
            <a:r>
              <a:rPr lang="id-ID" sz="2600" dirty="0" smtClean="0">
                <a:solidFill>
                  <a:srgbClr val="C00000"/>
                </a:solidFill>
              </a:rPr>
              <a:t>SD Sompok </a:t>
            </a:r>
            <a:r>
              <a:rPr lang="id-ID" sz="2600" dirty="0" smtClean="0"/>
              <a:t>Semarang (1987)</a:t>
            </a:r>
          </a:p>
          <a:p>
            <a:pPr eaLnBrk="1" hangingPunct="1"/>
            <a:r>
              <a:rPr lang="id-ID" sz="2600" dirty="0" smtClean="0">
                <a:solidFill>
                  <a:srgbClr val="C00000"/>
                </a:solidFill>
              </a:rPr>
              <a:t>SMPN 8</a:t>
            </a:r>
            <a:r>
              <a:rPr lang="id-ID" sz="2600" dirty="0" smtClean="0"/>
              <a:t> Semarang (1990)</a:t>
            </a:r>
          </a:p>
          <a:p>
            <a:pPr eaLnBrk="1" hangingPunct="1"/>
            <a:r>
              <a:rPr lang="id-ID" sz="2600" dirty="0" smtClean="0">
                <a:solidFill>
                  <a:srgbClr val="C00000"/>
                </a:solidFill>
              </a:rPr>
              <a:t>SMA Taruna Nusantara</a:t>
            </a:r>
            <a:r>
              <a:rPr lang="id-ID" sz="2600" dirty="0" smtClean="0"/>
              <a:t>, Magelang (1993)</a:t>
            </a:r>
          </a:p>
          <a:p>
            <a:pPr eaLnBrk="1" hangingPunct="1"/>
            <a:r>
              <a:rPr lang="id-ID" sz="2600" dirty="0" smtClean="0"/>
              <a:t>S1, S2 dan S3 (on-leave)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Department of Computer Sciences</a:t>
            </a:r>
            <a:br>
              <a:rPr lang="en-US" sz="2600" dirty="0" smtClean="0"/>
            </a:br>
            <a:r>
              <a:rPr lang="en-US" sz="2600" dirty="0" smtClean="0">
                <a:solidFill>
                  <a:srgbClr val="CC0000"/>
                </a:solidFill>
              </a:rPr>
              <a:t>Saitama University</a:t>
            </a:r>
            <a:r>
              <a:rPr lang="en-US" sz="2600" dirty="0" smtClean="0"/>
              <a:t>, Japan (1994-2004)</a:t>
            </a:r>
          </a:p>
          <a:p>
            <a:pPr eaLnBrk="1" hangingPunct="1"/>
            <a:r>
              <a:rPr lang="id-ID" sz="2600" dirty="0" smtClean="0"/>
              <a:t>Research Interests: </a:t>
            </a:r>
            <a:r>
              <a:rPr lang="en-US" sz="2600" dirty="0" smtClean="0">
                <a:solidFill>
                  <a:srgbClr val="C00000"/>
                </a:solidFill>
              </a:rPr>
              <a:t>Software Engineering</a:t>
            </a:r>
            <a:r>
              <a:rPr lang="en-US" sz="2600" dirty="0" smtClean="0"/>
              <a:t>,</a:t>
            </a:r>
            <a:r>
              <a:rPr lang="id-ID" sz="2600" dirty="0" smtClean="0"/>
              <a:t/>
            </a:r>
            <a:br>
              <a:rPr lang="id-ID" sz="2600" dirty="0" smtClean="0"/>
            </a:br>
            <a:r>
              <a:rPr lang="id-ID" sz="2600" dirty="0" smtClean="0"/>
              <a:t>Intelligent Systems</a:t>
            </a:r>
            <a:endParaRPr lang="en-US" sz="2600" dirty="0" smtClean="0"/>
          </a:p>
          <a:p>
            <a:pPr eaLnBrk="1" hangingPunct="1"/>
            <a:r>
              <a:rPr lang="en-US" sz="2600" dirty="0" smtClean="0"/>
              <a:t>Founder </a:t>
            </a:r>
            <a:r>
              <a:rPr lang="en-US" sz="2600" dirty="0" err="1" smtClean="0"/>
              <a:t>dan</a:t>
            </a:r>
            <a:r>
              <a:rPr lang="en-US" sz="2600" dirty="0" smtClean="0"/>
              <a:t> </a:t>
            </a:r>
            <a:r>
              <a:rPr lang="en-US" sz="2600" dirty="0" err="1" smtClean="0"/>
              <a:t>Koordinator</a:t>
            </a:r>
            <a:r>
              <a:rPr lang="en-US" sz="2600" dirty="0" smtClean="0"/>
              <a:t> </a:t>
            </a:r>
            <a:r>
              <a:rPr lang="en-US" sz="2600" dirty="0" err="1" smtClean="0">
                <a:solidFill>
                  <a:srgbClr val="CC0000"/>
                </a:solidFill>
              </a:rPr>
              <a:t>IlmuKomputer.Com</a:t>
            </a:r>
            <a:endParaRPr lang="id-ID" sz="2600" dirty="0" smtClean="0">
              <a:solidFill>
                <a:srgbClr val="CC0000"/>
              </a:solidFill>
            </a:endParaRPr>
          </a:p>
          <a:p>
            <a:pPr eaLnBrk="1" hangingPunct="1"/>
            <a:r>
              <a:rPr lang="id-ID" sz="2600" dirty="0" smtClean="0"/>
              <a:t>Peneliti LIPI </a:t>
            </a:r>
            <a:r>
              <a:rPr lang="id-ID" sz="2600" smtClean="0"/>
              <a:t>(2004-2007)</a:t>
            </a:r>
            <a:endParaRPr lang="id-ID" sz="2600" dirty="0" smtClean="0"/>
          </a:p>
          <a:p>
            <a:pPr eaLnBrk="1" hangingPunct="1"/>
            <a:r>
              <a:rPr lang="id-ID" sz="2600" dirty="0" smtClean="0"/>
              <a:t>Founder dan CEO </a:t>
            </a:r>
            <a:r>
              <a:rPr lang="id-ID" sz="2600" dirty="0" smtClean="0">
                <a:solidFill>
                  <a:srgbClr val="CC0000"/>
                </a:solidFill>
              </a:rPr>
              <a:t>PT Brainmatics Cipta Informatika</a:t>
            </a:r>
            <a:endParaRPr lang="en-US" sz="2600" dirty="0" smtClean="0">
              <a:solidFill>
                <a:srgbClr val="CC0000"/>
              </a:solidFill>
            </a:endParaRPr>
          </a:p>
        </p:txBody>
      </p:sp>
      <p:sp>
        <p:nvSpPr>
          <p:cNvPr id="12292" name="Title 5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762000"/>
          </a:xfrm>
        </p:spPr>
        <p:txBody>
          <a:bodyPr/>
          <a:lstStyle/>
          <a:p>
            <a:pPr eaLnBrk="1" hangingPunct="1"/>
            <a:r>
              <a:rPr lang="id-ID" sz="4000" dirty="0" smtClean="0">
                <a:latin typeface="Calibri" pitchFamily="34" charset="0"/>
                <a:cs typeface="Calibri" pitchFamily="34" charset="0"/>
              </a:rPr>
              <a:t>Romi Satria Wahono</a:t>
            </a:r>
          </a:p>
        </p:txBody>
      </p:sp>
    </p:spTree>
    <p:extLst>
      <p:ext uri="{BB962C8B-B14F-4D97-AF65-F5344CB8AC3E}">
        <p14:creationId xmlns:p14="http://schemas.microsoft.com/office/powerpoint/2010/main" val="2278449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7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7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7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7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7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7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7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7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7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7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7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7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7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7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7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7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7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7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7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7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7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933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Menu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4" name="Picture 5" descr="menu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4"/>
          <a:stretch/>
        </p:blipFill>
        <p:spPr bwMode="auto">
          <a:xfrm>
            <a:off x="1734206" y="876639"/>
            <a:ext cx="5733393" cy="567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838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8001000" cy="1743075"/>
          </a:xfrm>
        </p:spPr>
        <p:txBody>
          <a:bodyPr/>
          <a:lstStyle/>
          <a:p>
            <a:r>
              <a:rPr lang="en-US" dirty="0" smtClean="0"/>
              <a:t>3.2.3 Atomic Component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3750" t="18000" r="6875" b="1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3750" t="19000" r="6875" b="56000"/>
          <a:stretch>
            <a:fillRect/>
          </a:stretch>
        </p:blipFill>
        <p:spPr bwMode="auto">
          <a:xfrm>
            <a:off x="0" y="0"/>
            <a:ext cx="9144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0625" t="53250" r="13229" b="23833"/>
          <a:stretch>
            <a:fillRect/>
          </a:stretch>
        </p:blipFill>
        <p:spPr bwMode="auto">
          <a:xfrm>
            <a:off x="0" y="3505200"/>
            <a:ext cx="914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Fitur</a:t>
            </a:r>
            <a:r>
              <a:rPr lang="en-US" dirty="0" smtClean="0"/>
              <a:t> Standard </a:t>
            </a:r>
            <a:r>
              <a:rPr lang="en-US" dirty="0" err="1" smtClean="0"/>
              <a:t>JComponent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5097463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Tool Tips</a:t>
            </a:r>
            <a:r>
              <a:rPr lang="en-US" sz="2800" dirty="0" smtClean="0"/>
              <a:t>: </a:t>
            </a:r>
            <a:r>
              <a:rPr lang="en-US" sz="2800" dirty="0" err="1" smtClean="0"/>
              <a:t>setToolTipText</a:t>
            </a:r>
            <a:r>
              <a:rPr lang="en-US" sz="2800" dirty="0" smtClean="0"/>
              <a:t>()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Painting and Borders</a:t>
            </a:r>
            <a:r>
              <a:rPr lang="en-US" sz="2800" dirty="0" smtClean="0"/>
              <a:t>: </a:t>
            </a:r>
            <a:r>
              <a:rPr lang="en-US" sz="2800" dirty="0" err="1" smtClean="0"/>
              <a:t>setBorder</a:t>
            </a:r>
            <a:r>
              <a:rPr lang="en-US" sz="2800" dirty="0" smtClean="0"/>
              <a:t>(), </a:t>
            </a:r>
            <a:r>
              <a:rPr lang="en-US" sz="2800" dirty="0" err="1" smtClean="0"/>
              <a:t>paintComponent</a:t>
            </a:r>
            <a:r>
              <a:rPr lang="en-US" sz="2800" dirty="0" smtClean="0"/>
              <a:t>()</a:t>
            </a:r>
          </a:p>
          <a:p>
            <a:r>
              <a:rPr lang="en-US" sz="2700" dirty="0" smtClean="0">
                <a:solidFill>
                  <a:srgbClr val="C00000"/>
                </a:solidFill>
              </a:rPr>
              <a:t>Pluggable Look and Feel</a:t>
            </a:r>
            <a:r>
              <a:rPr lang="en-US" sz="2700" dirty="0" smtClean="0"/>
              <a:t>:</a:t>
            </a:r>
            <a:r>
              <a:rPr lang="id-ID" sz="2700" dirty="0" smtClean="0"/>
              <a:t> </a:t>
            </a:r>
            <a:r>
              <a:rPr lang="en-US" sz="2700" dirty="0" err="1" smtClean="0"/>
              <a:t>UIManager.setLookAndFeel</a:t>
            </a:r>
            <a:r>
              <a:rPr lang="en-US" sz="2700" dirty="0" smtClean="0"/>
              <a:t>()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Properties</a:t>
            </a:r>
            <a:r>
              <a:rPr lang="en-US" sz="2800" dirty="0" smtClean="0"/>
              <a:t>: </a:t>
            </a:r>
            <a:r>
              <a:rPr lang="en-US" sz="2800" dirty="0" err="1" smtClean="0"/>
              <a:t>putClientProperty</a:t>
            </a:r>
            <a:r>
              <a:rPr lang="en-US" sz="2800" dirty="0" smtClean="0"/>
              <a:t>(), </a:t>
            </a:r>
            <a:r>
              <a:rPr lang="en-US" sz="2800" dirty="0" err="1" smtClean="0"/>
              <a:t>getClientProperty</a:t>
            </a:r>
            <a:r>
              <a:rPr lang="en-US" sz="2800" dirty="0" smtClean="0"/>
              <a:t>()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Layout</a:t>
            </a:r>
            <a:r>
              <a:rPr lang="en-US" sz="2800" dirty="0" smtClean="0"/>
              <a:t>: </a:t>
            </a:r>
            <a:r>
              <a:rPr lang="en-US" sz="2800" dirty="0" err="1" smtClean="0"/>
              <a:t>setMinimumSize</a:t>
            </a:r>
            <a:r>
              <a:rPr lang="en-US" sz="2800" dirty="0" smtClean="0"/>
              <a:t>(), </a:t>
            </a:r>
            <a:r>
              <a:rPr lang="en-US" sz="2800" dirty="0" err="1" smtClean="0"/>
              <a:t>setMaximumSize</a:t>
            </a:r>
            <a:r>
              <a:rPr lang="en-US" sz="2800" dirty="0" smtClean="0"/>
              <a:t>,</a:t>
            </a:r>
            <a:r>
              <a:rPr lang="id-ID" sz="2800" dirty="0" smtClean="0"/>
              <a:t> </a:t>
            </a:r>
            <a:r>
              <a:rPr lang="en-US" sz="2800" dirty="0" err="1" smtClean="0"/>
              <a:t>setAlignmentX</a:t>
            </a:r>
            <a:r>
              <a:rPr lang="en-US" sz="2800" dirty="0" smtClean="0"/>
              <a:t>()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Drag and Drop</a:t>
            </a:r>
            <a:r>
              <a:rPr lang="en-US" sz="2800" dirty="0" smtClean="0"/>
              <a:t>: component .</a:t>
            </a:r>
            <a:r>
              <a:rPr lang="en-US" sz="2800" dirty="0" err="1" smtClean="0"/>
              <a:t>setDragEnabled</a:t>
            </a:r>
            <a:r>
              <a:rPr lang="en-US" sz="2800" dirty="0" smtClean="0"/>
              <a:t>(true)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Double Buffering</a:t>
            </a:r>
            <a:r>
              <a:rPr lang="en-US" sz="2800" dirty="0" smtClean="0"/>
              <a:t>: </a:t>
            </a:r>
            <a:r>
              <a:rPr lang="en-US" sz="2800" dirty="0" err="1" smtClean="0"/>
              <a:t>untuk</a:t>
            </a:r>
            <a:r>
              <a:rPr lang="en-US" sz="2800" dirty="0" smtClean="0"/>
              <a:t> </a:t>
            </a:r>
            <a:r>
              <a:rPr lang="en-US" sz="2800" dirty="0" err="1" smtClean="0"/>
              <a:t>menghaluskan</a:t>
            </a:r>
            <a:r>
              <a:rPr lang="en-US" sz="2800" dirty="0" smtClean="0"/>
              <a:t> </a:t>
            </a:r>
            <a:r>
              <a:rPr lang="en-US" sz="2800" dirty="0" err="1" smtClean="0"/>
              <a:t>gambar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Key Bindings</a:t>
            </a:r>
            <a:r>
              <a:rPr lang="en-US" sz="2800" dirty="0" smtClean="0"/>
              <a:t>: </a:t>
            </a:r>
            <a:r>
              <a:rPr lang="en-US" sz="2800" dirty="0" err="1" smtClean="0"/>
              <a:t>untuk</a:t>
            </a:r>
            <a:r>
              <a:rPr lang="en-US" sz="2800" dirty="0" smtClean="0"/>
              <a:t> mnemonics </a:t>
            </a:r>
            <a:r>
              <a:rPr lang="en-US" sz="2800" dirty="0" err="1" smtClean="0"/>
              <a:t>dan</a:t>
            </a:r>
            <a:r>
              <a:rPr lang="en-US" sz="2800" dirty="0" smtClean="0"/>
              <a:t> accelerators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550" t="9540" r="51272" b="58662"/>
          <a:stretch>
            <a:fillRect/>
          </a:stretch>
        </p:blipFill>
        <p:spPr bwMode="auto">
          <a:xfrm>
            <a:off x="0" y="-1"/>
            <a:ext cx="8915400" cy="610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53125" t="10156" r="8750" b="570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685800"/>
          </a:xfrm>
        </p:spPr>
        <p:txBody>
          <a:bodyPr/>
          <a:lstStyle/>
          <a:p>
            <a:r>
              <a:rPr lang="en-US" dirty="0" err="1" smtClean="0"/>
              <a:t>JButton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172200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>
              <a:buNone/>
            </a:pPr>
            <a:endParaRPr lang="id-ID" sz="1800" dirty="0" smtClean="0"/>
          </a:p>
          <a:p>
            <a:pPr lvl="1">
              <a:buNone/>
            </a:pPr>
            <a:r>
              <a:rPr lang="en-US" sz="1800" dirty="0" smtClean="0"/>
              <a:t>public class </a:t>
            </a:r>
            <a:r>
              <a:rPr lang="en-US" sz="1800" dirty="0" err="1" smtClean="0"/>
              <a:t>ButtonBeraksi</a:t>
            </a:r>
            <a:r>
              <a:rPr lang="en-US" sz="1800" dirty="0" smtClean="0"/>
              <a:t> extends </a:t>
            </a:r>
            <a:r>
              <a:rPr lang="en-US" sz="1800" dirty="0" err="1" smtClean="0"/>
              <a:t>JFrame</a:t>
            </a:r>
            <a:r>
              <a:rPr lang="en-US" sz="1800" dirty="0" smtClean="0"/>
              <a:t> {</a:t>
            </a:r>
          </a:p>
          <a:p>
            <a:pPr lvl="1">
              <a:buNone/>
            </a:pPr>
            <a:r>
              <a:rPr lang="en-US" sz="1800" dirty="0" smtClean="0"/>
              <a:t>	</a:t>
            </a:r>
            <a:r>
              <a:rPr lang="en-US" sz="1800" dirty="0" err="1" smtClean="0"/>
              <a:t>JButton</a:t>
            </a:r>
            <a:r>
              <a:rPr lang="en-US" sz="1800" dirty="0" smtClean="0"/>
              <a:t> load = new </a:t>
            </a:r>
            <a:r>
              <a:rPr lang="en-US" sz="1800" dirty="0" err="1" smtClean="0"/>
              <a:t>JButton</a:t>
            </a:r>
            <a:r>
              <a:rPr lang="en-US" sz="1800" dirty="0" smtClean="0"/>
              <a:t>("Load");</a:t>
            </a:r>
          </a:p>
          <a:p>
            <a:pPr lvl="1">
              <a:buNone/>
            </a:pPr>
            <a:r>
              <a:rPr lang="en-US" sz="1800" dirty="0" smtClean="0"/>
              <a:t>	</a:t>
            </a:r>
            <a:r>
              <a:rPr lang="en-US" sz="1800" dirty="0" err="1" smtClean="0"/>
              <a:t>JButton</a:t>
            </a:r>
            <a:r>
              <a:rPr lang="en-US" sz="1800" dirty="0" smtClean="0"/>
              <a:t> save = new </a:t>
            </a:r>
            <a:r>
              <a:rPr lang="en-US" sz="1800" dirty="0" err="1" smtClean="0"/>
              <a:t>JButton</a:t>
            </a:r>
            <a:r>
              <a:rPr lang="en-US" sz="1800" dirty="0" smtClean="0"/>
              <a:t>("Save");</a:t>
            </a:r>
          </a:p>
          <a:p>
            <a:pPr lvl="1">
              <a:buNone/>
            </a:pPr>
            <a:r>
              <a:rPr lang="id-ID" sz="1800" dirty="0" smtClean="0"/>
              <a:t>	</a:t>
            </a:r>
            <a:r>
              <a:rPr lang="en-US" sz="1800" dirty="0" smtClean="0"/>
              <a:t>public </a:t>
            </a:r>
            <a:r>
              <a:rPr lang="en-US" sz="1800" dirty="0" err="1" smtClean="0"/>
              <a:t>ButtonBeraksi</a:t>
            </a:r>
            <a:r>
              <a:rPr lang="en-US" sz="1800" dirty="0" smtClean="0"/>
              <a:t>() {</a:t>
            </a:r>
          </a:p>
          <a:p>
            <a:pPr lvl="1">
              <a:buNone/>
            </a:pPr>
            <a:r>
              <a:rPr lang="en-US" sz="1800" dirty="0" smtClean="0"/>
              <a:t>	</a:t>
            </a:r>
            <a:r>
              <a:rPr lang="id-ID" sz="1800" dirty="0" smtClean="0"/>
              <a:t>	</a:t>
            </a:r>
            <a:r>
              <a:rPr lang="en-US" sz="1800" dirty="0" smtClean="0"/>
              <a:t>super("Button </a:t>
            </a:r>
            <a:r>
              <a:rPr lang="en-US" sz="1800" dirty="0" err="1" smtClean="0"/>
              <a:t>Beraksi</a:t>
            </a:r>
            <a:r>
              <a:rPr lang="en-US" sz="1800" dirty="0" smtClean="0"/>
              <a:t>");</a:t>
            </a:r>
          </a:p>
          <a:p>
            <a:pPr lvl="1">
              <a:buNone/>
            </a:pPr>
            <a:r>
              <a:rPr lang="en-US" sz="1800" dirty="0" smtClean="0"/>
              <a:t>	</a:t>
            </a:r>
            <a:r>
              <a:rPr lang="id-ID" sz="1800" dirty="0" smtClean="0"/>
              <a:t>	</a:t>
            </a:r>
            <a:r>
              <a:rPr lang="en-US" sz="1800" dirty="0" err="1" smtClean="0"/>
              <a:t>setSize</a:t>
            </a:r>
            <a:r>
              <a:rPr lang="en-US" sz="1800" dirty="0" smtClean="0"/>
              <a:t>(140, 170);</a:t>
            </a:r>
          </a:p>
          <a:p>
            <a:pPr lvl="1">
              <a:buNone/>
            </a:pPr>
            <a:r>
              <a:rPr lang="en-US" sz="1800" dirty="0" smtClean="0"/>
              <a:t>	</a:t>
            </a:r>
            <a:r>
              <a:rPr lang="id-ID" sz="1800" dirty="0" smtClean="0"/>
              <a:t>	</a:t>
            </a:r>
            <a:r>
              <a:rPr lang="en-US" sz="1800" dirty="0" err="1" smtClean="0"/>
              <a:t>setDefaultCloseOperation</a:t>
            </a:r>
            <a:r>
              <a:rPr lang="en-US" sz="1800" dirty="0" smtClean="0"/>
              <a:t>(</a:t>
            </a:r>
            <a:r>
              <a:rPr lang="en-US" sz="1800" dirty="0" err="1" smtClean="0"/>
              <a:t>JFrame.EXIT_ON_CLOSE</a:t>
            </a:r>
            <a:r>
              <a:rPr lang="en-US" sz="1800" dirty="0" smtClean="0"/>
              <a:t>);</a:t>
            </a:r>
          </a:p>
          <a:p>
            <a:pPr lvl="1">
              <a:buNone/>
            </a:pPr>
            <a:r>
              <a:rPr lang="en-US" sz="1800" dirty="0" smtClean="0"/>
              <a:t>	</a:t>
            </a:r>
            <a:r>
              <a:rPr lang="id-ID" sz="1800" dirty="0" smtClean="0"/>
              <a:t>	</a:t>
            </a:r>
            <a:r>
              <a:rPr lang="en-US" sz="1800" dirty="0" err="1" smtClean="0"/>
              <a:t>JPanel</a:t>
            </a:r>
            <a:r>
              <a:rPr lang="en-US" sz="1800" dirty="0" smtClean="0"/>
              <a:t> pane = new </a:t>
            </a:r>
            <a:r>
              <a:rPr lang="en-US" sz="1800" dirty="0" err="1" smtClean="0"/>
              <a:t>JPanel</a:t>
            </a:r>
            <a:r>
              <a:rPr lang="en-US" sz="1800" dirty="0" smtClean="0"/>
              <a:t>();</a:t>
            </a:r>
          </a:p>
          <a:p>
            <a:pPr lvl="1">
              <a:buNone/>
            </a:pPr>
            <a:r>
              <a:rPr lang="en-US" sz="1800" dirty="0" smtClean="0"/>
              <a:t>	</a:t>
            </a:r>
            <a:r>
              <a:rPr lang="id-ID" sz="1800" dirty="0" smtClean="0"/>
              <a:t>	</a:t>
            </a:r>
            <a:r>
              <a:rPr lang="en-US" sz="1800" dirty="0" err="1" smtClean="0"/>
              <a:t>pane.add</a:t>
            </a:r>
            <a:r>
              <a:rPr lang="en-US" sz="1800" dirty="0" smtClean="0"/>
              <a:t>(load);</a:t>
            </a:r>
          </a:p>
          <a:p>
            <a:pPr lvl="1">
              <a:buNone/>
            </a:pPr>
            <a:r>
              <a:rPr lang="en-US" sz="1800" dirty="0" smtClean="0"/>
              <a:t>	</a:t>
            </a:r>
            <a:r>
              <a:rPr lang="id-ID" sz="1800" dirty="0" smtClean="0"/>
              <a:t>	</a:t>
            </a:r>
            <a:r>
              <a:rPr lang="en-US" sz="1800" dirty="0" err="1" smtClean="0"/>
              <a:t>pane.add</a:t>
            </a:r>
            <a:r>
              <a:rPr lang="en-US" sz="1800" dirty="0" smtClean="0"/>
              <a:t>(save);</a:t>
            </a:r>
          </a:p>
          <a:p>
            <a:pPr lvl="1">
              <a:buNone/>
            </a:pPr>
            <a:r>
              <a:rPr lang="en-US" sz="1800" dirty="0" smtClean="0"/>
              <a:t>	</a:t>
            </a:r>
            <a:r>
              <a:rPr lang="id-ID" sz="1800" dirty="0" smtClean="0"/>
              <a:t>	</a:t>
            </a:r>
            <a:r>
              <a:rPr lang="en-US" sz="1800" dirty="0" smtClean="0"/>
              <a:t>add(pane);</a:t>
            </a:r>
          </a:p>
          <a:p>
            <a:pPr lvl="1">
              <a:buNone/>
            </a:pPr>
            <a:r>
              <a:rPr lang="en-US" sz="1800" dirty="0" smtClean="0"/>
              <a:t>	</a:t>
            </a:r>
            <a:r>
              <a:rPr lang="id-ID" sz="1800" dirty="0" smtClean="0"/>
              <a:t>	</a:t>
            </a:r>
            <a:r>
              <a:rPr lang="en-US" sz="1800" dirty="0" err="1" smtClean="0"/>
              <a:t>setVisible</a:t>
            </a:r>
            <a:r>
              <a:rPr lang="en-US" sz="1800" dirty="0" smtClean="0"/>
              <a:t>(true);</a:t>
            </a:r>
          </a:p>
          <a:p>
            <a:pPr lvl="1">
              <a:buNone/>
            </a:pPr>
            <a:r>
              <a:rPr lang="id-ID" sz="1800" dirty="0" smtClean="0"/>
              <a:t>	</a:t>
            </a:r>
            <a:r>
              <a:rPr lang="en-US" sz="1800" dirty="0" smtClean="0"/>
              <a:t>}</a:t>
            </a:r>
          </a:p>
          <a:p>
            <a:pPr lvl="1">
              <a:buNone/>
            </a:pPr>
            <a:r>
              <a:rPr lang="id-ID" sz="1800" dirty="0" smtClean="0"/>
              <a:t>	</a:t>
            </a:r>
            <a:r>
              <a:rPr lang="en-US" sz="1800" dirty="0" smtClean="0"/>
              <a:t>public static void main(String[] arguments) {</a:t>
            </a:r>
          </a:p>
          <a:p>
            <a:pPr lvl="1">
              <a:buNone/>
            </a:pPr>
            <a:r>
              <a:rPr lang="en-US" sz="1800" dirty="0" smtClean="0"/>
              <a:t>	</a:t>
            </a:r>
            <a:r>
              <a:rPr lang="id-ID" sz="1800" dirty="0" smtClean="0"/>
              <a:t>	</a:t>
            </a:r>
            <a:r>
              <a:rPr lang="en-US" sz="1800" dirty="0" err="1" smtClean="0"/>
              <a:t>ButtonBeraksi</a:t>
            </a:r>
            <a:r>
              <a:rPr lang="en-US" sz="1800" dirty="0" smtClean="0"/>
              <a:t> button = new </a:t>
            </a:r>
            <a:r>
              <a:rPr lang="en-US" sz="1800" dirty="0" err="1" smtClean="0"/>
              <a:t>ButtonBera</a:t>
            </a:r>
            <a:endParaRPr lang="en-US" sz="1800" dirty="0" smtClean="0"/>
          </a:p>
          <a:p>
            <a:pPr lvl="1">
              <a:buNone/>
            </a:pPr>
            <a:r>
              <a:rPr lang="en-US" sz="1800" dirty="0" smtClean="0"/>
              <a:t>}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300" dirty="0" err="1" smtClean="0"/>
              <a:t>Choice</a:t>
            </a:r>
            <a:r>
              <a:rPr lang="id-ID" sz="3300" dirty="0" smtClean="0"/>
              <a:t> </a:t>
            </a:r>
            <a:r>
              <a:rPr lang="id-ID" sz="3300" dirty="0" err="1" smtClean="0"/>
              <a:t>with</a:t>
            </a:r>
            <a:r>
              <a:rPr lang="id-ID" sz="3300" dirty="0" smtClean="0"/>
              <a:t> </a:t>
            </a:r>
            <a:r>
              <a:rPr lang="id-ID" sz="3300" dirty="0" err="1" smtClean="0"/>
              <a:t>ComboBox</a:t>
            </a:r>
            <a:r>
              <a:rPr lang="id-ID" sz="3300" dirty="0" smtClean="0"/>
              <a:t>, </a:t>
            </a:r>
            <a:r>
              <a:rPr lang="id-ID" sz="3300" dirty="0" err="1" smtClean="0"/>
              <a:t>CheckBox</a:t>
            </a:r>
            <a:r>
              <a:rPr lang="id-ID" sz="3300" dirty="0" smtClean="0"/>
              <a:t>, </a:t>
            </a:r>
            <a:r>
              <a:rPr lang="id-ID" sz="3300" dirty="0" err="1" smtClean="0"/>
              <a:t>RadioButton</a:t>
            </a:r>
            <a:endParaRPr lang="id-ID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5" descr="choic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6"/>
          <a:stretch/>
        </p:blipFill>
        <p:spPr bwMode="auto">
          <a:xfrm>
            <a:off x="1981200" y="990598"/>
            <a:ext cx="4343400" cy="563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154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300" dirty="0" err="1"/>
              <a:t>Choice</a:t>
            </a:r>
            <a:r>
              <a:rPr lang="id-ID" sz="3300" dirty="0"/>
              <a:t> </a:t>
            </a:r>
            <a:r>
              <a:rPr lang="id-ID" sz="3300" dirty="0" err="1"/>
              <a:t>with</a:t>
            </a:r>
            <a:r>
              <a:rPr lang="id-ID" sz="3300" dirty="0"/>
              <a:t> </a:t>
            </a:r>
            <a:r>
              <a:rPr lang="id-ID" sz="3300" dirty="0" err="1"/>
              <a:t>ComboBox</a:t>
            </a:r>
            <a:r>
              <a:rPr lang="id-ID" sz="3300" dirty="0"/>
              <a:t>, </a:t>
            </a:r>
            <a:r>
              <a:rPr lang="id-ID" sz="3300" dirty="0" err="1"/>
              <a:t>CheckBox</a:t>
            </a:r>
            <a:r>
              <a:rPr lang="id-ID" sz="3300" dirty="0"/>
              <a:t>, </a:t>
            </a:r>
            <a:r>
              <a:rPr lang="id-ID" sz="3300" dirty="0" err="1"/>
              <a:t>RadioButton</a:t>
            </a:r>
            <a:endParaRPr lang="id-ID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6" descr="componen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9"/>
          <a:stretch/>
        </p:blipFill>
        <p:spPr bwMode="auto">
          <a:xfrm>
            <a:off x="1143000" y="921338"/>
            <a:ext cx="6781800" cy="57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614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4400" dirty="0"/>
              <a:t>Course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8537"/>
            <a:ext cx="8458200" cy="47926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d-ID" sz="2800" dirty="0" smtClean="0">
                <a:solidFill>
                  <a:srgbClr val="C00000"/>
                </a:solidFill>
              </a:rPr>
              <a:t>OOP Concepts</a:t>
            </a:r>
            <a:r>
              <a:rPr lang="id-ID" sz="2800" dirty="0" smtClean="0"/>
              <a:t>:</a:t>
            </a:r>
            <a:br>
              <a:rPr lang="id-ID" sz="2800" dirty="0" smtClean="0"/>
            </a:br>
            <a:r>
              <a:rPr lang="id-ID" sz="2400" i="1" dirty="0" smtClean="0"/>
              <a:t>Konsep dan Paradigma Object-Oriented 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800" dirty="0" smtClean="0">
                <a:solidFill>
                  <a:srgbClr val="C00000"/>
                </a:solidFill>
              </a:rPr>
              <a:t>Java </a:t>
            </a:r>
            <a:r>
              <a:rPr lang="en-US" sz="2800" dirty="0" smtClean="0">
                <a:solidFill>
                  <a:srgbClr val="C00000"/>
                </a:solidFill>
              </a:rPr>
              <a:t>Basics</a:t>
            </a:r>
            <a:r>
              <a:rPr lang="id-ID" sz="2800" dirty="0" smtClean="0"/>
              <a:t>:</a:t>
            </a:r>
            <a:br>
              <a:rPr lang="id-ID" sz="2800" dirty="0" smtClean="0"/>
            </a:br>
            <a:r>
              <a:rPr lang="id-ID" sz="2400" i="1" dirty="0" smtClean="0"/>
              <a:t>Memahami Sintaks dan Grammar </a:t>
            </a:r>
            <a:r>
              <a:rPr lang="en-US" sz="2400" i="1" dirty="0" err="1" smtClean="0"/>
              <a:t>Bahasa</a:t>
            </a:r>
            <a:r>
              <a:rPr lang="en-US" sz="2400" i="1" dirty="0" smtClean="0"/>
              <a:t> </a:t>
            </a:r>
            <a:r>
              <a:rPr lang="id-ID" sz="2400" i="1" dirty="0" smtClean="0"/>
              <a:t>Java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800" dirty="0">
                <a:solidFill>
                  <a:srgbClr val="C00000"/>
                </a:solidFill>
              </a:rPr>
              <a:t>Java GUI</a:t>
            </a:r>
            <a:r>
              <a:rPr lang="id-ID" sz="2800" dirty="0"/>
              <a:t>:</a:t>
            </a:r>
            <a:r>
              <a:rPr lang="id-ID" sz="3200" dirty="0"/>
              <a:t/>
            </a:r>
            <a:br>
              <a:rPr lang="id-ID" sz="3200" dirty="0"/>
            </a:br>
            <a:r>
              <a:rPr lang="id-ID" sz="2400" i="1" dirty="0"/>
              <a:t>Swing, GUI Component, Event Handling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Pengembangan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Aplikasi</a:t>
            </a:r>
            <a:r>
              <a:rPr lang="en-US" sz="2400" i="1" dirty="0" smtClean="0"/>
              <a:t> GUI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800" dirty="0">
                <a:solidFill>
                  <a:srgbClr val="C00000"/>
                </a:solidFill>
              </a:rPr>
              <a:t>Java </a:t>
            </a:r>
            <a:r>
              <a:rPr lang="en-US" sz="2800" dirty="0" smtClean="0">
                <a:solidFill>
                  <a:srgbClr val="C00000"/>
                </a:solidFill>
              </a:rPr>
              <a:t>Algorithms</a:t>
            </a:r>
            <a:r>
              <a:rPr lang="id-ID" sz="2800" dirty="0" smtClean="0"/>
              <a:t>:</a:t>
            </a:r>
            <a:r>
              <a:rPr lang="id-ID" sz="3200" dirty="0"/>
              <a:t/>
            </a:r>
            <a:br>
              <a:rPr lang="id-ID" sz="3200" dirty="0"/>
            </a:br>
            <a:r>
              <a:rPr lang="en-US" sz="2400" i="1" dirty="0" err="1" smtClean="0"/>
              <a:t>Pengantar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Algoritma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Struktur</a:t>
            </a:r>
            <a:r>
              <a:rPr lang="en-US" sz="2400" i="1" dirty="0" smtClean="0"/>
              <a:t> Data, Algorithm Analysis</a:t>
            </a:r>
            <a:endParaRPr lang="id-ID" sz="2400" i="1" dirty="0"/>
          </a:p>
          <a:p>
            <a:pPr marL="514350" indent="-514350">
              <a:buFont typeface="+mj-lt"/>
              <a:buAutoNum type="arabicPeriod"/>
            </a:pPr>
            <a:r>
              <a:rPr lang="id-ID" sz="2800" dirty="0" smtClean="0">
                <a:solidFill>
                  <a:srgbClr val="C00000"/>
                </a:solidFill>
              </a:rPr>
              <a:t>Java Advanced</a:t>
            </a:r>
            <a:r>
              <a:rPr lang="id-ID" sz="2800" dirty="0" smtClean="0"/>
              <a:t>:</a:t>
            </a:r>
            <a:br>
              <a:rPr lang="id-ID" sz="2800" dirty="0" smtClean="0"/>
            </a:br>
            <a:r>
              <a:rPr lang="id-ID" sz="2400" i="1" dirty="0" smtClean="0"/>
              <a:t>Eksepsi, Thread, Java API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800" dirty="0" smtClean="0">
                <a:solidFill>
                  <a:srgbClr val="C00000"/>
                </a:solidFill>
              </a:rPr>
              <a:t>Java </a:t>
            </a:r>
            <a:r>
              <a:rPr lang="en-US" sz="2800" dirty="0" smtClean="0">
                <a:solidFill>
                  <a:srgbClr val="C00000"/>
                </a:solidFill>
              </a:rPr>
              <a:t>Database</a:t>
            </a:r>
            <a:r>
              <a:rPr lang="id-ID" sz="2800" dirty="0" smtClean="0"/>
              <a:t>:</a:t>
            </a:r>
            <a:br>
              <a:rPr lang="id-ID" sz="2800" dirty="0" smtClean="0"/>
            </a:br>
            <a:r>
              <a:rPr lang="en-US" sz="2400" i="1" dirty="0" err="1" smtClean="0"/>
              <a:t>Koneksi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ke</a:t>
            </a:r>
            <a:r>
              <a:rPr lang="en-US" sz="2400" i="1" dirty="0" smtClean="0"/>
              <a:t> Database, </a:t>
            </a:r>
            <a:r>
              <a:rPr lang="en-US" sz="2400" i="1" dirty="0" err="1" smtClean="0"/>
              <a:t>Pengembangan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Aplikasi</a:t>
            </a:r>
            <a:r>
              <a:rPr lang="en-US" sz="2400" i="1" dirty="0" smtClean="0"/>
              <a:t> Database</a:t>
            </a:r>
            <a:endParaRPr lang="id-ID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3671257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04800"/>
            <a:ext cx="8001000" cy="22098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3.2.4 Layout Manager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Jenis</a:t>
            </a:r>
            <a:r>
              <a:rPr lang="en-US" dirty="0" smtClean="0"/>
              <a:t> Layout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Border Layout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Flow Layout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Grid Layout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Grid Bag Layout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Box Layout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Card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471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BorderLayoutBeraksi.java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8200"/>
            <a:ext cx="4572000" cy="60198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endParaRPr lang="id-ID" sz="1600" dirty="0" smtClean="0"/>
          </a:p>
          <a:p>
            <a:pPr>
              <a:buNone/>
            </a:pPr>
            <a:r>
              <a:rPr lang="en-US" sz="1600" dirty="0" smtClean="0"/>
              <a:t>public class </a:t>
            </a:r>
            <a:r>
              <a:rPr lang="en-US" sz="1600" dirty="0" err="1" smtClean="0"/>
              <a:t>BorderLayoutBeraksi</a:t>
            </a:r>
            <a:r>
              <a:rPr lang="en-US" sz="1600" dirty="0" smtClean="0"/>
              <a:t> extends </a:t>
            </a:r>
            <a:r>
              <a:rPr lang="en-US" sz="1600" dirty="0" err="1" smtClean="0"/>
              <a:t>JFrame</a:t>
            </a:r>
            <a:r>
              <a:rPr lang="en-US" sz="1600" dirty="0" smtClean="0"/>
              <a:t> {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</a:t>
            </a:r>
            <a:r>
              <a:rPr lang="en-US" sz="1600" dirty="0" err="1" smtClean="0"/>
              <a:t>nButton</a:t>
            </a:r>
            <a:r>
              <a:rPr lang="en-US" sz="1600" dirty="0" smtClean="0"/>
              <a:t>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("North");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</a:t>
            </a:r>
            <a:r>
              <a:rPr lang="en-US" sz="1600" dirty="0" err="1" smtClean="0"/>
              <a:t>sButton</a:t>
            </a:r>
            <a:r>
              <a:rPr lang="en-US" sz="1600" dirty="0" smtClean="0"/>
              <a:t>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("South");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</a:t>
            </a:r>
            <a:r>
              <a:rPr lang="en-US" sz="1600" dirty="0" err="1" smtClean="0"/>
              <a:t>eButton</a:t>
            </a:r>
            <a:r>
              <a:rPr lang="en-US" sz="1600" dirty="0" smtClean="0"/>
              <a:t>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("East");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</a:t>
            </a:r>
            <a:r>
              <a:rPr lang="en-US" sz="1600" dirty="0" err="1" smtClean="0"/>
              <a:t>wButton</a:t>
            </a:r>
            <a:r>
              <a:rPr lang="en-US" sz="1600" dirty="0" smtClean="0"/>
              <a:t>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("West");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</a:t>
            </a:r>
            <a:r>
              <a:rPr lang="en-US" sz="1600" dirty="0" err="1" smtClean="0"/>
              <a:t>cButton</a:t>
            </a:r>
            <a:r>
              <a:rPr lang="en-US" sz="1600" dirty="0" smtClean="0"/>
              <a:t>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("Center");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 Center );</a:t>
            </a:r>
          </a:p>
          <a:p>
            <a:pPr>
              <a:buNone/>
            </a:pPr>
            <a:r>
              <a:rPr lang="en-US" sz="1600" dirty="0" smtClean="0"/>
              <a:t>public </a:t>
            </a:r>
            <a:r>
              <a:rPr lang="en-US" sz="1600" dirty="0" err="1" smtClean="0"/>
              <a:t>BorderLayoutBeraksi</a:t>
            </a:r>
            <a:r>
              <a:rPr lang="en-US" sz="1600" dirty="0" smtClean="0"/>
              <a:t>() {</a:t>
            </a:r>
          </a:p>
          <a:p>
            <a:pPr>
              <a:buNone/>
            </a:pPr>
            <a:r>
              <a:rPr lang="en-US" sz="1600" dirty="0" smtClean="0"/>
              <a:t> super("Border Layout </a:t>
            </a:r>
            <a:r>
              <a:rPr lang="en-US" sz="1600" dirty="0" err="1" smtClean="0"/>
              <a:t>Beraksi</a:t>
            </a:r>
            <a:r>
              <a:rPr lang="en-US" sz="1600" dirty="0" smtClean="0"/>
              <a:t>"); </a:t>
            </a:r>
            <a:r>
              <a:rPr lang="en-US" sz="1600" dirty="0" err="1" smtClean="0"/>
              <a:t>setSize</a:t>
            </a:r>
            <a:r>
              <a:rPr lang="en-US" sz="1600" dirty="0" smtClean="0"/>
              <a:t>(240, 280);</a:t>
            </a:r>
          </a:p>
          <a:p>
            <a:pPr>
              <a:buNone/>
            </a:pPr>
            <a:r>
              <a:rPr lang="en-US" sz="1600" dirty="0" err="1" smtClean="0"/>
              <a:t>setDefaultCloseOperation</a:t>
            </a:r>
            <a:r>
              <a:rPr lang="en-US" sz="1600" dirty="0" smtClean="0"/>
              <a:t>(</a:t>
            </a:r>
            <a:r>
              <a:rPr lang="en-US" sz="1600" dirty="0" err="1" smtClean="0"/>
              <a:t>JFrame.EXIT_ON_CLOSE</a:t>
            </a:r>
            <a:r>
              <a:rPr lang="en-US" sz="1600" dirty="0" smtClean="0"/>
              <a:t>);</a:t>
            </a:r>
          </a:p>
          <a:p>
            <a:pPr>
              <a:buNone/>
            </a:pPr>
            <a:r>
              <a:rPr lang="en-US" sz="1600" dirty="0" err="1" smtClean="0"/>
              <a:t>setLayout</a:t>
            </a:r>
            <a:r>
              <a:rPr lang="en-US" sz="1600" dirty="0" smtClean="0"/>
              <a:t>(new </a:t>
            </a:r>
            <a:r>
              <a:rPr lang="en-US" sz="1600" dirty="0" err="1" smtClean="0"/>
              <a:t>BorderLayout</a:t>
            </a:r>
            <a:r>
              <a:rPr lang="en-US" sz="1600" dirty="0" smtClean="0"/>
              <a:t>());</a:t>
            </a:r>
          </a:p>
          <a:p>
            <a:pPr>
              <a:buNone/>
            </a:pPr>
            <a:r>
              <a:rPr lang="en-US" sz="1600" dirty="0" smtClean="0"/>
              <a:t>	add(</a:t>
            </a:r>
            <a:r>
              <a:rPr lang="en-US" sz="1600" dirty="0" err="1" smtClean="0"/>
              <a:t>nButton</a:t>
            </a:r>
            <a:r>
              <a:rPr lang="en-US" sz="1600" dirty="0" smtClean="0"/>
              <a:t>, </a:t>
            </a:r>
            <a:r>
              <a:rPr lang="en-US" sz="1600" dirty="0" err="1" smtClean="0"/>
              <a:t>BorderLayout.NORTH</a:t>
            </a:r>
            <a:r>
              <a:rPr lang="en-US" sz="1600" dirty="0" smtClean="0"/>
              <a:t>);</a:t>
            </a:r>
          </a:p>
          <a:p>
            <a:pPr>
              <a:buNone/>
            </a:pPr>
            <a:r>
              <a:rPr lang="en-US" sz="1600" dirty="0" smtClean="0"/>
              <a:t>	add(</a:t>
            </a:r>
            <a:r>
              <a:rPr lang="en-US" sz="1600" dirty="0" err="1" smtClean="0"/>
              <a:t>sButton</a:t>
            </a:r>
            <a:r>
              <a:rPr lang="en-US" sz="1600" dirty="0" smtClean="0"/>
              <a:t>, </a:t>
            </a:r>
            <a:r>
              <a:rPr lang="en-US" sz="1600" dirty="0" err="1" smtClean="0"/>
              <a:t>BorderLayout.SOUTH</a:t>
            </a:r>
            <a:r>
              <a:rPr lang="en-US" sz="1600" dirty="0" smtClean="0"/>
              <a:t>);</a:t>
            </a:r>
          </a:p>
          <a:p>
            <a:pPr>
              <a:buNone/>
            </a:pPr>
            <a:r>
              <a:rPr lang="en-US" sz="1600" dirty="0" smtClean="0"/>
              <a:t>	add(</a:t>
            </a:r>
            <a:r>
              <a:rPr lang="en-US" sz="1600" dirty="0" err="1" smtClean="0"/>
              <a:t>eButton</a:t>
            </a:r>
            <a:r>
              <a:rPr lang="en-US" sz="1600" dirty="0" smtClean="0"/>
              <a:t>, </a:t>
            </a:r>
            <a:r>
              <a:rPr lang="en-US" sz="1600" dirty="0" err="1" smtClean="0"/>
              <a:t>BorderLayout.EAST</a:t>
            </a:r>
            <a:r>
              <a:rPr lang="en-US" sz="1600" dirty="0" smtClean="0"/>
              <a:t>);</a:t>
            </a:r>
          </a:p>
          <a:p>
            <a:pPr>
              <a:buNone/>
            </a:pPr>
            <a:r>
              <a:rPr lang="en-US" sz="1600" dirty="0" smtClean="0"/>
              <a:t>	add(</a:t>
            </a:r>
            <a:r>
              <a:rPr lang="en-US" sz="1600" dirty="0" err="1" smtClean="0"/>
              <a:t>wButton</a:t>
            </a:r>
            <a:r>
              <a:rPr lang="en-US" sz="1600" dirty="0" smtClean="0"/>
              <a:t>, </a:t>
            </a:r>
            <a:r>
              <a:rPr lang="en-US" sz="1600" dirty="0" err="1" smtClean="0"/>
              <a:t>BorderLayout.WEST</a:t>
            </a:r>
            <a:r>
              <a:rPr lang="en-US" sz="1600" dirty="0" smtClean="0"/>
              <a:t>);</a:t>
            </a:r>
          </a:p>
          <a:p>
            <a:pPr>
              <a:buNone/>
            </a:pPr>
            <a:r>
              <a:rPr lang="en-US" sz="1600" dirty="0" smtClean="0"/>
              <a:t>	add(</a:t>
            </a:r>
            <a:r>
              <a:rPr lang="en-US" sz="1600" dirty="0" err="1" smtClean="0"/>
              <a:t>cButton</a:t>
            </a:r>
            <a:r>
              <a:rPr lang="en-US" sz="1600" dirty="0" smtClean="0"/>
              <a:t>, </a:t>
            </a:r>
            <a:r>
              <a:rPr lang="en-US" sz="1600" dirty="0" err="1" smtClean="0"/>
              <a:t>BorderLayout.CENTER</a:t>
            </a:r>
            <a:r>
              <a:rPr lang="en-US" sz="1600" dirty="0" smtClean="0"/>
              <a:t>); }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838200"/>
            <a:ext cx="4343400" cy="33528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endParaRPr lang="id-ID" sz="1800" dirty="0" smtClean="0"/>
          </a:p>
          <a:p>
            <a:pPr>
              <a:buNone/>
            </a:pPr>
            <a:r>
              <a:rPr lang="en-US" sz="1800" dirty="0" smtClean="0"/>
              <a:t>public static void main(String[] </a:t>
            </a:r>
            <a:r>
              <a:rPr lang="en-US" sz="1800" dirty="0" err="1" smtClean="0"/>
              <a:t>args</a:t>
            </a:r>
            <a:r>
              <a:rPr lang="en-US" sz="1800" dirty="0" smtClean="0"/>
              <a:t>) {</a:t>
            </a:r>
          </a:p>
          <a:p>
            <a:pPr>
              <a:buNone/>
            </a:pPr>
            <a:r>
              <a:rPr lang="en-US" sz="1800" dirty="0" smtClean="0"/>
              <a:t>   </a:t>
            </a:r>
            <a:r>
              <a:rPr lang="en-US" sz="1800" dirty="0" err="1" smtClean="0"/>
              <a:t>BorderLayoutBeraksi</a:t>
            </a:r>
            <a:r>
              <a:rPr lang="en-US" sz="1800" dirty="0" smtClean="0"/>
              <a:t> frame = new</a:t>
            </a:r>
          </a:p>
          <a:p>
            <a:pPr>
              <a:buNone/>
            </a:pPr>
            <a:r>
              <a:rPr lang="en-US" sz="1800" dirty="0" smtClean="0"/>
              <a:t>	</a:t>
            </a:r>
            <a:r>
              <a:rPr lang="en-US" sz="1800" dirty="0" err="1" smtClean="0"/>
              <a:t>BorderLayoutBeraksi</a:t>
            </a:r>
            <a:r>
              <a:rPr lang="en-US" sz="1800" dirty="0" smtClean="0"/>
              <a:t>();</a:t>
            </a:r>
          </a:p>
          <a:p>
            <a:pPr>
              <a:buNone/>
            </a:pPr>
            <a:r>
              <a:rPr lang="en-US" sz="1800" dirty="0" smtClean="0"/>
              <a:t> 	</a:t>
            </a:r>
            <a:r>
              <a:rPr lang="en-US" sz="1800" dirty="0" err="1" smtClean="0"/>
              <a:t>Frame.setVisible</a:t>
            </a:r>
            <a:r>
              <a:rPr lang="en-US" sz="1800" dirty="0" smtClean="0"/>
              <a:t>(true);</a:t>
            </a:r>
          </a:p>
          <a:p>
            <a:pPr>
              <a:buNone/>
            </a:pPr>
            <a:r>
              <a:rPr lang="en-US" sz="1800" dirty="0" smtClean="0"/>
              <a:t>      }</a:t>
            </a:r>
          </a:p>
          <a:p>
            <a:pPr>
              <a:buNone/>
            </a:pPr>
            <a:r>
              <a:rPr lang="en-US" sz="1800" dirty="0" smtClean="0"/>
              <a:t>}</a:t>
            </a:r>
          </a:p>
          <a:p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2" t="16818" r="37141" b="23409"/>
          <a:stretch/>
        </p:blipFill>
        <p:spPr bwMode="auto">
          <a:xfrm>
            <a:off x="123568" y="0"/>
            <a:ext cx="9045146" cy="697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816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t="16364" r="49400" b="40000"/>
          <a:stretch/>
        </p:blipFill>
        <p:spPr bwMode="auto">
          <a:xfrm>
            <a:off x="1" y="0"/>
            <a:ext cx="9144000" cy="683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935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 smtClean="0"/>
              <a:t>BorderLayout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6" descr="border_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5"/>
          <a:stretch/>
        </p:blipFill>
        <p:spPr bwMode="auto">
          <a:xfrm>
            <a:off x="1600200" y="1064172"/>
            <a:ext cx="5791200" cy="56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022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685800"/>
          </a:xfrm>
        </p:spPr>
        <p:txBody>
          <a:bodyPr/>
          <a:lstStyle/>
          <a:p>
            <a:r>
              <a:rPr lang="en-US" dirty="0" smtClean="0"/>
              <a:t>FlowLayoutBeraksi.java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5257800" cy="60198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en-US" sz="1600" dirty="0" smtClean="0"/>
              <a:t>public class </a:t>
            </a:r>
            <a:r>
              <a:rPr lang="en-US" sz="1600" dirty="0" err="1" smtClean="0"/>
              <a:t>FlowLayoutBeraksi</a:t>
            </a:r>
            <a:r>
              <a:rPr lang="en-US" sz="1600" dirty="0" smtClean="0"/>
              <a:t> extends </a:t>
            </a:r>
            <a:r>
              <a:rPr lang="en-US" sz="1600" dirty="0" err="1" smtClean="0"/>
              <a:t>JFrame</a:t>
            </a:r>
            <a:r>
              <a:rPr lang="en-US" sz="1600" dirty="0" smtClean="0"/>
              <a:t> {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a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("Alibi");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b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("Burglar");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c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("Corpse");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d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("Deadbeat");</a:t>
            </a:r>
          </a:p>
          <a:p>
            <a:pPr>
              <a:buNone/>
            </a:pPr>
            <a:r>
              <a:rPr lang="id-ID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e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("Evidence");</a:t>
            </a:r>
          </a:p>
          <a:p>
            <a:pPr>
              <a:buNone/>
            </a:pPr>
            <a:r>
              <a:rPr lang="id-ID" sz="1600" dirty="0" smtClean="0"/>
              <a:t>	</a:t>
            </a:r>
            <a:r>
              <a:rPr lang="en-US" sz="1600" dirty="0" smtClean="0"/>
              <a:t>public static void main(String[] </a:t>
            </a:r>
            <a:r>
              <a:rPr lang="en-US" sz="1600" dirty="0" err="1" smtClean="0"/>
              <a:t>args</a:t>
            </a:r>
            <a:r>
              <a:rPr lang="en-US" sz="1600" dirty="0" smtClean="0"/>
              <a:t>) {</a:t>
            </a:r>
          </a:p>
          <a:p>
            <a:pPr>
              <a:buNone/>
            </a:pPr>
            <a:r>
              <a:rPr lang="id-ID" sz="1600" dirty="0" smtClean="0"/>
              <a:t>	</a:t>
            </a:r>
            <a:r>
              <a:rPr lang="en-US" sz="1600" dirty="0" err="1" smtClean="0"/>
              <a:t>FlowLayoutBeraksi</a:t>
            </a:r>
            <a:r>
              <a:rPr lang="en-US" sz="1600" dirty="0" smtClean="0"/>
              <a:t> frame = new</a:t>
            </a:r>
          </a:p>
          <a:p>
            <a:pPr>
              <a:buNone/>
            </a:pPr>
            <a:r>
              <a:rPr lang="id-ID" sz="1600" dirty="0" smtClean="0"/>
              <a:t>	</a:t>
            </a:r>
            <a:r>
              <a:rPr lang="en-US" sz="1600" dirty="0" err="1" smtClean="0"/>
              <a:t>FlowLayoutBeraksi</a:t>
            </a:r>
            <a:r>
              <a:rPr lang="en-US" sz="1600" dirty="0" smtClean="0"/>
              <a:t>();</a:t>
            </a:r>
          </a:p>
          <a:p>
            <a:pPr>
              <a:buNone/>
            </a:pPr>
            <a:r>
              <a:rPr lang="id-ID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f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("Fugitive");</a:t>
            </a:r>
          </a:p>
          <a:p>
            <a:pPr>
              <a:buNone/>
            </a:pPr>
            <a:r>
              <a:rPr lang="id-ID" sz="1600" dirty="0" smtClean="0"/>
              <a:t>	</a:t>
            </a:r>
            <a:r>
              <a:rPr lang="en-US" sz="1600" dirty="0" smtClean="0"/>
              <a:t>public </a:t>
            </a:r>
            <a:r>
              <a:rPr lang="en-US" sz="1600" dirty="0" err="1" smtClean="0"/>
              <a:t>FlowLayoutBeraksi</a:t>
            </a:r>
            <a:r>
              <a:rPr lang="en-US" sz="1600" dirty="0" smtClean="0"/>
              <a:t>() {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id-ID" sz="1600" dirty="0" smtClean="0"/>
              <a:t>  </a:t>
            </a:r>
            <a:r>
              <a:rPr lang="en-US" sz="1600" dirty="0" smtClean="0"/>
              <a:t>super("Flow Layout </a:t>
            </a:r>
            <a:r>
              <a:rPr lang="en-US" sz="1600" dirty="0" err="1" smtClean="0"/>
              <a:t>Beraksi</a:t>
            </a:r>
            <a:r>
              <a:rPr lang="en-US" sz="1600" dirty="0" smtClean="0"/>
              <a:t>"); </a:t>
            </a:r>
            <a:r>
              <a:rPr lang="en-US" sz="1600" dirty="0" err="1" smtClean="0"/>
              <a:t>setSize</a:t>
            </a:r>
            <a:r>
              <a:rPr lang="en-US" sz="1600" dirty="0" smtClean="0"/>
              <a:t>(360, 120);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id-ID" sz="1600" dirty="0" smtClean="0"/>
              <a:t>  </a:t>
            </a:r>
            <a:r>
              <a:rPr lang="en-US" sz="1600" dirty="0" err="1" smtClean="0"/>
              <a:t>setDefaultCloseOperation</a:t>
            </a:r>
            <a:r>
              <a:rPr lang="en-US" sz="1600" dirty="0" smtClean="0"/>
              <a:t>(</a:t>
            </a:r>
            <a:r>
              <a:rPr lang="en-US" sz="1600" dirty="0" err="1" smtClean="0"/>
              <a:t>JFrame.EXIT_ON_CLOSE</a:t>
            </a:r>
            <a:r>
              <a:rPr lang="en-US" sz="1600" dirty="0" smtClean="0"/>
              <a:t>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id-ID" sz="1600" dirty="0" smtClean="0"/>
              <a:t>  </a:t>
            </a:r>
            <a:r>
              <a:rPr lang="en-US" sz="1600" dirty="0" err="1" smtClean="0"/>
              <a:t>FlowLayout</a:t>
            </a:r>
            <a:r>
              <a:rPr lang="en-US" sz="1600" dirty="0" smtClean="0"/>
              <a:t> lm = new </a:t>
            </a:r>
            <a:r>
              <a:rPr lang="en-US" sz="1600" dirty="0" err="1" smtClean="0"/>
              <a:t>FlowLayout</a:t>
            </a:r>
            <a:r>
              <a:rPr lang="en-US" sz="1600" dirty="0" smtClean="0"/>
              <a:t>(</a:t>
            </a:r>
            <a:r>
              <a:rPr lang="en-US" sz="1600" dirty="0" err="1" smtClean="0"/>
              <a:t>FlowLayout.LEFT</a:t>
            </a:r>
            <a:r>
              <a:rPr lang="en-US" sz="1600" dirty="0" smtClean="0"/>
              <a:t>); </a:t>
            </a:r>
            <a:r>
              <a:rPr lang="id-ID" sz="1600" dirty="0" smtClean="0"/>
              <a:t>      </a:t>
            </a:r>
          </a:p>
          <a:p>
            <a:pPr>
              <a:buNone/>
            </a:pPr>
            <a:r>
              <a:rPr lang="id-ID" sz="1600" dirty="0" smtClean="0"/>
              <a:t>	  </a:t>
            </a:r>
            <a:r>
              <a:rPr lang="en-US" sz="1600" dirty="0" err="1" smtClean="0"/>
              <a:t>setLayout</a:t>
            </a:r>
            <a:r>
              <a:rPr lang="en-US" sz="1600" dirty="0" smtClean="0"/>
              <a:t>(lm);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id-ID" sz="1600" dirty="0" smtClean="0"/>
              <a:t>  </a:t>
            </a:r>
            <a:r>
              <a:rPr lang="en-US" sz="1600" dirty="0" smtClean="0"/>
              <a:t>add(a); add(b); add(c); add(d);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id-ID" sz="1600" dirty="0" smtClean="0"/>
              <a:t>  </a:t>
            </a:r>
            <a:r>
              <a:rPr lang="en-US" sz="1600" dirty="0" smtClean="0"/>
              <a:t>add(e); add(f);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id-ID" sz="1600" dirty="0" smtClean="0"/>
              <a:t>  </a:t>
            </a:r>
            <a:r>
              <a:rPr lang="en-US" sz="1600" dirty="0" err="1" smtClean="0"/>
              <a:t>setVisible</a:t>
            </a:r>
            <a:r>
              <a:rPr lang="en-US" sz="1600" dirty="0" smtClean="0"/>
              <a:t>(true);</a:t>
            </a:r>
            <a:endParaRPr lang="id-ID" sz="1600" dirty="0" smtClean="0"/>
          </a:p>
          <a:p>
            <a:pPr>
              <a:buNone/>
            </a:pPr>
            <a:r>
              <a:rPr lang="id-ID" sz="1600" dirty="0" smtClean="0"/>
              <a:t>}</a:t>
            </a:r>
            <a:endParaRPr lang="id-ID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410200" y="838200"/>
            <a:ext cx="3733800" cy="5334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600" dirty="0" smtClean="0">
                <a:effectLst/>
                <a:latin typeface="Calibri" pitchFamily="34" charset="0"/>
                <a:cs typeface="Calibri" pitchFamily="34" charset="0"/>
              </a:rPr>
              <a:t>public static void main(String[] </a:t>
            </a:r>
            <a:r>
              <a:rPr lang="en-US" sz="1600" dirty="0" err="1" smtClean="0">
                <a:effectLst/>
                <a:latin typeface="Calibri" pitchFamily="34" charset="0"/>
                <a:cs typeface="Calibri" pitchFamily="34" charset="0"/>
              </a:rPr>
              <a:t>args</a:t>
            </a:r>
            <a:r>
              <a:rPr lang="en-US" sz="1600" dirty="0" smtClean="0">
                <a:effectLst/>
                <a:latin typeface="Calibri" pitchFamily="34" charset="0"/>
                <a:cs typeface="Calibri" pitchFamily="34" charset="0"/>
              </a:rPr>
              <a:t>) {</a:t>
            </a:r>
          </a:p>
          <a:p>
            <a:pPr algn="l"/>
            <a:r>
              <a:rPr lang="en-US" sz="1600" dirty="0" smtClean="0">
                <a:effectLst/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1600" dirty="0" err="1" smtClean="0">
                <a:effectLst/>
                <a:latin typeface="Calibri" pitchFamily="34" charset="0"/>
                <a:cs typeface="Calibri" pitchFamily="34" charset="0"/>
              </a:rPr>
              <a:t>FlowLayoutBeraksi</a:t>
            </a:r>
            <a:r>
              <a:rPr lang="en-US" sz="1600" dirty="0" smtClean="0">
                <a:effectLst/>
                <a:latin typeface="Calibri" pitchFamily="34" charset="0"/>
                <a:cs typeface="Calibri" pitchFamily="34" charset="0"/>
              </a:rPr>
              <a:t> frame = new</a:t>
            </a:r>
          </a:p>
          <a:p>
            <a:pPr algn="l"/>
            <a:r>
              <a:rPr lang="en-US" sz="1600" dirty="0" smtClean="0">
                <a:effectLst/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600" dirty="0" err="1" smtClean="0">
                <a:effectLst/>
                <a:latin typeface="Calibri" pitchFamily="34" charset="0"/>
                <a:cs typeface="Calibri" pitchFamily="34" charset="0"/>
              </a:rPr>
              <a:t>FlowLayoutBeraksi</a:t>
            </a:r>
            <a:r>
              <a:rPr lang="en-US" sz="1600" dirty="0" smtClean="0">
                <a:effectLst/>
                <a:latin typeface="Calibri" pitchFamily="34" charset="0"/>
                <a:cs typeface="Calibri" pitchFamily="34" charset="0"/>
              </a:rPr>
              <a:t>();</a:t>
            </a:r>
          </a:p>
          <a:p>
            <a:pPr algn="l"/>
            <a:r>
              <a:rPr lang="en-US" sz="1600" dirty="0" smtClean="0">
                <a:effectLst/>
                <a:latin typeface="Calibri" pitchFamily="34" charset="0"/>
                <a:cs typeface="Calibri" pitchFamily="34" charset="0"/>
              </a:rPr>
              <a:t>        }</a:t>
            </a:r>
          </a:p>
          <a:p>
            <a:pPr algn="l"/>
            <a:r>
              <a:rPr lang="en-US" sz="1600" dirty="0" smtClean="0">
                <a:effectLst/>
                <a:latin typeface="Calibri" pitchFamily="34" charset="0"/>
                <a:cs typeface="Calibri" pitchFamily="34" charset="0"/>
              </a:rPr>
              <a:t>}</a:t>
            </a:r>
            <a:endParaRPr kumimoji="0" lang="id-ID" sz="1600" kern="0" dirty="0" smtClean="0"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7" b="7955"/>
          <a:stretch/>
        </p:blipFill>
        <p:spPr bwMode="auto">
          <a:xfrm>
            <a:off x="0" y="0"/>
            <a:ext cx="9144000" cy="687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051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66" b="11818"/>
          <a:stretch/>
        </p:blipFill>
        <p:spPr bwMode="auto">
          <a:xfrm>
            <a:off x="0" y="0"/>
            <a:ext cx="9144000" cy="687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798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39200" cy="685800"/>
          </a:xfrm>
        </p:spPr>
        <p:txBody>
          <a:bodyPr/>
          <a:lstStyle/>
          <a:p>
            <a:r>
              <a:rPr lang="en-US" dirty="0" smtClean="0"/>
              <a:t>GridLayoutBeraksi.java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5181600" cy="60198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public class </a:t>
            </a:r>
            <a:r>
              <a:rPr lang="en-US" sz="1600" dirty="0" err="1" smtClean="0"/>
              <a:t>GridLayoutBeraksi</a:t>
            </a:r>
            <a:r>
              <a:rPr lang="en-US" sz="1600" dirty="0" smtClean="0"/>
              <a:t> extends </a:t>
            </a:r>
            <a:r>
              <a:rPr lang="en-US" sz="1600" dirty="0" err="1" smtClean="0"/>
              <a:t>JFrame</a:t>
            </a:r>
            <a:r>
              <a:rPr lang="en-US" sz="1600" dirty="0" smtClean="0"/>
              <a:t> {</a:t>
            </a:r>
          </a:p>
          <a:p>
            <a:pPr>
              <a:buNone/>
            </a:pPr>
            <a:r>
              <a:rPr lang="it-IT" sz="1600" dirty="0" smtClean="0"/>
              <a:t>	JButton marcia = new JButton("Marcia");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carol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("Carol");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</a:t>
            </a:r>
            <a:r>
              <a:rPr lang="en-US" sz="1600" dirty="0" err="1" smtClean="0"/>
              <a:t>greg</a:t>
            </a:r>
            <a:r>
              <a:rPr lang="en-US" sz="1600" dirty="0" smtClean="0"/>
              <a:t>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("Greg");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</a:t>
            </a:r>
            <a:r>
              <a:rPr lang="en-US" sz="1600" dirty="0" err="1" smtClean="0"/>
              <a:t>jan</a:t>
            </a:r>
            <a:r>
              <a:rPr lang="en-US" sz="1600" dirty="0" smtClean="0"/>
              <a:t>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("Jan");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</a:t>
            </a:r>
            <a:r>
              <a:rPr lang="en-US" sz="1600" dirty="0" err="1" smtClean="0"/>
              <a:t>alice</a:t>
            </a:r>
            <a:r>
              <a:rPr lang="en-US" sz="1600" dirty="0" smtClean="0"/>
              <a:t>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("Alice");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 Alice 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peter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("Peter");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</a:t>
            </a:r>
            <a:r>
              <a:rPr lang="en-US" sz="1600" dirty="0" err="1" smtClean="0"/>
              <a:t>cindy</a:t>
            </a:r>
            <a:r>
              <a:rPr lang="en-US" sz="1600" dirty="0" smtClean="0"/>
              <a:t>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("Cindy");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mike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("Mike");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bobby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("Bobby");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public </a:t>
            </a:r>
            <a:r>
              <a:rPr lang="en-US" sz="1600" dirty="0" err="1" smtClean="0"/>
              <a:t>GridLayoutBeraksi</a:t>
            </a:r>
            <a:r>
              <a:rPr lang="en-US" sz="1600" dirty="0" smtClean="0"/>
              <a:t>() {</a:t>
            </a:r>
          </a:p>
          <a:p>
            <a:pPr>
              <a:buNone/>
            </a:pPr>
            <a:r>
              <a:rPr lang="en-US" sz="1600" dirty="0" smtClean="0"/>
              <a:t>	super(" Grid Layout </a:t>
            </a:r>
            <a:r>
              <a:rPr lang="en-US" sz="1600" dirty="0" err="1" smtClean="0"/>
              <a:t>Beraksi</a:t>
            </a:r>
            <a:r>
              <a:rPr lang="en-US" sz="1600" dirty="0" smtClean="0"/>
              <a:t> 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setSize</a:t>
            </a:r>
            <a:r>
              <a:rPr lang="en-US" sz="1600" dirty="0" smtClean="0"/>
              <a:t>(260, 260);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setDefaultCloseOperation</a:t>
            </a:r>
            <a:r>
              <a:rPr lang="en-US" sz="1600" dirty="0" smtClean="0"/>
              <a:t>(</a:t>
            </a:r>
            <a:r>
              <a:rPr lang="en-US" sz="1600" dirty="0" err="1" smtClean="0"/>
              <a:t>JFrame.EXIT_ON_CLOSE</a:t>
            </a:r>
            <a:r>
              <a:rPr lang="en-US" sz="1600" dirty="0" smtClean="0"/>
              <a:t>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JPanel</a:t>
            </a:r>
            <a:r>
              <a:rPr lang="en-US" sz="1600" dirty="0" smtClean="0"/>
              <a:t> pane = new </a:t>
            </a:r>
            <a:r>
              <a:rPr lang="en-US" sz="1600" dirty="0" err="1" smtClean="0"/>
              <a:t>JPanel</a:t>
            </a:r>
            <a:r>
              <a:rPr lang="en-US" sz="1600" dirty="0" smtClean="0"/>
              <a:t>();</a:t>
            </a:r>
            <a:endParaRPr lang="id-ID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257800" y="838200"/>
            <a:ext cx="3886200" cy="5334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None/>
            </a:pPr>
            <a:r>
              <a:rPr lang="id-ID" sz="1400" dirty="0" smtClean="0">
                <a:effectLst/>
                <a:latin typeface="Calibri" pitchFamily="34" charset="0"/>
                <a:cs typeface="Calibri" pitchFamily="34" charset="0"/>
              </a:rPr>
              <a:t>     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GridLayout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 family = new</a:t>
            </a:r>
          </a:p>
          <a:p>
            <a:pPr algn="l">
              <a:buNone/>
            </a:pPr>
            <a:r>
              <a:rPr lang="id-ID" sz="1400" dirty="0" smtClean="0">
                <a:effectLst/>
                <a:latin typeface="Calibri" pitchFamily="34" charset="0"/>
                <a:cs typeface="Calibri" pitchFamily="34" charset="0"/>
              </a:rPr>
              <a:t>     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GridLayout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(3, 3, 10, 10);</a:t>
            </a:r>
          </a:p>
          <a:p>
            <a:pPr algn="l">
              <a:buNone/>
            </a:pPr>
            <a:endParaRPr lang="en-US" sz="1400" dirty="0" smtClean="0">
              <a:effectLst/>
              <a:latin typeface="Calibri" pitchFamily="34" charset="0"/>
              <a:cs typeface="Calibri" pitchFamily="34" charset="0"/>
            </a:endParaRPr>
          </a:p>
          <a:p>
            <a:pPr algn="l">
              <a:buNone/>
            </a:pPr>
            <a:r>
              <a:rPr lang="id-ID" sz="1400" dirty="0" smtClean="0">
                <a:effectLst/>
                <a:latin typeface="Calibri" pitchFamily="34" charset="0"/>
                <a:cs typeface="Calibri" pitchFamily="34" charset="0"/>
              </a:rPr>
              <a:t>     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pane.setLayout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(family);</a:t>
            </a:r>
          </a:p>
          <a:p>
            <a:pPr algn="l">
              <a:buNone/>
            </a:pPr>
            <a:r>
              <a:rPr lang="id-ID" sz="1400" dirty="0" smtClean="0">
                <a:effectLst/>
                <a:latin typeface="Calibri" pitchFamily="34" charset="0"/>
                <a:cs typeface="Calibri" pitchFamily="34" charset="0"/>
              </a:rPr>
              <a:t>     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pane.add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(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marcia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); 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pane.add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(carol);</a:t>
            </a:r>
          </a:p>
          <a:p>
            <a:pPr algn="l">
              <a:buNone/>
            </a:pPr>
            <a:r>
              <a:rPr lang="id-ID" sz="1400" dirty="0" smtClean="0">
                <a:effectLst/>
                <a:latin typeface="Calibri" pitchFamily="34" charset="0"/>
                <a:cs typeface="Calibri" pitchFamily="34" charset="0"/>
              </a:rPr>
              <a:t>     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pane.add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(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greg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); 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pane.add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(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jan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);</a:t>
            </a:r>
          </a:p>
          <a:p>
            <a:pPr algn="l">
              <a:buNone/>
            </a:pPr>
            <a:r>
              <a:rPr lang="id-ID" sz="1400" dirty="0" smtClean="0">
                <a:effectLst/>
                <a:latin typeface="Calibri" pitchFamily="34" charset="0"/>
                <a:cs typeface="Calibri" pitchFamily="34" charset="0"/>
              </a:rPr>
              <a:t>     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pane.add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(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alice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); 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pane.add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(peter);</a:t>
            </a:r>
          </a:p>
          <a:p>
            <a:pPr algn="l">
              <a:buNone/>
            </a:pPr>
            <a:r>
              <a:rPr lang="id-ID" sz="1400" dirty="0" smtClean="0">
                <a:effectLst/>
                <a:latin typeface="Calibri" pitchFamily="34" charset="0"/>
                <a:cs typeface="Calibri" pitchFamily="34" charset="0"/>
              </a:rPr>
              <a:t>     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pane.add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(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cindy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); 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pane.add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(mike);</a:t>
            </a:r>
          </a:p>
          <a:p>
            <a:pPr algn="l">
              <a:buNone/>
            </a:pPr>
            <a:r>
              <a:rPr lang="id-ID" sz="1400" dirty="0" smtClean="0">
                <a:effectLst/>
                <a:latin typeface="Calibri" pitchFamily="34" charset="0"/>
                <a:cs typeface="Calibri" pitchFamily="34" charset="0"/>
              </a:rPr>
              <a:t>     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pane.add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(bobby);</a:t>
            </a:r>
          </a:p>
          <a:p>
            <a:pPr algn="l">
              <a:buNone/>
            </a:pPr>
            <a:endParaRPr lang="en-US" sz="1400" dirty="0" smtClean="0">
              <a:effectLst/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id-ID" sz="1400" dirty="0" smtClean="0">
                <a:effectLst/>
                <a:latin typeface="Calibri" pitchFamily="34" charset="0"/>
                <a:cs typeface="Calibri" pitchFamily="34" charset="0"/>
              </a:rPr>
              <a:t>     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add(pane);</a:t>
            </a:r>
          </a:p>
          <a:p>
            <a:pPr algn="l"/>
            <a:r>
              <a:rPr lang="id-ID" sz="1400" dirty="0" smtClean="0">
                <a:effectLst/>
                <a:latin typeface="Calibri" pitchFamily="34" charset="0"/>
                <a:cs typeface="Calibri" pitchFamily="34" charset="0"/>
              </a:rPr>
              <a:t>     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setVisible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(true);</a:t>
            </a:r>
          </a:p>
          <a:p>
            <a:pPr algn="l"/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}</a:t>
            </a:r>
          </a:p>
          <a:p>
            <a:pPr algn="l"/>
            <a:endParaRPr lang="id-ID" sz="1400" dirty="0" smtClean="0">
              <a:effectLst/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public static void main(String[] 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args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) {</a:t>
            </a:r>
          </a:p>
          <a:p>
            <a:pPr algn="l"/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GridLayoutBeraksi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 frame = new</a:t>
            </a:r>
          </a:p>
          <a:p>
            <a:pPr algn="l"/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1400" dirty="0" err="1" smtClean="0">
                <a:effectLst/>
                <a:latin typeface="Calibri" pitchFamily="34" charset="0"/>
                <a:cs typeface="Calibri" pitchFamily="34" charset="0"/>
              </a:rPr>
              <a:t>GridLayoutBeraksi</a:t>
            </a:r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();</a:t>
            </a:r>
          </a:p>
          <a:p>
            <a:pPr algn="l"/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        }</a:t>
            </a:r>
          </a:p>
          <a:p>
            <a:pPr algn="l"/>
            <a:r>
              <a:rPr lang="en-US" sz="1400" dirty="0" smtClean="0">
                <a:effectLst/>
                <a:latin typeface="Calibri" pitchFamily="34" charset="0"/>
                <a:cs typeface="Calibri" pitchFamily="34" charset="0"/>
              </a:rPr>
              <a:t>}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 smtClean="0"/>
              <a:t>3. Java GUI</a:t>
            </a:r>
            <a:endParaRPr lang="id-ID" sz="7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83" b="88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886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8" t="16761" r="24828" b="25284"/>
          <a:stretch/>
        </p:blipFill>
        <p:spPr bwMode="auto">
          <a:xfrm>
            <a:off x="-26325" y="13854"/>
            <a:ext cx="9170325" cy="684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182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 smtClean="0"/>
              <a:t>GridLayout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4" descr="grid_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7"/>
          <a:stretch/>
        </p:blipFill>
        <p:spPr bwMode="auto">
          <a:xfrm>
            <a:off x="914400" y="1143000"/>
            <a:ext cx="7052441" cy="466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351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 smtClean="0"/>
              <a:t>BorderLayout</a:t>
            </a:r>
            <a:r>
              <a:rPr lang="id-ID" dirty="0" smtClean="0"/>
              <a:t> + </a:t>
            </a:r>
            <a:r>
              <a:rPr lang="id-ID" dirty="0" err="1"/>
              <a:t>GridLayout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4" descr="nesting_panel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9"/>
          <a:stretch/>
        </p:blipFill>
        <p:spPr bwMode="auto">
          <a:xfrm>
            <a:off x="197865" y="914400"/>
            <a:ext cx="890485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108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812" y="114300"/>
            <a:ext cx="8561387" cy="647700"/>
          </a:xfrm>
        </p:spPr>
        <p:txBody>
          <a:bodyPr/>
          <a:lstStyle/>
          <a:p>
            <a:r>
              <a:rPr lang="en-US" dirty="0" err="1" smtClean="0"/>
              <a:t>GridBagLayout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9" r="24334" b="8863"/>
          <a:stretch/>
        </p:blipFill>
        <p:spPr bwMode="auto">
          <a:xfrm>
            <a:off x="-36022" y="762000"/>
            <a:ext cx="9180022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747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BoxLayoutBeraksi.java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46137"/>
            <a:ext cx="4876800" cy="6011863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public class </a:t>
            </a:r>
            <a:r>
              <a:rPr lang="en-US" sz="1600" dirty="0" err="1" smtClean="0"/>
              <a:t>BoxLayoutBeraksi</a:t>
            </a:r>
            <a:r>
              <a:rPr lang="en-US" sz="1600" dirty="0" smtClean="0"/>
              <a:t> extends </a:t>
            </a:r>
            <a:r>
              <a:rPr lang="en-US" sz="1600" dirty="0" err="1" smtClean="0"/>
              <a:t>JFrame</a:t>
            </a:r>
            <a:r>
              <a:rPr lang="en-US" sz="1600" dirty="0" smtClean="0"/>
              <a:t> {</a:t>
            </a:r>
          </a:p>
          <a:p>
            <a:pPr>
              <a:buNone/>
            </a:pPr>
            <a:r>
              <a:rPr lang="en-US" sz="1600" dirty="0" smtClean="0"/>
              <a:t>    public </a:t>
            </a:r>
            <a:r>
              <a:rPr lang="en-US" sz="1600" dirty="0" err="1" smtClean="0"/>
              <a:t>BoxLayoutBeraksi</a:t>
            </a:r>
            <a:r>
              <a:rPr lang="en-US" sz="1600" dirty="0" smtClean="0"/>
              <a:t>() {</a:t>
            </a:r>
          </a:p>
          <a:p>
            <a:pPr>
              <a:buNone/>
            </a:pPr>
            <a:r>
              <a:rPr lang="en-US" sz="1600" dirty="0" smtClean="0"/>
              <a:t>	super("</a:t>
            </a:r>
            <a:r>
              <a:rPr lang="en-US" sz="1600" dirty="0" err="1" smtClean="0"/>
              <a:t>BoxLayoutBeraksi</a:t>
            </a:r>
            <a:r>
              <a:rPr lang="en-US" sz="1600" dirty="0" smtClean="0"/>
              <a:t>"); </a:t>
            </a:r>
            <a:r>
              <a:rPr lang="en-US" sz="1600" dirty="0" err="1" smtClean="0"/>
              <a:t>setSize</a:t>
            </a:r>
            <a:r>
              <a:rPr lang="en-US" sz="1600" dirty="0" smtClean="0"/>
              <a:t>(430, 150);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setDefaultCloseOperation</a:t>
            </a:r>
            <a:r>
              <a:rPr lang="en-US" sz="1600" dirty="0" smtClean="0"/>
              <a:t>(</a:t>
            </a:r>
            <a:r>
              <a:rPr lang="en-US" sz="1600" dirty="0" err="1" smtClean="0"/>
              <a:t>JFrame.EXIT_ON_CLOSE</a:t>
            </a:r>
            <a:r>
              <a:rPr lang="en-US" sz="1600" dirty="0" smtClean="0"/>
              <a:t>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JPanel</a:t>
            </a:r>
            <a:r>
              <a:rPr lang="en-US" sz="1600" dirty="0" smtClean="0"/>
              <a:t> </a:t>
            </a:r>
            <a:r>
              <a:rPr lang="en-US" sz="1600" dirty="0" err="1" smtClean="0"/>
              <a:t>commandPane</a:t>
            </a:r>
            <a:r>
              <a:rPr lang="en-US" sz="1600" dirty="0" smtClean="0"/>
              <a:t> = new </a:t>
            </a:r>
            <a:r>
              <a:rPr lang="en-US" sz="1600" dirty="0" err="1" smtClean="0"/>
              <a:t>JPanel</a:t>
            </a:r>
            <a:r>
              <a:rPr lang="en-US" sz="1600" dirty="0" smtClean="0"/>
              <a:t>();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BoxLayout</a:t>
            </a:r>
            <a:r>
              <a:rPr lang="en-US" sz="1600" dirty="0" smtClean="0"/>
              <a:t> horizontal = new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BoxLayout</a:t>
            </a:r>
            <a:r>
              <a:rPr lang="en-US" sz="1600" dirty="0" smtClean="0"/>
              <a:t>(</a:t>
            </a:r>
            <a:r>
              <a:rPr lang="en-US" sz="1600" dirty="0" err="1" smtClean="0"/>
              <a:t>commandPane,BoxLayout.X</a:t>
            </a:r>
            <a:r>
              <a:rPr lang="en-US" sz="1600" dirty="0" smtClean="0"/>
              <a:t> AXIS);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commandPane.setLayout</a:t>
            </a:r>
            <a:r>
              <a:rPr lang="en-US" sz="1600" dirty="0" smtClean="0"/>
              <a:t>(horizontal);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subscribe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("Subscribe");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unsubscribe = new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("Unsubscribe");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JButton</a:t>
            </a:r>
            <a:r>
              <a:rPr lang="en-US" sz="1600" dirty="0" smtClean="0"/>
              <a:t> refresh = new </a:t>
            </a:r>
            <a:r>
              <a:rPr lang="en-US" sz="1600" dirty="0" err="1" smtClean="0"/>
              <a:t>JButton</a:t>
            </a:r>
            <a:r>
              <a:rPr lang="en-US" sz="1600" dirty="0" smtClean="0"/>
              <a:t>("Refresh");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commandPane.add</a:t>
            </a:r>
            <a:r>
              <a:rPr lang="en-US" sz="1600" dirty="0" smtClean="0"/>
              <a:t>(subscribe);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commandPane.add</a:t>
            </a:r>
            <a:r>
              <a:rPr lang="en-US" sz="1600" dirty="0" smtClean="0"/>
              <a:t>(unsubscribe);</a:t>
            </a:r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commandPane.add</a:t>
            </a:r>
            <a:r>
              <a:rPr lang="en-US" sz="1600" dirty="0" smtClean="0"/>
              <a:t>(refresh);</a:t>
            </a:r>
          </a:p>
          <a:p>
            <a:pPr>
              <a:buNone/>
            </a:pPr>
            <a:r>
              <a:rPr lang="en-US" sz="1600" dirty="0" smtClean="0"/>
              <a:t>	add(</a:t>
            </a:r>
            <a:r>
              <a:rPr lang="en-US" sz="1600" dirty="0" err="1" smtClean="0"/>
              <a:t>commandPane</a:t>
            </a:r>
            <a:r>
              <a:rPr lang="en-US" sz="1600" dirty="0" smtClean="0"/>
              <a:t>);</a:t>
            </a:r>
            <a:endParaRPr lang="id-ID" sz="1600" dirty="0" smtClean="0"/>
          </a:p>
          <a:p>
            <a:pPr>
              <a:buNone/>
            </a:pPr>
            <a:r>
              <a:rPr lang="id-ID" sz="1600" dirty="0" smtClean="0"/>
              <a:t>	}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846137"/>
            <a:ext cx="4191000" cy="6011863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endParaRPr lang="id-ID" sz="1800" dirty="0" smtClean="0"/>
          </a:p>
          <a:p>
            <a:pPr>
              <a:buNone/>
            </a:pPr>
            <a:r>
              <a:rPr lang="en-US" sz="1800" dirty="0" smtClean="0"/>
              <a:t>public static void main(String[] </a:t>
            </a:r>
            <a:r>
              <a:rPr lang="en-US" sz="1800" dirty="0" err="1" smtClean="0"/>
              <a:t>args</a:t>
            </a:r>
            <a:r>
              <a:rPr lang="en-US" sz="1800" dirty="0" smtClean="0"/>
              <a:t>) {</a:t>
            </a:r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en-US" sz="1800" dirty="0" err="1" smtClean="0"/>
              <a:t>BoxLayoutBeraksi</a:t>
            </a:r>
            <a:r>
              <a:rPr lang="en-US" sz="1800" dirty="0" smtClean="0"/>
              <a:t> </a:t>
            </a:r>
            <a:r>
              <a:rPr lang="en-US" sz="1800" dirty="0" err="1" smtClean="0"/>
              <a:t>st</a:t>
            </a:r>
            <a:r>
              <a:rPr lang="en-US" sz="1800" dirty="0" smtClean="0"/>
              <a:t> = new</a:t>
            </a:r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en-US" sz="1800" dirty="0" err="1" smtClean="0"/>
              <a:t>BoxLayoutBeraksi</a:t>
            </a:r>
            <a:r>
              <a:rPr lang="en-US" sz="1800" dirty="0" smtClean="0"/>
              <a:t>();</a:t>
            </a:r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en-US" sz="1800" dirty="0" smtClean="0"/>
              <a:t>}</a:t>
            </a:r>
          </a:p>
          <a:p>
            <a:pPr>
              <a:buNone/>
            </a:pPr>
            <a:r>
              <a:rPr lang="en-US" sz="1800" dirty="0" smtClean="0"/>
              <a:t>}</a:t>
            </a:r>
          </a:p>
          <a:p>
            <a:pPr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59663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685800"/>
          </a:xfrm>
        </p:spPr>
        <p:txBody>
          <a:bodyPr/>
          <a:lstStyle/>
          <a:p>
            <a:r>
              <a:rPr lang="en-US" sz="3200" dirty="0" smtClean="0"/>
              <a:t>CardLayoutBeraksi.java</a:t>
            </a:r>
            <a:endParaRPr lang="id-ID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endParaRPr lang="id-ID" sz="1800" dirty="0" smtClean="0"/>
          </a:p>
          <a:p>
            <a:pPr>
              <a:buNone/>
            </a:pPr>
            <a:r>
              <a:rPr lang="en-US" sz="1800" dirty="0" smtClean="0"/>
              <a:t>class </a:t>
            </a:r>
            <a:r>
              <a:rPr lang="en-US" sz="1800" dirty="0" err="1" smtClean="0"/>
              <a:t>CardLayoutBeraksi</a:t>
            </a:r>
            <a:r>
              <a:rPr lang="en-US" sz="1800" dirty="0" smtClean="0"/>
              <a:t>{</a:t>
            </a:r>
          </a:p>
          <a:p>
            <a:pPr>
              <a:buNone/>
            </a:pPr>
            <a:r>
              <a:rPr lang="en-US" sz="1800" dirty="0" smtClean="0"/>
              <a:t>         public static void main(String[] </a:t>
            </a:r>
            <a:r>
              <a:rPr lang="en-US" sz="1800" dirty="0" err="1" smtClean="0"/>
              <a:t>args</a:t>
            </a:r>
            <a:r>
              <a:rPr lang="en-US" sz="1800" dirty="0" smtClean="0"/>
              <a:t>){</a:t>
            </a:r>
          </a:p>
          <a:p>
            <a:pPr>
              <a:buNone/>
            </a:pPr>
            <a:r>
              <a:rPr lang="en-US" sz="1800" dirty="0" smtClean="0"/>
              <a:t>		</a:t>
            </a:r>
            <a:r>
              <a:rPr lang="en-US" sz="1800" dirty="0" err="1" smtClean="0"/>
              <a:t>JFrame</a:t>
            </a:r>
            <a:r>
              <a:rPr lang="en-US" sz="1800" dirty="0" smtClean="0"/>
              <a:t> frame = new </a:t>
            </a:r>
            <a:r>
              <a:rPr lang="en-US" sz="1800" dirty="0" err="1" smtClean="0"/>
              <a:t>JFrame</a:t>
            </a:r>
            <a:r>
              <a:rPr lang="en-US" sz="1800" dirty="0" smtClean="0"/>
              <a:t>("Card Layout </a:t>
            </a:r>
            <a:r>
              <a:rPr lang="en-US" sz="1800" dirty="0" err="1" smtClean="0"/>
              <a:t>Beraksi</a:t>
            </a:r>
            <a:r>
              <a:rPr lang="en-US" sz="1800" dirty="0" smtClean="0"/>
              <a:t>");</a:t>
            </a:r>
          </a:p>
          <a:p>
            <a:pPr>
              <a:buNone/>
            </a:pPr>
            <a:r>
              <a:rPr lang="en-US" sz="1800" dirty="0" smtClean="0"/>
              <a:t>		</a:t>
            </a:r>
            <a:r>
              <a:rPr lang="en-US" sz="1800" dirty="0" err="1" smtClean="0"/>
              <a:t>JPanel</a:t>
            </a:r>
            <a:r>
              <a:rPr lang="en-US" sz="1800" dirty="0" smtClean="0"/>
              <a:t> panel1 = new </a:t>
            </a:r>
            <a:r>
              <a:rPr lang="en-US" sz="1800" dirty="0" err="1" smtClean="0"/>
              <a:t>JPanel</a:t>
            </a:r>
            <a:r>
              <a:rPr lang="en-US" sz="1800" dirty="0" smtClean="0"/>
              <a:t>(); </a:t>
            </a:r>
            <a:r>
              <a:rPr lang="en-US" sz="1800" dirty="0" err="1" smtClean="0"/>
              <a:t>JPanel</a:t>
            </a:r>
            <a:r>
              <a:rPr lang="en-US" sz="1800" dirty="0" smtClean="0"/>
              <a:t> panel2 = new </a:t>
            </a:r>
            <a:r>
              <a:rPr lang="en-US" sz="1800" dirty="0" err="1" smtClean="0"/>
              <a:t>JPanel</a:t>
            </a:r>
            <a:r>
              <a:rPr lang="en-US" sz="1800" dirty="0" smtClean="0"/>
              <a:t>();</a:t>
            </a:r>
          </a:p>
          <a:p>
            <a:pPr>
              <a:buNone/>
            </a:pPr>
            <a:r>
              <a:rPr lang="en-US" sz="1800" dirty="0" smtClean="0"/>
              <a:t>		</a:t>
            </a:r>
            <a:r>
              <a:rPr lang="en-US" sz="1800" dirty="0" err="1" smtClean="0"/>
              <a:t>JButton</a:t>
            </a:r>
            <a:r>
              <a:rPr lang="en-US" sz="1800" dirty="0" smtClean="0"/>
              <a:t> button = new </a:t>
            </a:r>
            <a:r>
              <a:rPr lang="en-US" sz="1800" dirty="0" err="1" smtClean="0"/>
              <a:t>JButton</a:t>
            </a:r>
            <a:r>
              <a:rPr lang="en-US" sz="1800" dirty="0" smtClean="0"/>
              <a:t>("Button </a:t>
            </a:r>
            <a:r>
              <a:rPr lang="en-US" sz="1800" dirty="0" err="1" smtClean="0"/>
              <a:t>dalam</a:t>
            </a:r>
            <a:r>
              <a:rPr lang="en-US" sz="1800" dirty="0" smtClean="0"/>
              <a:t> panel </a:t>
            </a:r>
            <a:r>
              <a:rPr lang="en-US" sz="1800" dirty="0" err="1" smtClean="0"/>
              <a:t>ke</a:t>
            </a:r>
            <a:r>
              <a:rPr lang="en-US" sz="1800" dirty="0" smtClean="0"/>
              <a:t> 1");</a:t>
            </a:r>
          </a:p>
          <a:p>
            <a:pPr>
              <a:buNone/>
            </a:pPr>
            <a:r>
              <a:rPr lang="fr-FR" sz="1800" dirty="0" smtClean="0"/>
              <a:t>		JT </a:t>
            </a:r>
            <a:r>
              <a:rPr lang="fr-FR" sz="1800" dirty="0" err="1" smtClean="0"/>
              <a:t>tA</a:t>
            </a:r>
            <a:r>
              <a:rPr lang="fr-FR" sz="1800" dirty="0" smtClean="0"/>
              <a:t> t t JT </a:t>
            </a:r>
            <a:r>
              <a:rPr lang="fr-FR" sz="1800" dirty="0" err="1" smtClean="0"/>
              <a:t>tA</a:t>
            </a:r>
            <a:r>
              <a:rPr lang="fr-FR" sz="1800" dirty="0" smtClean="0"/>
              <a:t> ("T t d l l k 2")</a:t>
            </a: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		</a:t>
            </a:r>
            <a:r>
              <a:rPr lang="en-US" sz="1800" dirty="0" err="1" smtClean="0"/>
              <a:t>JTextArea</a:t>
            </a:r>
            <a:r>
              <a:rPr lang="en-US" sz="1800" dirty="0" smtClean="0"/>
              <a:t> text = new </a:t>
            </a:r>
            <a:r>
              <a:rPr lang="en-US" sz="1800" dirty="0" err="1" smtClean="0"/>
              <a:t>JTextArea</a:t>
            </a:r>
            <a:r>
              <a:rPr lang="en-US" sz="1800" dirty="0" smtClean="0"/>
              <a:t>("Text </a:t>
            </a:r>
            <a:r>
              <a:rPr lang="en-US" sz="1800" dirty="0" err="1" smtClean="0"/>
              <a:t>dalam</a:t>
            </a:r>
            <a:r>
              <a:rPr lang="en-US" sz="1800" dirty="0" smtClean="0"/>
              <a:t> panel </a:t>
            </a:r>
            <a:r>
              <a:rPr lang="en-US" sz="1800" dirty="0" err="1" smtClean="0"/>
              <a:t>ke</a:t>
            </a:r>
            <a:r>
              <a:rPr lang="en-US" sz="1800" dirty="0" smtClean="0"/>
              <a:t> 2");</a:t>
            </a:r>
          </a:p>
          <a:p>
            <a:pPr>
              <a:buNone/>
            </a:pPr>
            <a:r>
              <a:rPr lang="en-US" sz="1800" dirty="0" smtClean="0"/>
              <a:t>		panel1.add(button); panel2.add(text);</a:t>
            </a:r>
          </a:p>
          <a:p>
            <a:pPr>
              <a:buNone/>
            </a:pPr>
            <a:r>
              <a:rPr lang="en-US" sz="1800" dirty="0" smtClean="0"/>
              <a:t>		</a:t>
            </a:r>
            <a:r>
              <a:rPr lang="en-US" sz="1800" dirty="0" err="1" smtClean="0"/>
              <a:t>JTabbedPane</a:t>
            </a:r>
            <a:r>
              <a:rPr lang="en-US" sz="1800" dirty="0" smtClean="0"/>
              <a:t> tab = new </a:t>
            </a:r>
            <a:r>
              <a:rPr lang="en-US" sz="1800" dirty="0" err="1" smtClean="0"/>
              <a:t>JTabbedPane</a:t>
            </a:r>
            <a:r>
              <a:rPr lang="en-US" sz="1800" dirty="0" smtClean="0"/>
              <a:t>();</a:t>
            </a:r>
          </a:p>
          <a:p>
            <a:pPr>
              <a:buNone/>
            </a:pPr>
            <a:r>
              <a:rPr lang="en-US" sz="1800" dirty="0" smtClean="0"/>
              <a:t>		</a:t>
            </a:r>
            <a:r>
              <a:rPr lang="en-US" sz="1800" dirty="0" err="1" smtClean="0"/>
              <a:t>tab.add</a:t>
            </a:r>
            <a:r>
              <a:rPr lang="en-US" sz="1800" dirty="0" smtClean="0"/>
              <a:t>(panel1, "Tab 1"); </a:t>
            </a:r>
            <a:r>
              <a:rPr lang="en-US" sz="1800" dirty="0" err="1" smtClean="0"/>
              <a:t>tab.add</a:t>
            </a:r>
            <a:r>
              <a:rPr lang="en-US" sz="1800" dirty="0" smtClean="0"/>
              <a:t>(panel2, "Tab 2");</a:t>
            </a:r>
          </a:p>
          <a:p>
            <a:pPr>
              <a:buNone/>
            </a:pPr>
            <a:r>
              <a:rPr lang="en-US" sz="1800" dirty="0" smtClean="0"/>
              <a:t>		</a:t>
            </a:r>
            <a:r>
              <a:rPr lang="en-US" sz="1800" dirty="0" err="1" smtClean="0"/>
              <a:t>frame.getContentPane</a:t>
            </a:r>
            <a:r>
              <a:rPr lang="en-US" sz="1800" dirty="0" smtClean="0"/>
              <a:t>().add(</a:t>
            </a:r>
            <a:r>
              <a:rPr lang="en-US" sz="1800" dirty="0" err="1" smtClean="0"/>
              <a:t>tab,BorderLayout.NORTH</a:t>
            </a:r>
            <a:r>
              <a:rPr lang="en-US" sz="1800" dirty="0" smtClean="0"/>
              <a:t>);</a:t>
            </a:r>
          </a:p>
          <a:p>
            <a:pPr>
              <a:buNone/>
            </a:pPr>
            <a:r>
              <a:rPr lang="en-US" sz="1800" dirty="0" smtClean="0"/>
              <a:t>		</a:t>
            </a:r>
            <a:r>
              <a:rPr lang="en-US" sz="1800" dirty="0" err="1" smtClean="0"/>
              <a:t>frame.setDefaultCloseOperation</a:t>
            </a:r>
            <a:r>
              <a:rPr lang="en-US" sz="1800" dirty="0" smtClean="0"/>
              <a:t>(</a:t>
            </a:r>
            <a:r>
              <a:rPr lang="en-US" sz="1800" dirty="0" err="1" smtClean="0"/>
              <a:t>JFrame.EXIT_ON_CLOSE</a:t>
            </a:r>
            <a:r>
              <a:rPr lang="en-US" sz="1800" dirty="0" smtClean="0"/>
              <a:t>);</a:t>
            </a:r>
          </a:p>
          <a:p>
            <a:pPr>
              <a:buNone/>
            </a:pPr>
            <a:r>
              <a:rPr lang="en-US" sz="1800" dirty="0" smtClean="0"/>
              <a:t>		</a:t>
            </a:r>
            <a:r>
              <a:rPr lang="en-US" sz="1800" dirty="0" err="1" smtClean="0"/>
              <a:t>frame.pack</a:t>
            </a:r>
            <a:r>
              <a:rPr lang="en-US" sz="1800" dirty="0" smtClean="0"/>
              <a:t>(); </a:t>
            </a:r>
            <a:r>
              <a:rPr lang="en-US" sz="1800" dirty="0" err="1" smtClean="0"/>
              <a:t>frame.setVisible</a:t>
            </a:r>
            <a:r>
              <a:rPr lang="en-US" sz="1800" dirty="0" smtClean="0"/>
              <a:t>(true);</a:t>
            </a:r>
            <a:endParaRPr lang="id-ID" sz="1800" dirty="0" smtClean="0"/>
          </a:p>
          <a:p>
            <a:pPr>
              <a:buNone/>
            </a:pPr>
            <a:r>
              <a:rPr lang="id-ID" sz="1800" dirty="0" smtClean="0"/>
              <a:t>	}</a:t>
            </a:r>
          </a:p>
          <a:p>
            <a:pPr>
              <a:buNone/>
            </a:pPr>
            <a:r>
              <a:rPr lang="id-ID" sz="1800" dirty="0" smtClean="0"/>
              <a:t>}</a:t>
            </a:r>
            <a:endParaRPr lang="id-ID" sz="1800" dirty="0"/>
          </a:p>
        </p:txBody>
      </p:sp>
    </p:spTree>
    <p:extLst>
      <p:ext uri="{BB962C8B-B14F-4D97-AF65-F5344CB8AC3E}">
        <p14:creationId xmlns:p14="http://schemas.microsoft.com/office/powerpoint/2010/main" val="2852178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3.3 </a:t>
            </a:r>
            <a:r>
              <a:rPr lang="en-US" sz="4400" dirty="0" err="1" smtClean="0"/>
              <a:t>Penanganan</a:t>
            </a:r>
            <a:r>
              <a:rPr lang="en-US" sz="4400" dirty="0" smtClean="0"/>
              <a:t> </a:t>
            </a:r>
            <a:r>
              <a:rPr lang="en-US" sz="4400" dirty="0" err="1" smtClean="0"/>
              <a:t>Kejadian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(</a:t>
            </a:r>
            <a:r>
              <a:rPr lang="en-US" sz="4400" i="1" dirty="0" smtClean="0"/>
              <a:t>Event Handling</a:t>
            </a:r>
            <a:r>
              <a:rPr lang="en-US" sz="4400" dirty="0" smtClean="0"/>
              <a:t>)</a:t>
            </a:r>
            <a:endParaRPr lang="en-US" sz="4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0212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Event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kejadian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peristiwa</a:t>
            </a:r>
            <a:r>
              <a:rPr lang="en-US" dirty="0" smtClean="0">
                <a:solidFill>
                  <a:srgbClr val="C00000"/>
                </a:solidFill>
              </a:rPr>
              <a:t> yang </a:t>
            </a:r>
            <a:r>
              <a:rPr lang="en-US" dirty="0" err="1" smtClean="0">
                <a:solidFill>
                  <a:srgbClr val="C00000"/>
                </a:solidFill>
              </a:rPr>
              <a:t>dilakukan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oleh</a:t>
            </a:r>
            <a:r>
              <a:rPr lang="en-US" dirty="0" smtClean="0">
                <a:solidFill>
                  <a:srgbClr val="C00000"/>
                </a:solidFill>
              </a:rPr>
              <a:t> user </a:t>
            </a:r>
            <a:r>
              <a:rPr lang="en-US" dirty="0" err="1" smtClean="0">
                <a:solidFill>
                  <a:srgbClr val="C00000"/>
                </a:solidFill>
              </a:rPr>
              <a:t>terhadap</a:t>
            </a:r>
            <a:r>
              <a:rPr lang="en-US" dirty="0" smtClean="0">
                <a:solidFill>
                  <a:srgbClr val="C00000"/>
                </a:solidFill>
              </a:rPr>
              <a:t> user interface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peralatan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mouse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keyboard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objek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dinotifikasi</a:t>
            </a:r>
            <a:r>
              <a:rPr lang="en-US" dirty="0" smtClean="0"/>
              <a:t>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event </a:t>
            </a:r>
            <a:r>
              <a:rPr lang="en-US" dirty="0" err="1" smtClean="0"/>
              <a:t>terjadi</a:t>
            </a:r>
            <a:r>
              <a:rPr lang="en-US" dirty="0" smtClean="0"/>
              <a:t> </a:t>
            </a:r>
            <a:r>
              <a:rPr lang="en-US" dirty="0" err="1" smtClean="0"/>
              <a:t>sehingga</a:t>
            </a:r>
            <a:r>
              <a:rPr lang="en-US" dirty="0" smtClean="0"/>
              <a:t> </a:t>
            </a:r>
            <a:r>
              <a:rPr lang="en-US" dirty="0" err="1" smtClean="0"/>
              <a:t>objek</a:t>
            </a:r>
            <a:r>
              <a:rPr lang="en-US" dirty="0" smtClean="0"/>
              <a:t> </a:t>
            </a:r>
            <a:r>
              <a:rPr lang="en-US" dirty="0" err="1" smtClean="0"/>
              <a:t>tersebut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memutuskan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apa</a:t>
            </a:r>
            <a:r>
              <a:rPr lang="en-US" dirty="0" smtClean="0">
                <a:solidFill>
                  <a:srgbClr val="C00000"/>
                </a:solidFill>
              </a:rPr>
              <a:t> yang </a:t>
            </a:r>
            <a:r>
              <a:rPr lang="en-US" dirty="0" err="1" smtClean="0">
                <a:solidFill>
                  <a:srgbClr val="C00000"/>
                </a:solidFill>
              </a:rPr>
              <a:t>harus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dilakukan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menanggapi</a:t>
            </a:r>
            <a:r>
              <a:rPr lang="en-US" dirty="0" smtClean="0"/>
              <a:t> (</a:t>
            </a:r>
            <a:r>
              <a:rPr lang="en-US" dirty="0" err="1" smtClean="0"/>
              <a:t>menangani</a:t>
            </a:r>
            <a:r>
              <a:rPr lang="en-US" dirty="0" smtClean="0"/>
              <a:t>) event </a:t>
            </a:r>
            <a:r>
              <a:rPr lang="en-US" dirty="0" err="1" smtClean="0"/>
              <a:t>tersebut</a:t>
            </a:r>
            <a:r>
              <a:rPr lang="en-US" dirty="0" smtClean="0"/>
              <a:t> (event handling)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Agar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objek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dinotifikasi</a:t>
            </a:r>
            <a:r>
              <a:rPr lang="en-US" dirty="0" smtClean="0"/>
              <a:t> </a:t>
            </a:r>
            <a:r>
              <a:rPr lang="en-US" dirty="0" err="1" smtClean="0"/>
              <a:t>tentang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event, </a:t>
            </a:r>
            <a:r>
              <a:rPr lang="en-US" dirty="0" err="1" smtClean="0">
                <a:solidFill>
                  <a:srgbClr val="C00000"/>
                </a:solidFill>
              </a:rPr>
              <a:t>objek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harus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mendaftarkan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diri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event listener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yg</a:t>
            </a:r>
            <a:r>
              <a:rPr lang="en-US" dirty="0" smtClean="0"/>
              <a:t> </a:t>
            </a:r>
            <a:r>
              <a:rPr lang="en-US" dirty="0" err="1" smtClean="0"/>
              <a:t>menghasilkan</a:t>
            </a:r>
            <a:r>
              <a:rPr lang="en-US" dirty="0" smtClean="0"/>
              <a:t> event,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mengimplementasikan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interface listener </a:t>
            </a:r>
            <a:r>
              <a:rPr lang="en-US" dirty="0" err="1" smtClean="0"/>
              <a:t>yg</a:t>
            </a:r>
            <a:r>
              <a:rPr lang="en-US" dirty="0" smtClean="0"/>
              <a:t> </a:t>
            </a:r>
            <a:r>
              <a:rPr lang="en-US" dirty="0" err="1" smtClean="0"/>
              <a:t>sesuai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Proses </a:t>
            </a:r>
            <a:r>
              <a:rPr lang="en-US" dirty="0" err="1" smtClean="0"/>
              <a:t>Penanganan</a:t>
            </a:r>
            <a:r>
              <a:rPr lang="en-US" dirty="0" smtClean="0"/>
              <a:t> Event</a:t>
            </a:r>
            <a:r>
              <a:rPr lang="id-ID" dirty="0" smtClean="0"/>
              <a:t> (Kejadian)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839200" cy="5715000"/>
          </a:xfrm>
        </p:spPr>
        <p:txBody>
          <a:bodyPr/>
          <a:lstStyle/>
          <a:p>
            <a:pPr marL="457200" indent="-457200">
              <a:buNone/>
            </a:pPr>
            <a:r>
              <a:rPr lang="id-ID" sz="2400" dirty="0" smtClean="0"/>
              <a:t>1. </a:t>
            </a:r>
            <a:r>
              <a:rPr lang="en-US" sz="2400" dirty="0" err="1" smtClean="0">
                <a:solidFill>
                  <a:srgbClr val="C00000"/>
                </a:solidFill>
              </a:rPr>
              <a:t>Komponen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harus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didaftarkan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sebagai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pendengar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/>
              <a:t>(listener) dg</a:t>
            </a:r>
            <a:r>
              <a:rPr lang="id-ID" sz="2400" dirty="0" smtClean="0"/>
              <a:t> </a:t>
            </a:r>
            <a:r>
              <a:rPr lang="en-US" sz="2400" dirty="0" err="1" smtClean="0"/>
              <a:t>menggunakan</a:t>
            </a:r>
            <a:r>
              <a:rPr lang="en-US" sz="2400" dirty="0" smtClean="0"/>
              <a:t> method </a:t>
            </a:r>
            <a:r>
              <a:rPr lang="en-US" sz="2400" dirty="0" err="1" smtClean="0"/>
              <a:t>addXXXListener</a:t>
            </a:r>
            <a:r>
              <a:rPr lang="en-US" sz="2400" dirty="0" smtClean="0"/>
              <a:t>() </a:t>
            </a:r>
          </a:p>
          <a:p>
            <a:pPr marL="457200" indent="-457200">
              <a:buNone/>
            </a:pPr>
            <a:r>
              <a:rPr lang="en-US" sz="2200" dirty="0" smtClean="0"/>
              <a:t>	</a:t>
            </a:r>
            <a:r>
              <a:rPr lang="fi-FI" sz="2000" dirty="0" smtClean="0">
                <a:solidFill>
                  <a:srgbClr val="0070C0"/>
                </a:solidFill>
              </a:rPr>
              <a:t>JButton tombolSelesai = new JButton(“Selesai”); </a:t>
            </a:r>
            <a:r>
              <a:rPr lang="en-US" sz="2000" dirty="0" err="1" smtClean="0">
                <a:solidFill>
                  <a:srgbClr val="0070C0"/>
                </a:solidFill>
              </a:rPr>
              <a:t>tombolSelesai.addActionListener</a:t>
            </a:r>
            <a:r>
              <a:rPr lang="en-US" sz="2000" dirty="0" smtClean="0">
                <a:solidFill>
                  <a:srgbClr val="0070C0"/>
                </a:solidFill>
              </a:rPr>
              <a:t>(this);</a:t>
            </a:r>
          </a:p>
          <a:p>
            <a:pPr>
              <a:buNone/>
            </a:pPr>
            <a:r>
              <a:rPr lang="en-US" sz="2400" dirty="0" smtClean="0"/>
              <a:t>2. </a:t>
            </a:r>
            <a:r>
              <a:rPr lang="en-US" sz="2400" dirty="0" err="1" smtClean="0">
                <a:solidFill>
                  <a:srgbClr val="C00000"/>
                </a:solidFill>
              </a:rPr>
              <a:t>Meng-implementasi</a:t>
            </a:r>
            <a:r>
              <a:rPr lang="en-US" sz="2400" dirty="0" smtClean="0">
                <a:solidFill>
                  <a:srgbClr val="C00000"/>
                </a:solidFill>
              </a:rPr>
              <a:t> interface listener </a:t>
            </a:r>
            <a:r>
              <a:rPr lang="en-US" sz="2400" dirty="0" err="1" smtClean="0"/>
              <a:t>atau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meng</a:t>
            </a:r>
            <a:r>
              <a:rPr lang="en-US" sz="2400" dirty="0" smtClean="0">
                <a:solidFill>
                  <a:srgbClr val="C00000"/>
                </a:solidFill>
              </a:rPr>
              <a:t>-extends class adapter </a:t>
            </a:r>
            <a:r>
              <a:rPr lang="en-US" sz="2400" dirty="0" smtClean="0"/>
              <a:t>(</a:t>
            </a:r>
            <a:r>
              <a:rPr lang="en-US" sz="2400" dirty="0" err="1" smtClean="0"/>
              <a:t>bisa</a:t>
            </a:r>
            <a:r>
              <a:rPr lang="en-US" sz="2400" dirty="0" smtClean="0"/>
              <a:t> </a:t>
            </a:r>
            <a:r>
              <a:rPr lang="en-US" sz="2400" dirty="0" err="1" smtClean="0"/>
              <a:t>juga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membuat</a:t>
            </a:r>
            <a:r>
              <a:rPr lang="en-US" sz="2400" dirty="0" smtClean="0"/>
              <a:t> inner class)</a:t>
            </a:r>
          </a:p>
          <a:p>
            <a:pPr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	1. class </a:t>
            </a:r>
            <a:r>
              <a:rPr lang="en-US" sz="2000" dirty="0" err="1" smtClean="0">
                <a:solidFill>
                  <a:srgbClr val="0070C0"/>
                </a:solidFill>
              </a:rPr>
              <a:t>HelloGUI</a:t>
            </a:r>
            <a:r>
              <a:rPr lang="en-US" sz="2000" dirty="0" smtClean="0">
                <a:solidFill>
                  <a:srgbClr val="0070C0"/>
                </a:solidFill>
              </a:rPr>
              <a:t> implements </a:t>
            </a:r>
            <a:r>
              <a:rPr lang="en-US" sz="2000" dirty="0" err="1" smtClean="0">
                <a:solidFill>
                  <a:srgbClr val="0070C0"/>
                </a:solidFill>
              </a:rPr>
              <a:t>MouseListener</a:t>
            </a:r>
            <a:r>
              <a:rPr lang="en-US" sz="2000" dirty="0" smtClean="0">
                <a:solidFill>
                  <a:srgbClr val="0070C0"/>
                </a:solidFill>
              </a:rPr>
              <a:t>{}</a:t>
            </a:r>
          </a:p>
          <a:p>
            <a:pPr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	2. class </a:t>
            </a:r>
            <a:r>
              <a:rPr lang="en-US" sz="2000" dirty="0" err="1" smtClean="0">
                <a:solidFill>
                  <a:srgbClr val="0070C0"/>
                </a:solidFill>
              </a:rPr>
              <a:t>HelloGUI</a:t>
            </a:r>
            <a:r>
              <a:rPr lang="en-US" sz="2000" dirty="0" smtClean="0">
                <a:solidFill>
                  <a:srgbClr val="0070C0"/>
                </a:solidFill>
              </a:rPr>
              <a:t> extends </a:t>
            </a:r>
            <a:r>
              <a:rPr lang="en-US" sz="2000" dirty="0" err="1" smtClean="0">
                <a:solidFill>
                  <a:srgbClr val="0070C0"/>
                </a:solidFill>
              </a:rPr>
              <a:t>MouseAdapter</a:t>
            </a:r>
            <a:r>
              <a:rPr lang="en-US" sz="2000" dirty="0" smtClean="0">
                <a:solidFill>
                  <a:srgbClr val="0070C0"/>
                </a:solidFill>
              </a:rPr>
              <a:t>{} </a:t>
            </a:r>
            <a:r>
              <a:rPr lang="en-US" sz="2000" dirty="0" err="1" smtClean="0">
                <a:solidFill>
                  <a:srgbClr val="0070C0"/>
                </a:solidFill>
              </a:rPr>
              <a:t>atau</a:t>
            </a:r>
            <a:r>
              <a:rPr lang="id-ID" sz="2000" dirty="0" smtClean="0">
                <a:solidFill>
                  <a:srgbClr val="0070C0"/>
                </a:solidFill>
              </a:rPr>
              <a:t/>
            </a:r>
            <a:br>
              <a:rPr lang="id-ID" sz="2000" dirty="0" smtClean="0">
                <a:solidFill>
                  <a:srgbClr val="0070C0"/>
                </a:solidFill>
              </a:rPr>
            </a:br>
            <a:r>
              <a:rPr lang="id-ID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class </a:t>
            </a:r>
            <a:r>
              <a:rPr lang="en-US" sz="2000" dirty="0" err="1" smtClean="0">
                <a:solidFill>
                  <a:srgbClr val="0070C0"/>
                </a:solidFill>
              </a:rPr>
              <a:t>HelloGUI</a:t>
            </a:r>
            <a:r>
              <a:rPr lang="en-US" sz="2000" dirty="0" smtClean="0">
                <a:solidFill>
                  <a:srgbClr val="0070C0"/>
                </a:solidFill>
              </a:rPr>
              <a:t> extends </a:t>
            </a:r>
            <a:r>
              <a:rPr lang="en-US" sz="2000" dirty="0" err="1" smtClean="0">
                <a:solidFill>
                  <a:srgbClr val="0070C0"/>
                </a:solidFill>
              </a:rPr>
              <a:t>JFrame</a:t>
            </a:r>
            <a:r>
              <a:rPr lang="en-US" sz="2000" dirty="0" smtClean="0">
                <a:solidFill>
                  <a:srgbClr val="0070C0"/>
                </a:solidFill>
              </a:rPr>
              <a:t>{ class handler extends </a:t>
            </a:r>
            <a:r>
              <a:rPr lang="en-US" sz="2000" dirty="0" err="1" smtClean="0">
                <a:solidFill>
                  <a:srgbClr val="0070C0"/>
                </a:solidFill>
              </a:rPr>
              <a:t>MouseAdapter</a:t>
            </a:r>
            <a:r>
              <a:rPr lang="en-US" sz="2000" dirty="0" smtClean="0">
                <a:solidFill>
                  <a:srgbClr val="0070C0"/>
                </a:solidFill>
              </a:rPr>
              <a:t>{}}</a:t>
            </a:r>
          </a:p>
          <a:p>
            <a:pPr>
              <a:buNone/>
            </a:pPr>
            <a:r>
              <a:rPr lang="en-US" sz="2400" dirty="0" smtClean="0"/>
              <a:t>3. </a:t>
            </a:r>
            <a:r>
              <a:rPr lang="en-US" sz="2400" dirty="0" err="1" smtClean="0">
                <a:solidFill>
                  <a:srgbClr val="C00000"/>
                </a:solidFill>
              </a:rPr>
              <a:t>Menuliskan</a:t>
            </a:r>
            <a:r>
              <a:rPr lang="en-US" sz="2400" dirty="0" smtClean="0">
                <a:solidFill>
                  <a:srgbClr val="C00000"/>
                </a:solidFill>
              </a:rPr>
              <a:t> code </a:t>
            </a:r>
            <a:r>
              <a:rPr lang="en-US" sz="2400" dirty="0" err="1" smtClean="0">
                <a:solidFill>
                  <a:srgbClr val="C00000"/>
                </a:solidFill>
              </a:rPr>
              <a:t>penangan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id-ID" sz="2400" dirty="0" err="1" smtClean="0">
                <a:solidFill>
                  <a:srgbClr val="C00000"/>
                </a:solidFill>
              </a:rPr>
              <a:t>event</a:t>
            </a:r>
            <a:r>
              <a:rPr lang="id-ID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method handler</a:t>
            </a:r>
            <a:r>
              <a:rPr lang="id-ID" sz="2400" dirty="0" smtClean="0"/>
              <a:t>	</a:t>
            </a:r>
            <a:r>
              <a:rPr lang="en-US" sz="2000" dirty="0" err="1" smtClean="0">
                <a:solidFill>
                  <a:srgbClr val="0070C0"/>
                </a:solidFill>
              </a:rPr>
              <a:t>MouseAdapter</a:t>
            </a:r>
            <a:r>
              <a:rPr lang="en-US" sz="2000" dirty="0" smtClean="0">
                <a:solidFill>
                  <a:srgbClr val="0070C0"/>
                </a:solidFill>
              </a:rPr>
              <a:t>{ </a:t>
            </a:r>
          </a:p>
          <a:p>
            <a:pPr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		</a:t>
            </a:r>
            <a:r>
              <a:rPr lang="id-ID" sz="2000" dirty="0" smtClean="0">
                <a:solidFill>
                  <a:srgbClr val="0070C0"/>
                </a:solidFill>
              </a:rPr>
              <a:t>	</a:t>
            </a:r>
            <a:r>
              <a:rPr lang="en-US" sz="2000" dirty="0" smtClean="0">
                <a:solidFill>
                  <a:srgbClr val="0070C0"/>
                </a:solidFill>
              </a:rPr>
              <a:t>public void </a:t>
            </a:r>
            <a:r>
              <a:rPr lang="en-US" sz="2000" dirty="0" err="1" smtClean="0">
                <a:solidFill>
                  <a:srgbClr val="0070C0"/>
                </a:solidFill>
              </a:rPr>
              <a:t>mouseClicked</a:t>
            </a:r>
            <a:r>
              <a:rPr lang="en-US" sz="2000" dirty="0" smtClean="0">
                <a:solidFill>
                  <a:srgbClr val="0070C0"/>
                </a:solidFill>
              </a:rPr>
              <a:t>(</a:t>
            </a:r>
            <a:r>
              <a:rPr lang="en-US" sz="2000" dirty="0" err="1" smtClean="0">
                <a:solidFill>
                  <a:srgbClr val="0070C0"/>
                </a:solidFill>
              </a:rPr>
              <a:t>MouseEvent</a:t>
            </a:r>
            <a:r>
              <a:rPr lang="en-US" sz="2000" dirty="0" smtClean="0">
                <a:solidFill>
                  <a:srgbClr val="0070C0"/>
                </a:solidFill>
              </a:rPr>
              <a:t> e){</a:t>
            </a:r>
          </a:p>
          <a:p>
            <a:pPr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			</a:t>
            </a:r>
            <a:r>
              <a:rPr lang="id-ID" sz="2000" dirty="0" smtClean="0">
                <a:solidFill>
                  <a:srgbClr val="0070C0"/>
                </a:solidFill>
              </a:rPr>
              <a:t>	</a:t>
            </a:r>
            <a:r>
              <a:rPr lang="en-US" sz="2000" dirty="0" smtClean="0">
                <a:solidFill>
                  <a:srgbClr val="0070C0"/>
                </a:solidFill>
              </a:rPr>
              <a:t>//code </a:t>
            </a:r>
            <a:r>
              <a:rPr lang="en-US" sz="2000" dirty="0" err="1" smtClean="0">
                <a:solidFill>
                  <a:srgbClr val="0070C0"/>
                </a:solidFill>
              </a:rPr>
              <a:t>penangan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kejadian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endParaRPr lang="id-ID" sz="2000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id-ID" sz="2000" dirty="0" smtClean="0">
                <a:solidFill>
                  <a:srgbClr val="0070C0"/>
                </a:solidFill>
              </a:rPr>
              <a:t>			</a:t>
            </a:r>
            <a:r>
              <a:rPr lang="en-US" sz="2000" dirty="0" smtClean="0">
                <a:solidFill>
                  <a:srgbClr val="0070C0"/>
                </a:solidFill>
              </a:rPr>
              <a:t>}</a:t>
            </a:r>
            <a:r>
              <a:rPr lang="id-ID" sz="2000" dirty="0">
                <a:solidFill>
                  <a:srgbClr val="0070C0"/>
                </a:solidFill>
              </a:rPr>
              <a:t>	</a:t>
            </a:r>
            <a:endParaRPr lang="id-ID" sz="2000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id-ID" sz="2000" dirty="0" smtClean="0">
                <a:solidFill>
                  <a:srgbClr val="0070C0"/>
                </a:solidFill>
              </a:rPr>
              <a:t>		</a:t>
            </a:r>
            <a:r>
              <a:rPr lang="en-US" sz="2000" dirty="0" smtClean="0">
                <a:solidFill>
                  <a:srgbClr val="0070C0"/>
                </a:solidFill>
              </a:rPr>
              <a:t>}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Java GUI</a:t>
            </a:r>
            <a:endParaRPr lang="en-US" dirty="0" smtClean="0"/>
          </a:p>
        </p:txBody>
      </p:sp>
      <p:sp>
        <p:nvSpPr>
          <p:cNvPr id="113561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8229600" cy="387826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3600" dirty="0" err="1" smtClean="0">
                <a:solidFill>
                  <a:srgbClr val="C00000"/>
                </a:solidFill>
              </a:rPr>
              <a:t>Konsep</a:t>
            </a:r>
            <a:r>
              <a:rPr lang="en-US" sz="3600" dirty="0" smtClean="0"/>
              <a:t> Graphical User Interface (GUI) di Java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 smtClean="0">
                <a:solidFill>
                  <a:srgbClr val="C00000"/>
                </a:solidFill>
              </a:rPr>
              <a:t>Komponen</a:t>
            </a:r>
            <a:r>
              <a:rPr lang="en-US" sz="3600" dirty="0" smtClean="0"/>
              <a:t> </a:t>
            </a:r>
            <a:r>
              <a:rPr lang="en-US" sz="3600" dirty="0" err="1" smtClean="0"/>
              <a:t>Dasar</a:t>
            </a:r>
            <a:r>
              <a:rPr lang="en-US" sz="3600" dirty="0" smtClean="0"/>
              <a:t> Swing</a:t>
            </a:r>
          </a:p>
          <a:p>
            <a:pPr marL="742950" indent="-742950">
              <a:buFont typeface="+mj-lt"/>
              <a:buAutoNum type="arabicPeriod"/>
            </a:pPr>
            <a:r>
              <a:rPr lang="sv-SE" sz="3600" dirty="0" smtClean="0">
                <a:solidFill>
                  <a:srgbClr val="C00000"/>
                </a:solidFill>
              </a:rPr>
              <a:t>Penanganan Kejadian </a:t>
            </a:r>
            <a:r>
              <a:rPr lang="sv-SE" sz="3600" dirty="0" smtClean="0"/>
              <a:t>(Event Handling)</a:t>
            </a:r>
          </a:p>
          <a:p>
            <a:pPr marL="742950" indent="-742950">
              <a:buFont typeface="+mj-lt"/>
              <a:buAutoNum type="arabicPeriod"/>
            </a:pPr>
            <a:r>
              <a:rPr lang="sv-SE" sz="3600" dirty="0" smtClean="0"/>
              <a:t>Studi Kasus Membangun Aplikasi GUI</a:t>
            </a:r>
          </a:p>
          <a:p>
            <a:pPr marL="742950" indent="-742950">
              <a:buFont typeface="+mj-lt"/>
              <a:buAutoNum type="arabicPeriod"/>
            </a:pPr>
            <a:endParaRPr lang="sv-SE" sz="3600" dirty="0" smtClean="0"/>
          </a:p>
          <a:p>
            <a:pPr marL="742950" indent="-742950">
              <a:buFont typeface="+mj-lt"/>
              <a:buAutoNum type="arabicPeriod"/>
            </a:pPr>
            <a:endParaRPr lang="en-US" sz="3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3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3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35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35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35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561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Listener Yang </a:t>
            </a:r>
            <a:r>
              <a:rPr lang="en-US" sz="4800" dirty="0" err="1" smtClean="0"/>
              <a:t>Sering</a:t>
            </a:r>
            <a:r>
              <a:rPr lang="en-US" sz="4800" dirty="0" smtClean="0"/>
              <a:t> </a:t>
            </a:r>
            <a:r>
              <a:rPr lang="en-US" sz="4800" dirty="0" err="1" smtClean="0"/>
              <a:t>Digunakan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67256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533400"/>
          </a:xfrm>
        </p:spPr>
        <p:txBody>
          <a:bodyPr/>
          <a:lstStyle/>
          <a:p>
            <a:r>
              <a:rPr lang="en-US" dirty="0" smtClean="0"/>
              <a:t>Listener Yang </a:t>
            </a:r>
            <a:r>
              <a:rPr lang="en-US" dirty="0" err="1" smtClean="0"/>
              <a:t>Banyak</a:t>
            </a:r>
            <a:r>
              <a:rPr lang="en-US" dirty="0" smtClean="0"/>
              <a:t> </a:t>
            </a:r>
            <a:r>
              <a:rPr lang="en-US" dirty="0" err="1" smtClean="0"/>
              <a:t>Dipakai</a:t>
            </a:r>
            <a:endParaRPr lang="en-US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0650752"/>
              </p:ext>
            </p:extLst>
          </p:nvPr>
        </p:nvGraphicFramePr>
        <p:xfrm>
          <a:off x="0" y="1"/>
          <a:ext cx="9144000" cy="696467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7400"/>
                <a:gridCol w="2590800"/>
                <a:gridCol w="4495800"/>
              </a:tblGrid>
              <a:tr h="460081"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lt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Kategori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 smtClean="0">
                          <a:solidFill>
                            <a:schemeClr val="lt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Interface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Method</a:t>
                      </a:r>
                      <a:endParaRPr lang="id-ID" sz="20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75946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Action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ActionListener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actionPerformed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ActionEvent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75946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Item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ItemListener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itemStateChanged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ItemEvent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1681677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Mouse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MouseListener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mouseClicked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mouseEntered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mouseExited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mousePressed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mouseReleased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  <a:tr h="729784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Mouse Motion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MouseMotionListener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mouseDragged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mouseMoved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20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1047082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Key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KeyListener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keyPressed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KeyEvent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keyReleased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KeyEvent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keyTyped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KeyEvent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</a:tr>
              <a:tr h="729784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Focus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FocusListener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focusGained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FocusEvent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focusLost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FocusEvent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  <a:tr h="1364379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Window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WindowListener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windowClosing</a:t>
                      </a:r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sz="2000" b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Windowevent</a:t>
                      </a:r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windowOpened</a:t>
                      </a:r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sz="2000" b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Windowevent</a:t>
                      </a:r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windowActived</a:t>
                      </a:r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sz="2000" b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Windowevent</a:t>
                      </a:r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windowDeactived</a:t>
                      </a:r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sz="2000" b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Windowevent</a:t>
                      </a:r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66725"/>
            <a:ext cx="8001000" cy="1819275"/>
          </a:xfrm>
        </p:spPr>
        <p:txBody>
          <a:bodyPr/>
          <a:lstStyle/>
          <a:p>
            <a:r>
              <a:rPr lang="en-US" dirty="0" err="1" smtClean="0"/>
              <a:t>Daftar</a:t>
            </a:r>
            <a:r>
              <a:rPr lang="en-US" dirty="0" smtClean="0"/>
              <a:t> Listener </a:t>
            </a:r>
            <a:r>
              <a:rPr lang="en-US" dirty="0" err="1" smtClean="0"/>
              <a:t>Lengkap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256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Listener (</a:t>
            </a:r>
            <a:r>
              <a:rPr lang="en-US" sz="3600" dirty="0" err="1" smtClean="0"/>
              <a:t>Semua</a:t>
            </a:r>
            <a:r>
              <a:rPr lang="en-US" sz="3600" dirty="0" smtClean="0"/>
              <a:t> </a:t>
            </a:r>
            <a:r>
              <a:rPr lang="en-US" sz="3600" dirty="0" err="1" smtClean="0"/>
              <a:t>Komponen</a:t>
            </a:r>
            <a:r>
              <a:rPr lang="en-US" sz="3600" dirty="0" smtClean="0"/>
              <a:t> Swing)</a:t>
            </a:r>
            <a:endParaRPr lang="en-US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2179313"/>
              </p:ext>
            </p:extLst>
          </p:nvPr>
        </p:nvGraphicFramePr>
        <p:xfrm>
          <a:off x="0" y="838200"/>
          <a:ext cx="9144000" cy="601980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89694"/>
                <a:gridCol w="6354306"/>
              </a:tblGrid>
              <a:tr h="476965">
                <a:tc>
                  <a:txBody>
                    <a:bodyPr/>
                    <a:lstStyle/>
                    <a:p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Listener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Deskripsi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692855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ComponentListener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Mendengarkan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perubahan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size, position, </a:t>
                      </a:r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atau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visibility</a:t>
                      </a:r>
                    </a:p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dari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komponen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692855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FocusListener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Mendengarkan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ketika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komponen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mendapatkan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atau</a:t>
                      </a:r>
                      <a:endParaRPr lang="en-US" sz="1800" b="0" kern="1200" baseline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kehilangan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fokus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keyboard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692855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KeyListener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Mendengarkan penekanan tombol keyboard (hanya</a:t>
                      </a:r>
                    </a:p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untuk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komponen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yang </a:t>
                      </a:r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mendapat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fokus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keyboard)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692855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MouseListener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Mendengarkan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penekanan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mouse, </a:t>
                      </a:r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klik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mouse,</a:t>
                      </a:r>
                    </a:p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pelepasan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mouse, </a:t>
                      </a:r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dan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pergerakan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mouse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692855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MouseMotionListener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Mendengarkan perubahan posisi kursor mouse pada</a:t>
                      </a:r>
                    </a:p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komponen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692855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MouseWheelListener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Mendengarkan pergerakan roda mouse pada</a:t>
                      </a:r>
                    </a:p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komponen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692855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HierarchyListener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Mendengarkan perubahan hirarki komponen karena</a:t>
                      </a:r>
                    </a:p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kejadian</a:t>
                      </a:r>
                      <a:r>
                        <a:rPr lang="en-US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yang </a:t>
                      </a:r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berubah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692855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HierarchyBoundListener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Mendengarkan perubahan hirarki komponen karena</a:t>
                      </a:r>
                    </a:p>
                    <a:p>
                      <a:r>
                        <a:rPr lang="fi-FI" sz="1800" b="0" kern="1200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kejadian pergerakan dan perubahan ukuran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23125" t="16000" r="12500" b="7000"/>
          <a:stretch>
            <a:fillRect/>
          </a:stretch>
        </p:blipFill>
        <p:spPr bwMode="auto">
          <a:xfrm>
            <a:off x="-7620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17000" r="21875" b="12000"/>
          <a:stretch>
            <a:fillRect/>
          </a:stretch>
        </p:blipFill>
        <p:spPr bwMode="auto">
          <a:xfrm>
            <a:off x="0" y="0"/>
            <a:ext cx="9105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Listener API Table -1-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494430"/>
              </p:ext>
            </p:extLst>
          </p:nvPr>
        </p:nvGraphicFramePr>
        <p:xfrm>
          <a:off x="0" y="762000"/>
          <a:ext cx="9144000" cy="61179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4064000"/>
                <a:gridCol w="2032000"/>
              </a:tblGrid>
              <a:tr h="362917"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lt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Listener or Adapter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lt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Listener Method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Deskripsi</a:t>
                      </a:r>
                    </a:p>
                  </a:txBody>
                  <a:tcPr/>
                </a:tc>
              </a:tr>
              <a:tr h="399083">
                <a:tc>
                  <a:txBody>
                    <a:bodyPr/>
                    <a:lstStyle/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ActionListener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actionPerformed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ActionEvent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794430">
                <a:tc>
                  <a:txBody>
                    <a:bodyPr/>
                    <a:lstStyle/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AncestorListener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ancestorAdded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AncestorEvent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ancestorMoved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AncestorEvent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ancestorRemoved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AncestorEvent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62917">
                <a:tc>
                  <a:txBody>
                    <a:bodyPr/>
                    <a:lstStyle/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CaretListener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caretUpdate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CaretEvent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59043">
                <a:tc>
                  <a:txBody>
                    <a:bodyPr/>
                    <a:lstStyle/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CellEditorListener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editingStopped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ChangeEvent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editingCanceled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ChangeEvent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62917">
                <a:tc>
                  <a:txBody>
                    <a:bodyPr/>
                    <a:lstStyle/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ChangeListener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stateChanged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ChangeEvent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1029816">
                <a:tc>
                  <a:txBody>
                    <a:bodyPr/>
                    <a:lstStyle/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ComponentListener</a:t>
                      </a:r>
                      <a:endParaRPr lang="en-US" sz="1600" b="0" kern="1200" baseline="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ComponentAdapter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componentHidden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ComponentEvent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componentMoved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ComponentEvent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componentResized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ComponentEvent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componentShown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ComponentEvent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59043">
                <a:tc>
                  <a:txBody>
                    <a:bodyPr/>
                    <a:lstStyle/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ContainerListener</a:t>
                      </a:r>
                      <a:endParaRPr lang="en-US" sz="1600" b="0" kern="1200" baseline="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ContainerAdapter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componentAdded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ContainerEvent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componentRemoved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ContainerEvent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7944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DocumentListener</a:t>
                      </a: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changedUpdate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DocumentEvent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insertUpdate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DocumentEvent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removeUpdate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DocumentEvent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590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ExceptionListener</a:t>
                      </a: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exceptionThrown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(Exception)</a:t>
                      </a:r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609600"/>
          </a:xfrm>
        </p:spPr>
        <p:txBody>
          <a:bodyPr/>
          <a:lstStyle/>
          <a:p>
            <a:r>
              <a:rPr lang="en-US" dirty="0" smtClean="0"/>
              <a:t>Listener API Table -2-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3675145"/>
              </p:ext>
            </p:extLst>
          </p:nvPr>
        </p:nvGraphicFramePr>
        <p:xfrm>
          <a:off x="0" y="609597"/>
          <a:ext cx="9144000" cy="63149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24200"/>
                <a:gridCol w="4800600"/>
                <a:gridCol w="1219200"/>
              </a:tblGrid>
              <a:tr h="361467">
                <a:tc>
                  <a:txBody>
                    <a:bodyPr/>
                    <a:lstStyle/>
                    <a:p>
                      <a:r>
                        <a:rPr lang="en-US" sz="1800" b="0" kern="1200" baseline="0" dirty="0" smtClean="0">
                          <a:solidFill>
                            <a:schemeClr val="lt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Listener or Adapter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smtClean="0">
                          <a:solidFill>
                            <a:schemeClr val="lt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Listener Method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lt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Deskripsi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632567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FocusListener</a:t>
                      </a:r>
                      <a:endParaRPr lang="en-US" sz="1800" b="0" kern="1200" baseline="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FocusAdapter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focusGained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FocusEvent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focusLost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FocusEvent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645663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HierarchyBoundsListener</a:t>
                      </a:r>
                      <a:endParaRPr lang="en-US" sz="1800" b="0" kern="1200" baseline="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HierarchyBoundsAdapter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ancestorMoved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HierarchyEvent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ancestorResized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HierarchyEvent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61467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HierarchyListener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hierarchyChanged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HierarchyEvent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61467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HyperlinkListener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hyperlinkUpdate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HyperlinkEvent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632567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InputMethodListener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caretPositionChanged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InputMethodEvent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inputMethodTextChanged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InputMethodEvent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1988069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InternalFrameListener</a:t>
                      </a:r>
                      <a:endParaRPr lang="en-US" sz="1800" b="0" kern="1200" baseline="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InternalFrameAdapter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internalFrameActivated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InternalFrameEvent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internalFrameClosed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InternalFrameEvent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internalFrameClosing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InternalFrameEvent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internalFrameDeactivated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InternalFrameEvent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internalFrameDeiconified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InternalFrameEvent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internalFrameIconified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InternalFrameEvent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internalFrameOpened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InternalFrameEvent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61467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ItemListener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itemStateChanged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ItemEvent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903668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KeyListener</a:t>
                      </a:r>
                      <a:endParaRPr lang="en-US" sz="1800" b="0" kern="1200" baseline="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KeyAdapter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keyPressed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KeyEvent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keyReleased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KeyEvent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keyTyped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KeyEvent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Listener API Table -3-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665227"/>
              </p:ext>
            </p:extLst>
          </p:nvPr>
        </p:nvGraphicFramePr>
        <p:xfrm>
          <a:off x="0" y="838200"/>
          <a:ext cx="9143999" cy="5120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62200"/>
                <a:gridCol w="5562600"/>
                <a:gridCol w="1219199"/>
              </a:tblGrid>
              <a:tr h="340386">
                <a:tc>
                  <a:txBody>
                    <a:bodyPr/>
                    <a:lstStyle/>
                    <a:p>
                      <a:r>
                        <a:rPr lang="en-US" sz="2000" b="0" kern="1200" baseline="0" dirty="0" smtClean="0">
                          <a:solidFill>
                            <a:schemeClr val="lt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Listener or Adapter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 smtClean="0">
                          <a:solidFill>
                            <a:schemeClr val="lt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Listener Method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lt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Deskripsi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835492"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ListDataListener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contentsChanged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ListDataEvent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intervalAdded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ListDataEvent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intervalRemoved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ListDataEvent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40386"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ListSelectionListener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valueChanged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ListSelectionEvent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1083046"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MenuDragMouseListener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menuDragMouseDragged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MenuDragMouseEvent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menuDragMouseEntered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MenuDragMouseEvent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menuDragMouseExited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MenuDragMouseEvent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menuDragMouseReleased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MenuDragMouseEvent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835492"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MenuKeyListener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menuKeyPressed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MenuKeyEvent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menuKeyReleased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MenuKeyEvent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menuKeyTyped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MenuKeyEvent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835492"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MenuListener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menuCanceled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menuDeselected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menuSelected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MenuEvent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Listener API Table -4-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9081060"/>
              </p:ext>
            </p:extLst>
          </p:nvPr>
        </p:nvGraphicFramePr>
        <p:xfrm>
          <a:off x="-1" y="762001"/>
          <a:ext cx="9144002" cy="63883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5601"/>
                <a:gridCol w="4876800"/>
                <a:gridCol w="1371601"/>
              </a:tblGrid>
              <a:tr h="627605">
                <a:tc>
                  <a:txBody>
                    <a:bodyPr/>
                    <a:lstStyle/>
                    <a:p>
                      <a:r>
                        <a:rPr lang="en-US" sz="1800" b="0" kern="1200" baseline="0" dirty="0" smtClean="0">
                          <a:solidFill>
                            <a:schemeClr val="lt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Listener or Adapter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smtClean="0">
                          <a:solidFill>
                            <a:schemeClr val="lt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Listener Method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lt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Deskripsi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1434525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MouseListener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mouseClicked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mouseEntered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mouseExited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mousePressed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mouseReleased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896578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MouseMotionListener</a:t>
                      </a:r>
                      <a:endParaRPr lang="en-US" sz="1800" b="0" kern="1200" baseline="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MouseMotionAdapter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MouseInputAdapter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mouseDragged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mouseMoved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1007872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MouseWheelListener</a:t>
                      </a:r>
                      <a:endParaRPr lang="en-US" sz="1800" b="0" kern="1200" baseline="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MouseAdapter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popupMenuCanceled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PopupMenuEvent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popupMenuWillBecomeInvisible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PopupMenuEvent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popupMenuWillBecomeVisible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PopupMenuEvent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58631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PropertyChangeListener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propertyChange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PropertyChangeEvent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1434525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TableColumnModelListener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columnAdded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TableColumnModelEvent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columnMoved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TableColumnModelEvent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columnRemoved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TableColumnModelEvent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columnMarginChanged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ChangeEvent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columnSelectionChanged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ListSelectionEvent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58631"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TableModelListener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tableChanged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TableModelEvent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8305800" cy="2352675"/>
          </a:xfrm>
        </p:spPr>
        <p:txBody>
          <a:bodyPr/>
          <a:lstStyle/>
          <a:p>
            <a:r>
              <a:rPr lang="en-US" sz="4400" dirty="0" smtClean="0"/>
              <a:t>3.1 </a:t>
            </a:r>
            <a:r>
              <a:rPr lang="en-US" sz="4400" dirty="0" err="1" smtClean="0"/>
              <a:t>Konsep</a:t>
            </a:r>
            <a:r>
              <a:rPr lang="en-US" sz="4400" dirty="0" smtClean="0"/>
              <a:t> Graphical User</a:t>
            </a:r>
            <a:br>
              <a:rPr lang="en-US" sz="4400" dirty="0" smtClean="0"/>
            </a:br>
            <a:r>
              <a:rPr lang="en-US" sz="4400" dirty="0" smtClean="0"/>
              <a:t>Interface (GUI) di Java</a:t>
            </a:r>
            <a:endParaRPr lang="id-ID" sz="4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95325"/>
            <a:ext cx="8001000" cy="1666875"/>
          </a:xfrm>
        </p:spPr>
        <p:txBody>
          <a:bodyPr/>
          <a:lstStyle/>
          <a:p>
            <a:r>
              <a:rPr lang="en-US" sz="5400" dirty="0" err="1" smtClean="0"/>
              <a:t>Membangun</a:t>
            </a:r>
            <a:r>
              <a:rPr lang="en-US" sz="5400" dirty="0" smtClean="0"/>
              <a:t> </a:t>
            </a:r>
            <a:r>
              <a:rPr lang="en-US" sz="5400" dirty="0" err="1" smtClean="0"/>
              <a:t>Aplikasi</a:t>
            </a:r>
            <a:r>
              <a:rPr lang="en-US" sz="5400" dirty="0" smtClean="0"/>
              <a:t> GUI </a:t>
            </a:r>
            <a:r>
              <a:rPr lang="en-US" sz="5400" dirty="0" err="1" smtClean="0"/>
              <a:t>dengan</a:t>
            </a:r>
            <a:r>
              <a:rPr lang="en-US" sz="5400" dirty="0" smtClean="0"/>
              <a:t> </a:t>
            </a:r>
            <a:r>
              <a:rPr lang="en-US" sz="5400" dirty="0" err="1" smtClean="0"/>
              <a:t>Netbeans</a:t>
            </a:r>
            <a:endParaRPr lang="id-ID" sz="5400" dirty="0"/>
          </a:p>
        </p:txBody>
      </p:sp>
    </p:spTree>
    <p:extLst>
      <p:ext uri="{BB962C8B-B14F-4D97-AF65-F5344CB8AC3E}">
        <p14:creationId xmlns:p14="http://schemas.microsoft.com/office/powerpoint/2010/main" val="1501808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8750" t="5000" r="14375" b="7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8005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8750" t="5000" r="14375" b="7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5647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The Palette</a:t>
            </a:r>
            <a:endParaRPr lang="id-ID" dirty="0"/>
          </a:p>
        </p:txBody>
      </p:sp>
      <p:pic>
        <p:nvPicPr>
          <p:cNvPr id="5" name="Content Placeholder 4" descr="nb-swing-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066800"/>
            <a:ext cx="8839200" cy="4114800"/>
          </a:xfrm>
        </p:spPr>
      </p:pic>
    </p:spTree>
    <p:extLst>
      <p:ext uri="{BB962C8B-B14F-4D97-AF65-F5344CB8AC3E}">
        <p14:creationId xmlns:p14="http://schemas.microsoft.com/office/powerpoint/2010/main" val="3534135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The Design Area</a:t>
            </a:r>
            <a:endParaRPr lang="id-ID" dirty="0"/>
          </a:p>
        </p:txBody>
      </p:sp>
      <p:pic>
        <p:nvPicPr>
          <p:cNvPr id="5" name="Content Placeholder 4" descr="nb-swing-1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1800" y="990600"/>
            <a:ext cx="6566800" cy="5699205"/>
          </a:xfrm>
        </p:spPr>
      </p:pic>
    </p:spTree>
    <p:extLst>
      <p:ext uri="{BB962C8B-B14F-4D97-AF65-F5344CB8AC3E}">
        <p14:creationId xmlns:p14="http://schemas.microsoft.com/office/powerpoint/2010/main" val="1428415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The Source Editor</a:t>
            </a:r>
            <a:endParaRPr lang="id-ID" dirty="0"/>
          </a:p>
        </p:txBody>
      </p:sp>
      <p:pic>
        <p:nvPicPr>
          <p:cNvPr id="5" name="Content Placeholder 4" descr="nb-swing-1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6976" y="1066800"/>
            <a:ext cx="6110998" cy="5181600"/>
          </a:xfrm>
        </p:spPr>
      </p:pic>
    </p:spTree>
    <p:extLst>
      <p:ext uri="{BB962C8B-B14F-4D97-AF65-F5344CB8AC3E}">
        <p14:creationId xmlns:p14="http://schemas.microsoft.com/office/powerpoint/2010/main" val="56993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The Property Editor</a:t>
            </a:r>
            <a:endParaRPr lang="id-ID" dirty="0"/>
          </a:p>
        </p:txBody>
      </p:sp>
      <p:pic>
        <p:nvPicPr>
          <p:cNvPr id="5" name="Content Placeholder 4" descr="nb-swing-11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1066800"/>
            <a:ext cx="4800600" cy="5486400"/>
          </a:xfrm>
        </p:spPr>
      </p:pic>
    </p:spTree>
    <p:extLst>
      <p:ext uri="{BB962C8B-B14F-4D97-AF65-F5344CB8AC3E}">
        <p14:creationId xmlns:p14="http://schemas.microsoft.com/office/powerpoint/2010/main" val="1940124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The Inspector</a:t>
            </a:r>
            <a:endParaRPr lang="id-ID" dirty="0"/>
          </a:p>
        </p:txBody>
      </p:sp>
      <p:pic>
        <p:nvPicPr>
          <p:cNvPr id="5" name="Content Placeholder 4" descr="nb-swing-11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066800"/>
            <a:ext cx="7086600" cy="5486400"/>
          </a:xfrm>
        </p:spPr>
      </p:pic>
    </p:spTree>
    <p:extLst>
      <p:ext uri="{BB962C8B-B14F-4D97-AF65-F5344CB8AC3E}">
        <p14:creationId xmlns:p14="http://schemas.microsoft.com/office/powerpoint/2010/main" val="1982670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8001000" cy="1666875"/>
          </a:xfrm>
        </p:spPr>
        <p:txBody>
          <a:bodyPr/>
          <a:lstStyle/>
          <a:p>
            <a:r>
              <a:rPr lang="en-US" sz="4400" dirty="0" smtClean="0"/>
              <a:t>3.4 </a:t>
            </a:r>
            <a:r>
              <a:rPr lang="en-US" sz="4400" dirty="0" err="1" smtClean="0"/>
              <a:t>Studi</a:t>
            </a:r>
            <a:r>
              <a:rPr lang="en-US" sz="4400" dirty="0" smtClean="0"/>
              <a:t> </a:t>
            </a:r>
            <a:r>
              <a:rPr lang="en-US" sz="4400" dirty="0" err="1" smtClean="0"/>
              <a:t>Kasus</a:t>
            </a:r>
            <a:r>
              <a:rPr lang="en-US" sz="4400" dirty="0" smtClean="0"/>
              <a:t> </a:t>
            </a:r>
            <a:r>
              <a:rPr lang="en-US" sz="4400" dirty="0" err="1" smtClean="0"/>
              <a:t>Membangun</a:t>
            </a:r>
            <a:r>
              <a:rPr lang="en-US" sz="4400" dirty="0" smtClean="0"/>
              <a:t> </a:t>
            </a:r>
            <a:r>
              <a:rPr lang="en-US" sz="4400" dirty="0" err="1" smtClean="0"/>
              <a:t>Aplikasi</a:t>
            </a:r>
            <a:r>
              <a:rPr lang="en-US" sz="4400" dirty="0" smtClean="0"/>
              <a:t> GUI</a:t>
            </a:r>
            <a:endParaRPr lang="id-ID" sz="4400" dirty="0"/>
          </a:p>
        </p:txBody>
      </p:sp>
    </p:spTree>
    <p:extLst>
      <p:ext uri="{BB962C8B-B14F-4D97-AF65-F5344CB8AC3E}">
        <p14:creationId xmlns:p14="http://schemas.microsoft.com/office/powerpoint/2010/main" val="2738808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Kasus</a:t>
            </a:r>
            <a:r>
              <a:rPr lang="en-US" dirty="0" smtClean="0"/>
              <a:t> </a:t>
            </a:r>
            <a:r>
              <a:rPr lang="en-US" dirty="0" err="1" smtClean="0"/>
              <a:t>Aplikasi</a:t>
            </a:r>
            <a:r>
              <a:rPr lang="en-US" dirty="0" smtClean="0"/>
              <a:t> GUI</a:t>
            </a:r>
          </a:p>
        </p:txBody>
      </p:sp>
      <p:sp>
        <p:nvSpPr>
          <p:cNvPr id="113561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379537"/>
            <a:ext cx="8229600" cy="42592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d-ID" sz="3600" dirty="0" smtClean="0"/>
              <a:t>Aplikasi Konversi Suhu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3600" dirty="0" smtClean="0"/>
              <a:t>Aplikasi Pertambahan Dua Angka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3600" dirty="0" smtClean="0"/>
              <a:t>Aplikasi Penghitungan Jumlah Hari</a:t>
            </a:r>
            <a:endParaRPr lang="en-U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dirty="0" err="1" smtClean="0"/>
              <a:t>Aplikasi</a:t>
            </a:r>
            <a:r>
              <a:rPr lang="en-US" sz="3600" dirty="0" smtClean="0"/>
              <a:t> </a:t>
            </a:r>
            <a:r>
              <a:rPr lang="en-US" sz="3600" dirty="0" err="1" smtClean="0"/>
              <a:t>Penampil</a:t>
            </a:r>
            <a:r>
              <a:rPr lang="en-US" sz="3600" dirty="0" smtClean="0"/>
              <a:t> </a:t>
            </a:r>
            <a:r>
              <a:rPr lang="en-US" sz="3600" dirty="0" err="1" smtClean="0"/>
              <a:t>Gambar</a:t>
            </a:r>
            <a:endParaRPr lang="id-ID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id-ID" sz="3600" dirty="0" smtClean="0"/>
              <a:t>Aplikasi Kalkulator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3600" dirty="0" smtClean="0"/>
              <a:t>Aplikasi Penentu Nilai Mahasiswa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3600" dirty="0" smtClean="0"/>
              <a:t>Aplikasi Biodata Mahasiswa</a:t>
            </a:r>
          </a:p>
        </p:txBody>
      </p:sp>
    </p:spTree>
    <p:extLst>
      <p:ext uri="{BB962C8B-B14F-4D97-AF65-F5344CB8AC3E}">
        <p14:creationId xmlns:p14="http://schemas.microsoft.com/office/powerpoint/2010/main" val="2258774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3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3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35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35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35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35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35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35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35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35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35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35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35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35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561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API untuk Aplikasi GUI di Java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1. </a:t>
            </a:r>
            <a:r>
              <a:rPr lang="en-US" sz="3200" dirty="0" smtClean="0">
                <a:solidFill>
                  <a:srgbClr val="C00000"/>
                </a:solidFill>
              </a:rPr>
              <a:t>AWT</a:t>
            </a:r>
            <a:r>
              <a:rPr lang="en-US" sz="3200" dirty="0" smtClean="0"/>
              <a:t> (Abstract Window Toolkit):</a:t>
            </a:r>
          </a:p>
          <a:p>
            <a:pPr>
              <a:buNone/>
            </a:pPr>
            <a:r>
              <a:rPr lang="en-US" sz="2800" dirty="0" smtClean="0"/>
              <a:t>	Library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komponen</a:t>
            </a:r>
            <a:r>
              <a:rPr lang="en-US" sz="2800" dirty="0" smtClean="0"/>
              <a:t> GUI (java.awt) yang </a:t>
            </a:r>
            <a:r>
              <a:rPr lang="fi-FI" sz="2800" dirty="0" smtClean="0"/>
              <a:t>pertama kali diperkenalkan oleh Java, Sun </a:t>
            </a:r>
            <a:r>
              <a:rPr lang="fi-FI" sz="2800" dirty="0" smtClean="0">
                <a:solidFill>
                  <a:srgbClr val="0070C0"/>
                </a:solidFill>
              </a:rPr>
              <a:t>tidak </a:t>
            </a:r>
            <a:r>
              <a:rPr lang="en-US" sz="2800" dirty="0" err="1" smtClean="0">
                <a:solidFill>
                  <a:srgbClr val="0070C0"/>
                </a:solidFill>
              </a:rPr>
              <a:t>merekomendasikan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lagi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/>
              <a:t>penggunaan</a:t>
            </a:r>
            <a:r>
              <a:rPr lang="en-US" sz="2800" dirty="0" smtClean="0"/>
              <a:t> </a:t>
            </a:r>
            <a:r>
              <a:rPr lang="en-US" sz="2800" dirty="0" err="1" smtClean="0"/>
              <a:t>komponen</a:t>
            </a:r>
            <a:r>
              <a:rPr lang="en-US" sz="2800" dirty="0" smtClean="0"/>
              <a:t> GUI </a:t>
            </a:r>
            <a:r>
              <a:rPr lang="en-US" sz="2800" dirty="0" err="1" smtClean="0"/>
              <a:t>dari</a:t>
            </a:r>
            <a:r>
              <a:rPr lang="en-US" sz="2800" dirty="0" smtClean="0"/>
              <a:t> AWT</a:t>
            </a:r>
          </a:p>
          <a:p>
            <a:pPr>
              <a:buNone/>
            </a:pPr>
            <a:r>
              <a:rPr lang="en-US" sz="2800" dirty="0" smtClean="0"/>
              <a:t>2</a:t>
            </a:r>
            <a:r>
              <a:rPr lang="en-US" sz="3200" dirty="0" smtClean="0"/>
              <a:t>. </a:t>
            </a:r>
            <a:r>
              <a:rPr lang="en-US" sz="3200" dirty="0" smtClean="0">
                <a:solidFill>
                  <a:srgbClr val="C00000"/>
                </a:solidFill>
              </a:rPr>
              <a:t>Swing or JFC </a:t>
            </a:r>
            <a:r>
              <a:rPr lang="en-US" sz="3200" dirty="0" smtClean="0"/>
              <a:t>(Java Foundation Class):</a:t>
            </a:r>
          </a:p>
          <a:p>
            <a:pPr>
              <a:buNone/>
            </a:pPr>
            <a:r>
              <a:rPr lang="en-US" sz="2800" dirty="0" smtClean="0"/>
              <a:t>	Library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komponen</a:t>
            </a:r>
            <a:r>
              <a:rPr lang="en-US" sz="2800" dirty="0" smtClean="0"/>
              <a:t> GUI (</a:t>
            </a:r>
            <a:r>
              <a:rPr lang="en-US" sz="2800" dirty="0" err="1" smtClean="0"/>
              <a:t>javax.swing</a:t>
            </a:r>
            <a:r>
              <a:rPr lang="en-US" sz="2800" dirty="0" smtClean="0"/>
              <a:t>) </a:t>
            </a:r>
            <a:r>
              <a:rPr lang="en-US" sz="2800" dirty="0" err="1" smtClean="0"/>
              <a:t>terbaru</a:t>
            </a:r>
            <a:r>
              <a:rPr lang="en-US" sz="2800" dirty="0" smtClean="0"/>
              <a:t> </a:t>
            </a:r>
            <a:r>
              <a:rPr lang="en-US" sz="2800" dirty="0" err="1" smtClean="0"/>
              <a:t>dari</a:t>
            </a:r>
            <a:r>
              <a:rPr lang="en-US" sz="2800" dirty="0" smtClean="0"/>
              <a:t> Java </a:t>
            </a:r>
            <a:r>
              <a:rPr lang="en-US" sz="2800" dirty="0" err="1" smtClean="0"/>
              <a:t>dan</a:t>
            </a:r>
            <a:r>
              <a:rPr lang="en-US" sz="2800" dirty="0" smtClean="0"/>
              <a:t> yang </a:t>
            </a:r>
            <a:r>
              <a:rPr lang="en-US" sz="2800" dirty="0" err="1" smtClean="0">
                <a:solidFill>
                  <a:srgbClr val="0070C0"/>
                </a:solidFill>
              </a:rPr>
              <a:t>direkomendasikan</a:t>
            </a:r>
            <a:r>
              <a:rPr lang="en-US" sz="2800" dirty="0" smtClean="0"/>
              <a:t> Sun </a:t>
            </a:r>
            <a:r>
              <a:rPr lang="en-US" sz="2800" dirty="0" err="1" smtClean="0"/>
              <a:t>untuk</a:t>
            </a:r>
            <a:r>
              <a:rPr lang="en-US" sz="2800" dirty="0" smtClean="0"/>
              <a:t> </a:t>
            </a:r>
            <a:r>
              <a:rPr lang="en-US" sz="2800" dirty="0" err="1" smtClean="0"/>
              <a:t>pemrograman</a:t>
            </a:r>
            <a:r>
              <a:rPr lang="en-US" sz="2800" dirty="0" smtClean="0"/>
              <a:t> GUI. </a:t>
            </a:r>
            <a:r>
              <a:rPr lang="en-US" sz="2800" dirty="0" err="1" smtClean="0"/>
              <a:t>Komponen</a:t>
            </a:r>
            <a:r>
              <a:rPr lang="en-US" sz="2800" dirty="0" smtClean="0"/>
              <a:t> Swing </a:t>
            </a:r>
            <a:r>
              <a:rPr lang="en-US" sz="2800" dirty="0" err="1" smtClean="0"/>
              <a:t>sebagian</a:t>
            </a:r>
            <a:r>
              <a:rPr lang="en-US" sz="2800" dirty="0" smtClean="0"/>
              <a:t> </a:t>
            </a:r>
            <a:r>
              <a:rPr lang="en-US" sz="2800" dirty="0" err="1" smtClean="0"/>
              <a:t>besar</a:t>
            </a:r>
            <a:r>
              <a:rPr lang="en-US" sz="2800" dirty="0" smtClean="0"/>
              <a:t> </a:t>
            </a:r>
            <a:r>
              <a:rPr lang="en-US" sz="2800" dirty="0" err="1" smtClean="0"/>
              <a:t>adalah</a:t>
            </a:r>
            <a:r>
              <a:rPr lang="en-US" sz="2800" dirty="0" smtClean="0"/>
              <a:t> </a:t>
            </a:r>
            <a:r>
              <a:rPr lang="en-US" sz="2800" dirty="0" err="1" smtClean="0"/>
              <a:t>turunan</a:t>
            </a:r>
            <a:r>
              <a:rPr lang="en-US" sz="2800" dirty="0" smtClean="0"/>
              <a:t> AWT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lebih</a:t>
            </a:r>
            <a:r>
              <a:rPr lang="en-US" sz="2800" dirty="0" smtClean="0"/>
              <a:t> </a:t>
            </a:r>
            <a:r>
              <a:rPr lang="en-US" sz="2800" dirty="0" err="1" smtClean="0"/>
              <a:t>lengkap</a:t>
            </a:r>
            <a:r>
              <a:rPr lang="en-US" sz="2800" dirty="0" smtClean="0"/>
              <a:t> </a:t>
            </a:r>
            <a:r>
              <a:rPr lang="en-US" sz="2800" dirty="0" err="1" smtClean="0"/>
              <a:t>daripada</a:t>
            </a:r>
            <a:r>
              <a:rPr lang="en-US" sz="2800" dirty="0" smtClean="0"/>
              <a:t> AWT</a:t>
            </a:r>
            <a:endParaRPr lang="id-ID" sz="25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267200"/>
            <a:ext cx="7034213" cy="1404938"/>
          </a:xfrm>
        </p:spPr>
        <p:txBody>
          <a:bodyPr/>
          <a:lstStyle/>
          <a:p>
            <a:r>
              <a:rPr lang="id-ID" dirty="0" smtClean="0"/>
              <a:t>GUI Component: </a:t>
            </a:r>
            <a:r>
              <a:rPr lang="id-ID" dirty="0" smtClean="0">
                <a:solidFill>
                  <a:srgbClr val="C00000"/>
                </a:solidFill>
              </a:rPr>
              <a:t>TextField, Label, Button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Events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 smtClean="0">
                <a:solidFill>
                  <a:srgbClr val="C00000"/>
                </a:solidFill>
              </a:rPr>
              <a:t>actionPerformed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mouseClicked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/>
              <a:t>Aplikasi Konversi Suhu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12861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8790" t="37537" r="36985" b="46933"/>
          <a:stretch>
            <a:fillRect/>
          </a:stretch>
        </p:blipFill>
        <p:spPr bwMode="auto">
          <a:xfrm>
            <a:off x="838200" y="1295400"/>
            <a:ext cx="743857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19349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Algoritma untuk </a:t>
            </a:r>
            <a:r>
              <a:rPr lang="id-ID" dirty="0" err="1" smtClean="0"/>
              <a:t>Event</a:t>
            </a:r>
            <a:r>
              <a:rPr lang="id-ID" dirty="0" smtClean="0"/>
              <a:t> </a:t>
            </a:r>
            <a:r>
              <a:rPr lang="id-ID" dirty="0" err="1" smtClean="0"/>
              <a:t>Handling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d-ID" dirty="0" smtClean="0"/>
              <a:t>Ambil Isi dari </a:t>
            </a:r>
            <a:r>
              <a:rPr lang="id-ID" dirty="0" err="1" smtClean="0"/>
              <a:t>textfield</a:t>
            </a:r>
            <a:r>
              <a:rPr lang="id-ID" dirty="0" smtClean="0"/>
              <a:t>, simpan dalam variabel </a:t>
            </a:r>
            <a:r>
              <a:rPr lang="id-ID" dirty="0" err="1" smtClean="0">
                <a:sym typeface="Wingdings" pitchFamily="2" charset="2"/>
              </a:rPr>
              <a:t>celcius</a:t>
            </a:r>
            <a:endParaRPr lang="id-ID" dirty="0" smtClean="0"/>
          </a:p>
          <a:p>
            <a:pPr marL="514350" indent="-514350">
              <a:buFont typeface="+mj-lt"/>
              <a:buAutoNum type="arabicPeriod"/>
            </a:pPr>
            <a:r>
              <a:rPr lang="id-ID" dirty="0" smtClean="0"/>
              <a:t>Konversi </a:t>
            </a:r>
            <a:r>
              <a:rPr lang="id-ID" dirty="0" err="1" smtClean="0"/>
              <a:t>celcius</a:t>
            </a:r>
            <a:r>
              <a:rPr lang="id-ID" dirty="0" smtClean="0"/>
              <a:t> ke fahrenheit dengan rumus di bawah, dan simpan hasilnya dalam variabel fahrenheit</a:t>
            </a:r>
            <a:br>
              <a:rPr lang="id-ID" dirty="0" smtClean="0"/>
            </a:br>
            <a:r>
              <a:rPr lang="id-ID" dirty="0" smtClean="0">
                <a:sym typeface="Wingdings" pitchFamily="2" charset="2"/>
              </a:rPr>
              <a:t>fahrenheit = 1.8 * </a:t>
            </a:r>
            <a:r>
              <a:rPr lang="id-ID" dirty="0" err="1" smtClean="0">
                <a:sym typeface="Wingdings" pitchFamily="2" charset="2"/>
              </a:rPr>
              <a:t>celcius</a:t>
            </a:r>
            <a:r>
              <a:rPr lang="id-ID" dirty="0" smtClean="0">
                <a:sym typeface="Wingdings" pitchFamily="2" charset="2"/>
              </a:rPr>
              <a:t> + 32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 smtClean="0"/>
              <a:t>Tempelkan hasil (fahrenheit) ke label fahrenheit (menimpa </a:t>
            </a:r>
            <a:r>
              <a:rPr lang="id-ID" smtClean="0"/>
              <a:t>isi lama)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34738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/>
              <a:t>1. Membuat Project Baru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31274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8750" t="5000" r="14375" b="7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3455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6219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d-ID" dirty="0" smtClean="0"/>
              <a:t>Nama Project: </a:t>
            </a:r>
            <a:r>
              <a:rPr lang="id-ID" dirty="0" smtClean="0">
                <a:solidFill>
                  <a:srgbClr val="C00000"/>
                </a:solidFill>
              </a:rPr>
              <a:t>CelciusToFahrenheit</a:t>
            </a:r>
          </a:p>
          <a:p>
            <a:r>
              <a:rPr lang="id-ID" dirty="0" smtClean="0">
                <a:solidFill>
                  <a:schemeClr val="tx1"/>
                </a:solidFill>
              </a:rPr>
              <a:t>Uncheck: </a:t>
            </a:r>
            <a:r>
              <a:rPr lang="id-ID" dirty="0" smtClean="0">
                <a:solidFill>
                  <a:srgbClr val="C00000"/>
                </a:solidFill>
              </a:rPr>
              <a:t>Create Main Class</a:t>
            </a:r>
            <a:endParaRPr lang="id-ID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/>
              <a:t>2. Memberi Nama Project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79477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 bwMode="auto">
          <a:xfrm>
            <a:off x="3505200" y="762000"/>
            <a:ext cx="2133600" cy="9906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667000" y="3352800"/>
            <a:ext cx="3657600" cy="9906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156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4267200"/>
            <a:ext cx="6729413" cy="1404938"/>
          </a:xfrm>
        </p:spPr>
        <p:txBody>
          <a:bodyPr/>
          <a:lstStyle/>
          <a:p>
            <a:r>
              <a:rPr lang="id-ID" dirty="0" smtClean="0"/>
              <a:t>Nama Frame: </a:t>
            </a:r>
            <a:r>
              <a:rPr lang="id-ID" dirty="0" smtClean="0">
                <a:solidFill>
                  <a:srgbClr val="C00000"/>
                </a:solidFill>
              </a:rPr>
              <a:t>CelciusToFahrenheitGUI</a:t>
            </a:r>
          </a:p>
          <a:p>
            <a:r>
              <a:rPr lang="id-ID" dirty="0" smtClean="0"/>
              <a:t>Package: </a:t>
            </a:r>
            <a:r>
              <a:rPr lang="id-ID" dirty="0" smtClean="0">
                <a:solidFill>
                  <a:srgbClr val="C00000"/>
                </a:solidFill>
              </a:rPr>
              <a:t>GUI</a:t>
            </a:r>
            <a:endParaRPr lang="id-ID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/>
              <a:t>3. Menambahkan JFrame Form Pada Project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17263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 bwMode="auto">
          <a:xfrm>
            <a:off x="2743200" y="1447800"/>
            <a:ext cx="2667000" cy="9906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5264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Fitur</a:t>
            </a:r>
            <a:r>
              <a:rPr lang="en-US" dirty="0" smtClean="0"/>
              <a:t> Swing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8537"/>
            <a:ext cx="8458200" cy="5097463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C00000"/>
                </a:solidFill>
              </a:rPr>
              <a:t>Komponen</a:t>
            </a:r>
            <a:r>
              <a:rPr lang="en-US" sz="2800" dirty="0" smtClean="0">
                <a:solidFill>
                  <a:srgbClr val="C00000"/>
                </a:solidFill>
              </a:rPr>
              <a:t> GUI </a:t>
            </a:r>
            <a:r>
              <a:rPr lang="en-US" sz="2800" dirty="0" err="1" smtClean="0">
                <a:solidFill>
                  <a:srgbClr val="C00000"/>
                </a:solidFill>
              </a:rPr>
              <a:t>Lengkap</a:t>
            </a:r>
            <a:r>
              <a:rPr lang="en-US" sz="2800" dirty="0" smtClean="0"/>
              <a:t>: button, </a:t>
            </a:r>
            <a:r>
              <a:rPr lang="en-US" sz="2800" dirty="0" err="1" smtClean="0"/>
              <a:t>listbox</a:t>
            </a:r>
            <a:r>
              <a:rPr lang="en-US" sz="2800" dirty="0" smtClean="0"/>
              <a:t>, </a:t>
            </a:r>
            <a:r>
              <a:rPr lang="en-US" sz="2800" dirty="0" err="1" smtClean="0"/>
              <a:t>combobox</a:t>
            </a:r>
            <a:r>
              <a:rPr lang="en-US" sz="2800" dirty="0" smtClean="0"/>
              <a:t>, </a:t>
            </a:r>
            <a:r>
              <a:rPr lang="en-US" sz="2800" dirty="0" err="1" smtClean="0"/>
              <a:t>textarea</a:t>
            </a:r>
            <a:r>
              <a:rPr lang="en-US" sz="2800" dirty="0" smtClean="0"/>
              <a:t>, </a:t>
            </a:r>
            <a:r>
              <a:rPr lang="en-US" sz="2800" dirty="0" err="1" smtClean="0"/>
              <a:t>dsb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Pluggable Look-and-Feel</a:t>
            </a:r>
            <a:r>
              <a:rPr lang="en-US" sz="2800" dirty="0" smtClean="0"/>
              <a:t>: </a:t>
            </a:r>
            <a:r>
              <a:rPr lang="en-US" sz="2800" dirty="0" err="1" smtClean="0"/>
              <a:t>tampilan</a:t>
            </a:r>
            <a:r>
              <a:rPr lang="en-US" sz="2800" dirty="0" smtClean="0"/>
              <a:t> GUI </a:t>
            </a:r>
            <a:r>
              <a:rPr lang="en-US" sz="2800" dirty="0" err="1" smtClean="0"/>
              <a:t>dapat</a:t>
            </a:r>
            <a:r>
              <a:rPr lang="en-US" sz="2800" dirty="0" smtClean="0"/>
              <a:t> </a:t>
            </a:r>
            <a:r>
              <a:rPr lang="en-US" sz="2800" dirty="0" err="1" smtClean="0"/>
              <a:t>diubah</a:t>
            </a:r>
            <a:r>
              <a:rPr lang="en-US" sz="2800" dirty="0" smtClean="0"/>
              <a:t> </a:t>
            </a:r>
            <a:r>
              <a:rPr lang="en-US" sz="2800" dirty="0" err="1" smtClean="0"/>
              <a:t>sesuai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kehendak</a:t>
            </a:r>
            <a:r>
              <a:rPr lang="en-US" sz="2800" dirty="0" smtClean="0"/>
              <a:t> (</a:t>
            </a:r>
            <a:r>
              <a:rPr lang="en-US" sz="2800" dirty="0" err="1" smtClean="0"/>
              <a:t>tidak</a:t>
            </a:r>
            <a:r>
              <a:rPr lang="en-US" sz="2800" dirty="0" smtClean="0"/>
              <a:t> </a:t>
            </a:r>
            <a:r>
              <a:rPr lang="en-US" sz="2800" dirty="0" err="1" smtClean="0"/>
              <a:t>perlu</a:t>
            </a:r>
            <a:r>
              <a:rPr lang="en-US" sz="2800" dirty="0" smtClean="0"/>
              <a:t> </a:t>
            </a:r>
            <a:r>
              <a:rPr lang="en-US" sz="2800" dirty="0" err="1" smtClean="0"/>
              <a:t>mengikuti</a:t>
            </a:r>
            <a:r>
              <a:rPr lang="en-US" sz="2800" dirty="0" smtClean="0"/>
              <a:t> native </a:t>
            </a:r>
            <a:r>
              <a:rPr lang="id-ID" sz="2800" dirty="0" smtClean="0"/>
              <a:t>sistem operasi</a:t>
            </a:r>
            <a:r>
              <a:rPr lang="en-US" sz="2800" dirty="0" smtClean="0"/>
              <a:t>)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Data Transfer </a:t>
            </a:r>
            <a:r>
              <a:rPr lang="en-US" sz="2800" dirty="0" err="1" smtClean="0">
                <a:solidFill>
                  <a:srgbClr val="C00000"/>
                </a:solidFill>
              </a:rPr>
              <a:t>Antar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Komponen</a:t>
            </a:r>
            <a:r>
              <a:rPr lang="en-US" sz="2800" dirty="0" smtClean="0"/>
              <a:t>: drag and drop, copy and paste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Internationalization</a:t>
            </a:r>
            <a:r>
              <a:rPr lang="en-US" sz="2800" dirty="0" smtClean="0"/>
              <a:t>: </a:t>
            </a:r>
            <a:r>
              <a:rPr lang="en-US" sz="2800" dirty="0" err="1" smtClean="0"/>
              <a:t>proses</a:t>
            </a:r>
            <a:r>
              <a:rPr lang="en-US" sz="2800" dirty="0" smtClean="0"/>
              <a:t> </a:t>
            </a:r>
            <a:r>
              <a:rPr lang="en-US" sz="2800" dirty="0" err="1" smtClean="0"/>
              <a:t>desain</a:t>
            </a:r>
            <a:r>
              <a:rPr lang="en-US" sz="2800" dirty="0" smtClean="0"/>
              <a:t> </a:t>
            </a:r>
            <a:r>
              <a:rPr lang="en-US" sz="2800" dirty="0" err="1" smtClean="0"/>
              <a:t>aplikasi</a:t>
            </a:r>
            <a:r>
              <a:rPr lang="en-US" sz="2800" dirty="0" smtClean="0"/>
              <a:t> yang </a:t>
            </a:r>
            <a:r>
              <a:rPr lang="sv-SE" sz="2800" dirty="0" smtClean="0"/>
              <a:t>memungkinkan aplikasi dijalankan sesuai dengan </a:t>
            </a:r>
            <a:r>
              <a:rPr lang="en-US" sz="2800" dirty="0" err="1" smtClean="0"/>
              <a:t>preferensi</a:t>
            </a:r>
            <a:r>
              <a:rPr lang="en-US" sz="2800" dirty="0" smtClean="0"/>
              <a:t> </a:t>
            </a:r>
            <a:r>
              <a:rPr lang="en-US" sz="2800" dirty="0" err="1" smtClean="0"/>
              <a:t>tanpa</a:t>
            </a:r>
            <a:r>
              <a:rPr lang="en-US" sz="2800" dirty="0" smtClean="0"/>
              <a:t> </a:t>
            </a:r>
            <a:r>
              <a:rPr lang="en-US" sz="2800" dirty="0" err="1" smtClean="0"/>
              <a:t>rekompilasi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Localization</a:t>
            </a:r>
            <a:r>
              <a:rPr lang="en-US" sz="2800" dirty="0" smtClean="0"/>
              <a:t>: </a:t>
            </a:r>
            <a:r>
              <a:rPr lang="en-US" sz="2800" dirty="0" err="1" smtClean="0"/>
              <a:t>proses</a:t>
            </a:r>
            <a:r>
              <a:rPr lang="en-US" sz="2800" dirty="0" smtClean="0"/>
              <a:t> </a:t>
            </a:r>
            <a:r>
              <a:rPr lang="en-US" sz="2800" dirty="0" err="1" smtClean="0"/>
              <a:t>translasi</a:t>
            </a:r>
            <a:r>
              <a:rPr lang="en-US" sz="2800" dirty="0" smtClean="0"/>
              <a:t> </a:t>
            </a:r>
            <a:r>
              <a:rPr lang="en-US" sz="2800" dirty="0" err="1" smtClean="0"/>
              <a:t>teks</a:t>
            </a:r>
            <a:r>
              <a:rPr lang="en-US" sz="2800" dirty="0" smtClean="0"/>
              <a:t> </a:t>
            </a:r>
            <a:r>
              <a:rPr lang="en-US" sz="2800" dirty="0" err="1" smtClean="0"/>
              <a:t>ke</a:t>
            </a:r>
            <a:r>
              <a:rPr lang="en-US" sz="2800" dirty="0" smtClean="0"/>
              <a:t> </a:t>
            </a:r>
            <a:r>
              <a:rPr lang="en-US" sz="2800" dirty="0" err="1" smtClean="0"/>
              <a:t>bahasa</a:t>
            </a:r>
            <a:r>
              <a:rPr lang="en-US" sz="2800" dirty="0" smtClean="0"/>
              <a:t> </a:t>
            </a:r>
            <a:r>
              <a:rPr lang="en-US" sz="2800" dirty="0" err="1" smtClean="0"/>
              <a:t>lokal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menambahkan</a:t>
            </a:r>
            <a:r>
              <a:rPr lang="en-US" sz="2800" dirty="0" smtClean="0"/>
              <a:t> </a:t>
            </a:r>
            <a:r>
              <a:rPr lang="en-US" sz="2800" dirty="0" err="1" smtClean="0"/>
              <a:t>komponen</a:t>
            </a:r>
            <a:r>
              <a:rPr lang="en-US" sz="2800" dirty="0" smtClean="0"/>
              <a:t> </a:t>
            </a:r>
            <a:r>
              <a:rPr lang="en-US" sz="2800" dirty="0" err="1" smtClean="0"/>
              <a:t>lokal</a:t>
            </a:r>
            <a:endParaRPr lang="id-ID" sz="2800" dirty="0" smtClean="0"/>
          </a:p>
          <a:p>
            <a:pPr marL="514350" indent="-514350">
              <a:buFont typeface="+mj-lt"/>
              <a:buAutoNum type="arabicPeriod"/>
            </a:pPr>
            <a:endParaRPr lang="id-ID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 bwMode="auto">
          <a:xfrm>
            <a:off x="3886200" y="990600"/>
            <a:ext cx="2133600" cy="6858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962400" y="2286000"/>
            <a:ext cx="1752600" cy="4572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953000" y="5486400"/>
            <a:ext cx="1676400" cy="9144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6715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/>
              <a:t>3. Menempatkan GUI Component ke Design (Frame)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18747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 bwMode="auto">
          <a:xfrm>
            <a:off x="7086600" y="1447800"/>
            <a:ext cx="1219200" cy="381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6624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 bwMode="auto">
          <a:xfrm>
            <a:off x="5638800" y="2743200"/>
            <a:ext cx="1219200" cy="381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638800" y="2057400"/>
            <a:ext cx="1219200" cy="381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924800" y="1828800"/>
            <a:ext cx="1219200" cy="381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3229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733800"/>
            <a:ext cx="8001000" cy="1677988"/>
          </a:xfrm>
        </p:spPr>
        <p:txBody>
          <a:bodyPr/>
          <a:lstStyle/>
          <a:p>
            <a:r>
              <a:rPr lang="id-ID" dirty="0" smtClean="0"/>
              <a:t>JTextField1: </a:t>
            </a:r>
            <a:r>
              <a:rPr lang="id-ID" dirty="0" smtClean="0">
                <a:solidFill>
                  <a:srgbClr val="C00000"/>
                </a:solidFill>
              </a:rPr>
              <a:t>Kosongi</a:t>
            </a:r>
          </a:p>
          <a:p>
            <a:r>
              <a:rPr lang="id-ID" dirty="0" smtClean="0"/>
              <a:t>JLabel1: </a:t>
            </a:r>
            <a:r>
              <a:rPr lang="id-ID" dirty="0" smtClean="0">
                <a:solidFill>
                  <a:srgbClr val="C00000"/>
                </a:solidFill>
              </a:rPr>
              <a:t>Celcius</a:t>
            </a:r>
          </a:p>
          <a:p>
            <a:r>
              <a:rPr lang="id-ID" dirty="0" smtClean="0"/>
              <a:t>JLabel2: </a:t>
            </a:r>
            <a:r>
              <a:rPr lang="id-ID" dirty="0" smtClean="0">
                <a:solidFill>
                  <a:srgbClr val="C00000"/>
                </a:solidFill>
              </a:rPr>
              <a:t>Fahrenheit</a:t>
            </a:r>
          </a:p>
          <a:p>
            <a:r>
              <a:rPr lang="id-ID" dirty="0" smtClean="0"/>
              <a:t>JButton1: </a:t>
            </a:r>
            <a:r>
              <a:rPr lang="id-ID" dirty="0" smtClean="0">
                <a:solidFill>
                  <a:srgbClr val="C00000"/>
                </a:solidFill>
              </a:rPr>
              <a:t>Convert </a:t>
            </a:r>
          </a:p>
          <a:p>
            <a:endParaRPr lang="id-ID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66725"/>
            <a:ext cx="8458200" cy="1514475"/>
          </a:xfrm>
        </p:spPr>
        <p:txBody>
          <a:bodyPr/>
          <a:lstStyle/>
          <a:p>
            <a:r>
              <a:rPr lang="id-ID" sz="4400" dirty="0" smtClean="0"/>
              <a:t>4. Mengubah Text dari</a:t>
            </a:r>
            <a:br>
              <a:rPr lang="id-ID" sz="4400" dirty="0" smtClean="0"/>
            </a:br>
            <a:r>
              <a:rPr lang="id-ID" sz="4400" dirty="0" smtClean="0"/>
              <a:t>GUI Component (Edit Text)</a:t>
            </a:r>
            <a:endParaRPr lang="id-ID" sz="4400" dirty="0"/>
          </a:p>
        </p:txBody>
      </p:sp>
    </p:spTree>
    <p:extLst>
      <p:ext uri="{BB962C8B-B14F-4D97-AF65-F5344CB8AC3E}">
        <p14:creationId xmlns:p14="http://schemas.microsoft.com/office/powerpoint/2010/main" val="563566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 bwMode="auto">
          <a:xfrm>
            <a:off x="1066800" y="1371600"/>
            <a:ext cx="4038600" cy="13716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538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 bwMode="auto">
          <a:xfrm>
            <a:off x="990600" y="1066800"/>
            <a:ext cx="4114800" cy="1524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8475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 bwMode="auto">
          <a:xfrm>
            <a:off x="914400" y="1219200"/>
            <a:ext cx="3200400" cy="1143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131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733800"/>
            <a:ext cx="8001000" cy="1677988"/>
          </a:xfrm>
        </p:spPr>
        <p:txBody>
          <a:bodyPr/>
          <a:lstStyle/>
          <a:p>
            <a:r>
              <a:rPr lang="id-ID" dirty="0" smtClean="0"/>
              <a:t>JTextField1: </a:t>
            </a:r>
            <a:r>
              <a:rPr lang="id-ID" dirty="0" smtClean="0">
                <a:solidFill>
                  <a:srgbClr val="C00000"/>
                </a:solidFill>
              </a:rPr>
              <a:t>celciusTextField</a:t>
            </a:r>
          </a:p>
          <a:p>
            <a:r>
              <a:rPr lang="id-ID" dirty="0" smtClean="0"/>
              <a:t>JLabel1: </a:t>
            </a:r>
            <a:r>
              <a:rPr lang="id-ID" dirty="0" smtClean="0">
                <a:solidFill>
                  <a:srgbClr val="C00000"/>
                </a:solidFill>
              </a:rPr>
              <a:t>celciusLabel</a:t>
            </a:r>
          </a:p>
          <a:p>
            <a:r>
              <a:rPr lang="id-ID" dirty="0" smtClean="0"/>
              <a:t>JLabel2: </a:t>
            </a:r>
            <a:r>
              <a:rPr lang="id-ID" dirty="0" smtClean="0">
                <a:solidFill>
                  <a:srgbClr val="C00000"/>
                </a:solidFill>
              </a:rPr>
              <a:t>fahrenheitLabel</a:t>
            </a:r>
          </a:p>
          <a:p>
            <a:r>
              <a:rPr lang="id-ID" dirty="0" smtClean="0"/>
              <a:t>JButton1: </a:t>
            </a:r>
            <a:r>
              <a:rPr lang="id-ID" dirty="0" smtClean="0">
                <a:solidFill>
                  <a:srgbClr val="C00000"/>
                </a:solidFill>
              </a:rPr>
              <a:t>convertButton </a:t>
            </a:r>
          </a:p>
          <a:p>
            <a:endParaRPr lang="id-ID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66725"/>
            <a:ext cx="8153400" cy="2276476"/>
          </a:xfrm>
        </p:spPr>
        <p:txBody>
          <a:bodyPr/>
          <a:lstStyle/>
          <a:p>
            <a:r>
              <a:rPr lang="id-ID" sz="4000" dirty="0" smtClean="0"/>
              <a:t>5. Mengubah Nama Variable dari Setiap GUI Component (Change Variable Name)</a:t>
            </a:r>
            <a:endParaRPr lang="id-ID" sz="4000" dirty="0"/>
          </a:p>
        </p:txBody>
      </p:sp>
    </p:spTree>
    <p:extLst>
      <p:ext uri="{BB962C8B-B14F-4D97-AF65-F5344CB8AC3E}">
        <p14:creationId xmlns:p14="http://schemas.microsoft.com/office/powerpoint/2010/main" val="595759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 bwMode="auto">
          <a:xfrm>
            <a:off x="1295400" y="1143000"/>
            <a:ext cx="4038600" cy="13716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3143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6" name="Content Placeholder 5" descr="ui-AlloyPasswordSto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76191" cy="4685715"/>
          </a:xfrm>
        </p:spPr>
      </p:pic>
      <p:pic>
        <p:nvPicPr>
          <p:cNvPr id="7" name="Picture 6" descr="ui-JavaPasswordSto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609600"/>
            <a:ext cx="4285715" cy="4685715"/>
          </a:xfrm>
          <a:prstGeom prst="rect">
            <a:avLst/>
          </a:prstGeom>
        </p:spPr>
      </p:pic>
      <p:pic>
        <p:nvPicPr>
          <p:cNvPr id="8" name="Picture 7" descr="ui-MotifPasswordSto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1295400"/>
            <a:ext cx="4076191" cy="4685715"/>
          </a:xfrm>
          <a:prstGeom prst="rect">
            <a:avLst/>
          </a:prstGeom>
        </p:spPr>
      </p:pic>
      <p:pic>
        <p:nvPicPr>
          <p:cNvPr id="10" name="Picture 9" descr="ui-WindowsPasswordSto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8285" y="2172285"/>
            <a:ext cx="4285715" cy="46857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85600" cy="883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 bwMode="auto">
          <a:xfrm>
            <a:off x="3505200" y="3505200"/>
            <a:ext cx="4648200" cy="18288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9836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379200" cy="853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 bwMode="auto">
          <a:xfrm>
            <a:off x="3429000" y="3505200"/>
            <a:ext cx="4114800" cy="1524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4361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733800"/>
            <a:ext cx="8001000" cy="1677988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sz="4400" dirty="0" smtClean="0"/>
              <a:t>6. Rapikan Tampilan Frame Program Kita (Potong Yang Tidak Perlu)</a:t>
            </a:r>
            <a:endParaRPr lang="id-ID" sz="4400" dirty="0"/>
          </a:p>
        </p:txBody>
      </p:sp>
    </p:spTree>
    <p:extLst>
      <p:ext uri="{BB962C8B-B14F-4D97-AF65-F5344CB8AC3E}">
        <p14:creationId xmlns:p14="http://schemas.microsoft.com/office/powerpoint/2010/main" val="1557627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03200" cy="967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1592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733800"/>
            <a:ext cx="8001000" cy="1677988"/>
          </a:xfrm>
        </p:spPr>
        <p:txBody>
          <a:bodyPr/>
          <a:lstStyle/>
          <a:p>
            <a:r>
              <a:rPr lang="id-ID" dirty="0" smtClean="0"/>
              <a:t>Klik Kanan Pada Convert Button</a:t>
            </a:r>
          </a:p>
          <a:p>
            <a:r>
              <a:rPr lang="id-ID" dirty="0" smtClean="0"/>
              <a:t>Pilih </a:t>
            </a:r>
            <a:r>
              <a:rPr lang="id-ID" dirty="0" smtClean="0">
                <a:solidFill>
                  <a:srgbClr val="C00000"/>
                </a:solidFill>
              </a:rPr>
              <a:t>Event</a:t>
            </a:r>
            <a:r>
              <a:rPr lang="id-ID" dirty="0" smtClean="0"/>
              <a:t> </a:t>
            </a:r>
            <a:r>
              <a:rPr lang="id-ID" dirty="0" smtClean="0">
                <a:sym typeface="Wingdings" pitchFamily="2" charset="2"/>
              </a:rPr>
              <a:t> </a:t>
            </a:r>
            <a:r>
              <a:rPr lang="id-ID" dirty="0" smtClean="0">
                <a:solidFill>
                  <a:srgbClr val="C00000"/>
                </a:solidFill>
                <a:sym typeface="Wingdings" pitchFamily="2" charset="2"/>
              </a:rPr>
              <a:t>Action</a:t>
            </a:r>
            <a:r>
              <a:rPr lang="id-ID" dirty="0" smtClean="0">
                <a:sym typeface="Wingdings" pitchFamily="2" charset="2"/>
              </a:rPr>
              <a:t>  </a:t>
            </a:r>
            <a:r>
              <a:rPr lang="id-ID" dirty="0" smtClean="0">
                <a:solidFill>
                  <a:srgbClr val="C00000"/>
                </a:solidFill>
                <a:sym typeface="Wingdings" pitchFamily="2" charset="2"/>
              </a:rPr>
              <a:t>ActionPerfomed</a:t>
            </a:r>
          </a:p>
          <a:p>
            <a:r>
              <a:rPr lang="id-ID" dirty="0" smtClean="0"/>
              <a:t>atau Pilih </a:t>
            </a:r>
            <a:r>
              <a:rPr lang="id-ID" dirty="0" smtClean="0">
                <a:solidFill>
                  <a:srgbClr val="0070C0"/>
                </a:solidFill>
              </a:rPr>
              <a:t>Event</a:t>
            </a:r>
            <a:r>
              <a:rPr lang="id-ID" dirty="0" smtClean="0"/>
              <a:t> </a:t>
            </a:r>
            <a:r>
              <a:rPr lang="id-ID" dirty="0" smtClean="0">
                <a:sym typeface="Wingdings" pitchFamily="2" charset="2"/>
              </a:rPr>
              <a:t> </a:t>
            </a:r>
            <a:r>
              <a:rPr lang="id-ID" dirty="0" smtClean="0">
                <a:solidFill>
                  <a:srgbClr val="0070C0"/>
                </a:solidFill>
                <a:sym typeface="Wingdings" pitchFamily="2" charset="2"/>
              </a:rPr>
              <a:t>Mouse</a:t>
            </a:r>
            <a:r>
              <a:rPr lang="id-ID" dirty="0" smtClean="0">
                <a:sym typeface="Wingdings" pitchFamily="2" charset="2"/>
              </a:rPr>
              <a:t>  </a:t>
            </a:r>
            <a:r>
              <a:rPr lang="id-ID" dirty="0" smtClean="0">
                <a:solidFill>
                  <a:srgbClr val="0070C0"/>
                </a:solidFill>
                <a:sym typeface="Wingdings" pitchFamily="2" charset="2"/>
              </a:rPr>
              <a:t>MouseClick</a:t>
            </a:r>
            <a:endParaRPr lang="id-ID" dirty="0" smtClean="0">
              <a:solidFill>
                <a:srgbClr val="0070C0"/>
              </a:solidFill>
            </a:endParaRPr>
          </a:p>
          <a:p>
            <a:endParaRPr lang="id-ID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sz="4400" dirty="0" smtClean="0"/>
              <a:t>7. Buat Event untuk Convert Button</a:t>
            </a:r>
            <a:endParaRPr lang="id-ID" sz="4400" dirty="0"/>
          </a:p>
        </p:txBody>
      </p:sp>
    </p:spTree>
    <p:extLst>
      <p:ext uri="{BB962C8B-B14F-4D97-AF65-F5344CB8AC3E}">
        <p14:creationId xmlns:p14="http://schemas.microsoft.com/office/powerpoint/2010/main" val="363248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 bwMode="auto">
          <a:xfrm>
            <a:off x="3048000" y="1828800"/>
            <a:ext cx="5410200" cy="13716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917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113212"/>
            <a:ext cx="8763000" cy="1677988"/>
          </a:xfrm>
        </p:spPr>
        <p:txBody>
          <a:bodyPr/>
          <a:lstStyle/>
          <a:p>
            <a:r>
              <a:rPr lang="id-ID" sz="2000"/>
              <a:t>double celcius = Double.parseDouble(</a:t>
            </a:r>
            <a:r>
              <a:rPr lang="id-ID" sz="2000">
                <a:solidFill>
                  <a:srgbClr val="C00000"/>
                </a:solidFill>
              </a:rPr>
              <a:t>celciusTextField.getText</a:t>
            </a:r>
            <a:r>
              <a:rPr lang="id-ID" sz="2000" smtClean="0">
                <a:solidFill>
                  <a:srgbClr val="C00000"/>
                </a:solidFill>
              </a:rPr>
              <a:t>());</a:t>
            </a:r>
            <a:endParaRPr lang="id-ID" sz="2000" smtClean="0"/>
          </a:p>
          <a:p>
            <a:r>
              <a:rPr lang="id-ID" sz="2000" smtClean="0"/>
              <a:t>double </a:t>
            </a:r>
            <a:r>
              <a:rPr lang="id-ID" sz="2000" smtClean="0">
                <a:solidFill>
                  <a:srgbClr val="0070C0"/>
                </a:solidFill>
              </a:rPr>
              <a:t>fahrenheit</a:t>
            </a:r>
            <a:r>
              <a:rPr lang="id-ID" sz="2000" smtClean="0"/>
              <a:t> =celcius * 1.8 + 32;</a:t>
            </a:r>
          </a:p>
          <a:p>
            <a:r>
              <a:rPr lang="id-ID" sz="2000" smtClean="0"/>
              <a:t>     </a:t>
            </a:r>
            <a:r>
              <a:rPr lang="id-ID" sz="2000" smtClean="0">
                <a:solidFill>
                  <a:srgbClr val="C00000"/>
                </a:solidFill>
              </a:rPr>
              <a:t>fahrenheitLabel.setText</a:t>
            </a:r>
            <a:r>
              <a:rPr lang="id-ID" sz="2000" smtClean="0"/>
              <a:t>(</a:t>
            </a:r>
            <a:r>
              <a:rPr lang="id-ID" sz="2000" smtClean="0">
                <a:solidFill>
                  <a:srgbClr val="0070C0"/>
                </a:solidFill>
              </a:rPr>
              <a:t>fahrenheit</a:t>
            </a:r>
            <a:r>
              <a:rPr lang="id-ID" sz="2000" smtClean="0"/>
              <a:t> + " Fahrenheit");</a:t>
            </a:r>
            <a:endParaRPr lang="id-ID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sz="4400" dirty="0" smtClean="0"/>
              <a:t>8. Buat Code untuk Event Handling di Convert Button</a:t>
            </a:r>
            <a:endParaRPr lang="id-ID" sz="4400" dirty="0"/>
          </a:p>
        </p:txBody>
      </p:sp>
    </p:spTree>
    <p:extLst>
      <p:ext uri="{BB962C8B-B14F-4D97-AF65-F5344CB8AC3E}">
        <p14:creationId xmlns:p14="http://schemas.microsoft.com/office/powerpoint/2010/main" val="1131180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5137" t="22471" r="16960" b="30294"/>
          <a:stretch>
            <a:fillRect/>
          </a:stretch>
        </p:blipFill>
        <p:spPr bwMode="auto">
          <a:xfrm>
            <a:off x="0" y="0"/>
            <a:ext cx="9118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 bwMode="auto">
          <a:xfrm>
            <a:off x="762000" y="3276600"/>
            <a:ext cx="8153400" cy="22098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id-ID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470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113212"/>
            <a:ext cx="8763000" cy="1677988"/>
          </a:xfrm>
        </p:spPr>
        <p:txBody>
          <a:bodyPr/>
          <a:lstStyle/>
          <a:p>
            <a:endParaRPr lang="id-ID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sz="4000" dirty="0" smtClean="0"/>
              <a:t>9. Kompilasi (Build, F11) Project</a:t>
            </a:r>
            <a:endParaRPr lang="id-ID" sz="4000" dirty="0"/>
          </a:p>
        </p:txBody>
      </p:sp>
    </p:spTree>
    <p:extLst>
      <p:ext uri="{BB962C8B-B14F-4D97-AF65-F5344CB8AC3E}">
        <p14:creationId xmlns:p14="http://schemas.microsoft.com/office/powerpoint/2010/main" val="4013455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85400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0df3352f9c46a2489bd25198f7693f1788433"/>
</p:tagLst>
</file>

<file path=ppt/theme/theme1.xml><?xml version="1.0" encoding="utf-8"?>
<a:theme xmlns:a="http://schemas.openxmlformats.org/drawingml/2006/main" name="Romi Satria Wahono's Presentation">
  <a:themeElements>
    <a:clrScheme name="">
      <a:dk1>
        <a:srgbClr val="000000"/>
      </a:dk1>
      <a:lt1>
        <a:srgbClr val="FFFFFF"/>
      </a:lt1>
      <a:dk2>
        <a:srgbClr val="F8F8F8"/>
      </a:dk2>
      <a:lt2>
        <a:srgbClr val="808080"/>
      </a:lt2>
      <a:accent1>
        <a:srgbClr val="3366CC"/>
      </a:accent1>
      <a:accent2>
        <a:srgbClr val="FF0000"/>
      </a:accent2>
      <a:accent3>
        <a:srgbClr val="FFFFFF"/>
      </a:accent3>
      <a:accent4>
        <a:srgbClr val="000000"/>
      </a:accent4>
      <a:accent5>
        <a:srgbClr val="ADB8E2"/>
      </a:accent5>
      <a:accent6>
        <a:srgbClr val="E70000"/>
      </a:accent6>
      <a:hlink>
        <a:srgbClr val="FF9900"/>
      </a:hlink>
      <a:folHlink>
        <a:srgbClr val="6699FF"/>
      </a:folHlink>
    </a:clrScheme>
    <a:fontScheme name="Gartner PPT- one template-v8_rm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529B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1000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529B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1000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artner PPT- one template-v8_r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tner PPT- one template-v8_r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rtner PPT- one template-v8_r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tner PPT- one template-v8_r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tner PPT- one template-v8_r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tner PPT- one template-v8_r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tner PPT- one template-v8_r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tner PPT- one template-v8_rm 8">
        <a:dk1>
          <a:srgbClr val="000000"/>
        </a:dk1>
        <a:lt1>
          <a:srgbClr val="FFFFFF"/>
        </a:lt1>
        <a:dk2>
          <a:srgbClr val="F8F8F8"/>
        </a:dk2>
        <a:lt2>
          <a:srgbClr val="808080"/>
        </a:lt2>
        <a:accent1>
          <a:srgbClr val="CCFF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E2FFB8"/>
        </a:accent5>
        <a:accent6>
          <a:srgbClr val="E7B900"/>
        </a:accent6>
        <a:hlink>
          <a:srgbClr val="0066FF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tner PPT- one template-v8_rm 9">
        <a:dk1>
          <a:srgbClr val="000000"/>
        </a:dk1>
        <a:lt1>
          <a:srgbClr val="FFFFFF"/>
        </a:lt1>
        <a:dk2>
          <a:srgbClr val="000000"/>
        </a:dk2>
        <a:lt2>
          <a:srgbClr val="919191"/>
        </a:lt2>
        <a:accent1>
          <a:srgbClr val="618FFD"/>
        </a:accent1>
        <a:accent2>
          <a:srgbClr val="00AE00"/>
        </a:accent2>
        <a:accent3>
          <a:srgbClr val="FFFFFF"/>
        </a:accent3>
        <a:accent4>
          <a:srgbClr val="000000"/>
        </a:accent4>
        <a:accent5>
          <a:srgbClr val="B7C6FE"/>
        </a:accent5>
        <a:accent6>
          <a:srgbClr val="009D00"/>
        </a:accent6>
        <a:hlink>
          <a:srgbClr val="0033CC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43953</TotalTime>
  <Words>2505</Words>
  <Application>Microsoft Office PowerPoint</Application>
  <PresentationFormat>On-screen Show (4:3)</PresentationFormat>
  <Paragraphs>724</Paragraphs>
  <Slides>157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68" baseType="lpstr">
      <vt:lpstr>Arial Unicode MS</vt:lpstr>
      <vt:lpstr>ＭＳ Ｐゴシック</vt:lpstr>
      <vt:lpstr>ＭＳ Ｐ明朝</vt:lpstr>
      <vt:lpstr>Arial</vt:lpstr>
      <vt:lpstr>Calibri</vt:lpstr>
      <vt:lpstr>Tahoma</vt:lpstr>
      <vt:lpstr>Tekton Pro Cond</vt:lpstr>
      <vt:lpstr>Times</vt:lpstr>
      <vt:lpstr>Times New Roman</vt:lpstr>
      <vt:lpstr>Wingdings</vt:lpstr>
      <vt:lpstr>Romi Satria Wahono's Presentation</vt:lpstr>
      <vt:lpstr>Java Fundamentals: 3. Java GUI</vt:lpstr>
      <vt:lpstr>Romi Satria Wahono</vt:lpstr>
      <vt:lpstr>Course Outline</vt:lpstr>
      <vt:lpstr>3. Java GUI</vt:lpstr>
      <vt:lpstr>Java GUI</vt:lpstr>
      <vt:lpstr>3.1 Konsep Graphical User Interface (GUI) di Java</vt:lpstr>
      <vt:lpstr>API untuk Aplikasi GUI di Java</vt:lpstr>
      <vt:lpstr>Fitur Swing</vt:lpstr>
      <vt:lpstr>PowerPoint Presentation</vt:lpstr>
      <vt:lpstr>PowerPoint Presentation</vt:lpstr>
      <vt:lpstr>3.2 Komponen Swing</vt:lpstr>
      <vt:lpstr>Komponen Dasar Swing</vt:lpstr>
      <vt:lpstr>Desain Aplikasi GUI dengan Netbeans</vt:lpstr>
      <vt:lpstr>3.2.1 Top-Level Container</vt:lpstr>
      <vt:lpstr>Top Level Container</vt:lpstr>
      <vt:lpstr>JFrame</vt:lpstr>
      <vt:lpstr>FrameBeraksi.java</vt:lpstr>
      <vt:lpstr>FrameBeraksi2.java</vt:lpstr>
      <vt:lpstr>3.2.2 Intermediate Container</vt:lpstr>
      <vt:lpstr>Menu</vt:lpstr>
      <vt:lpstr>3.2.3 Atomic Component</vt:lpstr>
      <vt:lpstr>PowerPoint Presentation</vt:lpstr>
      <vt:lpstr>PowerPoint Presentation</vt:lpstr>
      <vt:lpstr>Fitur Standard JComponent</vt:lpstr>
      <vt:lpstr>PowerPoint Presentation</vt:lpstr>
      <vt:lpstr>PowerPoint Presentation</vt:lpstr>
      <vt:lpstr>JButton</vt:lpstr>
      <vt:lpstr>Choice with ComboBox, CheckBox, RadioButton</vt:lpstr>
      <vt:lpstr>Choice with ComboBox, CheckBox, RadioButton</vt:lpstr>
      <vt:lpstr> 3.2.4 Layout Manager</vt:lpstr>
      <vt:lpstr>Jenis Layout Manager</vt:lpstr>
      <vt:lpstr>BorderLayoutBeraksi.java</vt:lpstr>
      <vt:lpstr>PowerPoint Presentation</vt:lpstr>
      <vt:lpstr>PowerPoint Presentation</vt:lpstr>
      <vt:lpstr>BorderLayout</vt:lpstr>
      <vt:lpstr>FlowLayoutBeraksi.java</vt:lpstr>
      <vt:lpstr>PowerPoint Presentation</vt:lpstr>
      <vt:lpstr>PowerPoint Presentation</vt:lpstr>
      <vt:lpstr>GridLayoutBeraksi.java</vt:lpstr>
      <vt:lpstr>PowerPoint Presentation</vt:lpstr>
      <vt:lpstr>PowerPoint Presentation</vt:lpstr>
      <vt:lpstr>GridLayout</vt:lpstr>
      <vt:lpstr>BorderLayout + GridLayout</vt:lpstr>
      <vt:lpstr>GridBagLayout</vt:lpstr>
      <vt:lpstr>BoxLayoutBeraksi.java</vt:lpstr>
      <vt:lpstr>CardLayoutBeraksi.java</vt:lpstr>
      <vt:lpstr>3.3 Penanganan Kejadian (Event Handling)</vt:lpstr>
      <vt:lpstr>Event</vt:lpstr>
      <vt:lpstr>Proses Penanganan Event (Kejadian)</vt:lpstr>
      <vt:lpstr>Listener Yang Sering Digunakan</vt:lpstr>
      <vt:lpstr>Listener Yang Banyak Dipakai</vt:lpstr>
      <vt:lpstr>Daftar Listener Lengkap</vt:lpstr>
      <vt:lpstr>Listener (Semua Komponen Swing)</vt:lpstr>
      <vt:lpstr>PowerPoint Presentation</vt:lpstr>
      <vt:lpstr>PowerPoint Presentation</vt:lpstr>
      <vt:lpstr>Listener API Table -1-</vt:lpstr>
      <vt:lpstr>Listener API Table -2-</vt:lpstr>
      <vt:lpstr>Listener API Table -3-</vt:lpstr>
      <vt:lpstr>Listener API Table -4-</vt:lpstr>
      <vt:lpstr>Membangun Aplikasi GUI dengan Netbeans</vt:lpstr>
      <vt:lpstr>PowerPoint Presentation</vt:lpstr>
      <vt:lpstr>PowerPoint Presentation</vt:lpstr>
      <vt:lpstr>The Palette</vt:lpstr>
      <vt:lpstr>The Design Area</vt:lpstr>
      <vt:lpstr>The Source Editor</vt:lpstr>
      <vt:lpstr>The Property Editor</vt:lpstr>
      <vt:lpstr>The Inspector</vt:lpstr>
      <vt:lpstr>3.4 Studi Kasus Membangun Aplikasi GUI</vt:lpstr>
      <vt:lpstr>Studi Kasus Aplikasi GUI</vt:lpstr>
      <vt:lpstr>Aplikasi Konversi Suhu</vt:lpstr>
      <vt:lpstr>PowerPoint Presentation</vt:lpstr>
      <vt:lpstr>Algoritma untuk Event Handling</vt:lpstr>
      <vt:lpstr>1. Membuat Project Baru</vt:lpstr>
      <vt:lpstr>PowerPoint Presentation</vt:lpstr>
      <vt:lpstr>PowerPoint Presentation</vt:lpstr>
      <vt:lpstr>2. Memberi Nama Project</vt:lpstr>
      <vt:lpstr>PowerPoint Presentation</vt:lpstr>
      <vt:lpstr>3. Menambahkan JFrame Form Pada Project</vt:lpstr>
      <vt:lpstr>PowerPoint Presentation</vt:lpstr>
      <vt:lpstr>PowerPoint Presentation</vt:lpstr>
      <vt:lpstr>3. Menempatkan GUI Component ke Design (Frame)</vt:lpstr>
      <vt:lpstr>PowerPoint Presentation</vt:lpstr>
      <vt:lpstr>PowerPoint Presentation</vt:lpstr>
      <vt:lpstr>4. Mengubah Text dari GUI Component (Edit Text)</vt:lpstr>
      <vt:lpstr>PowerPoint Presentation</vt:lpstr>
      <vt:lpstr>PowerPoint Presentation</vt:lpstr>
      <vt:lpstr>PowerPoint Presentation</vt:lpstr>
      <vt:lpstr>5. Mengubah Nama Variable dari Setiap GUI Component (Change Variable Name)</vt:lpstr>
      <vt:lpstr>PowerPoint Presentation</vt:lpstr>
      <vt:lpstr>PowerPoint Presentation</vt:lpstr>
      <vt:lpstr>PowerPoint Presentation</vt:lpstr>
      <vt:lpstr>6. Rapikan Tampilan Frame Program Kita (Potong Yang Tidak Perlu)</vt:lpstr>
      <vt:lpstr>PowerPoint Presentation</vt:lpstr>
      <vt:lpstr>7. Buat Event untuk Convert Button</vt:lpstr>
      <vt:lpstr>PowerPoint Presentation</vt:lpstr>
      <vt:lpstr>8. Buat Code untuk Event Handling di Convert Button</vt:lpstr>
      <vt:lpstr>PowerPoint Presentation</vt:lpstr>
      <vt:lpstr>9. Kompilasi (Build, F11) Project</vt:lpstr>
      <vt:lpstr>PowerPoint Presentation</vt:lpstr>
      <vt:lpstr>10. Jalankan (Run, F6) Project</vt:lpstr>
      <vt:lpstr>PowerPoint Presentation</vt:lpstr>
      <vt:lpstr>Bisa Juga dengan Klik Kanan dan pilih Run Pada File Java</vt:lpstr>
      <vt:lpstr>PowerPoint Presentation</vt:lpstr>
      <vt:lpstr>PowerPoint Presentation</vt:lpstr>
      <vt:lpstr>Memainkan Variable Properties</vt:lpstr>
      <vt:lpstr>PowerPoint Presentation</vt:lpstr>
      <vt:lpstr>PowerPoint Presentation</vt:lpstr>
      <vt:lpstr>PowerPoint Presentation</vt:lpstr>
      <vt:lpstr>Tahapan Membuat Aplikasi GUI</vt:lpstr>
      <vt:lpstr>Rumus Konversi Suhu</vt:lpstr>
      <vt:lpstr>Aplikasi Pertambahan Dua Angka</vt:lpstr>
      <vt:lpstr>Aplikasi Pertambahan Dua Angka</vt:lpstr>
      <vt:lpstr>Aplikasi Operasi Dua Angka</vt:lpstr>
      <vt:lpstr>Operasi Dua Angka</vt:lpstr>
      <vt:lpstr>PowerPoint Presentation</vt:lpstr>
      <vt:lpstr>PowerPoint Presentation</vt:lpstr>
      <vt:lpstr>PowerPoint Presentation</vt:lpstr>
      <vt:lpstr>Aplikasi Penghitungan Jumlah Hari</vt:lpstr>
      <vt:lpstr>Aplikasi Penghitungan Jumlah Hari</vt:lpstr>
      <vt:lpstr>PowerPoint Presentation</vt:lpstr>
      <vt:lpstr>PowerPoint Presentation</vt:lpstr>
      <vt:lpstr>Ganti TextField menjadi ComboBox</vt:lpstr>
      <vt:lpstr>PowerPoint Presentation</vt:lpstr>
      <vt:lpstr>Aplikasi Penampil Gambar dengan Button</vt:lpstr>
      <vt:lpstr>Penampil Gambar (Button)</vt:lpstr>
      <vt:lpstr>PowerPoint Presentation</vt:lpstr>
      <vt:lpstr>PowerPoint Presentation</vt:lpstr>
      <vt:lpstr>PowerPoint Presentation</vt:lpstr>
      <vt:lpstr>Aplikasi Penampil Gambar dengan Button (FullScreen Undecorated)</vt:lpstr>
      <vt:lpstr>PowerPoint Presentation</vt:lpstr>
      <vt:lpstr>PowerPoint Presentation</vt:lpstr>
      <vt:lpstr>PowerPoint Presentation</vt:lpstr>
      <vt:lpstr>Aplikasi Penampil Gambar dengan ComboBox</vt:lpstr>
      <vt:lpstr>Penampil Gambar (ComboBox)</vt:lpstr>
      <vt:lpstr>PowerPoint Presentation</vt:lpstr>
      <vt:lpstr>Login Form dan Konfirmasi Keluar Aplikasi</vt:lpstr>
      <vt:lpstr>PowerPoint Presentation</vt:lpstr>
      <vt:lpstr>Aplikasi Penentu Nilai Mahasiswa</vt:lpstr>
      <vt:lpstr>Aplikasi Penentu Nilai Mahasiswa</vt:lpstr>
      <vt:lpstr>PowerPoint Presentation</vt:lpstr>
      <vt:lpstr>Aplikasi Kalkulator</vt:lpstr>
      <vt:lpstr>Aplikasi Kalkulator</vt:lpstr>
      <vt:lpstr>Hints: Tahapan Kerja Kalkulator</vt:lpstr>
      <vt:lpstr>Aplikasi Text to Voice</vt:lpstr>
      <vt:lpstr>Aplikasi Text to Voice</vt:lpstr>
      <vt:lpstr>Aplikasi Biodata Organisasi</vt:lpstr>
      <vt:lpstr>Aplikasi Biodata Organisasi</vt:lpstr>
      <vt:lpstr>Hints</vt:lpstr>
      <vt:lpstr>Aplikasi Biodata Mahasiswa</vt:lpstr>
      <vt:lpstr>Aplikasi Biodata Mahasiswa</vt:lpstr>
      <vt:lpstr>Sistem ATM</vt:lpstr>
      <vt:lpstr>Konversi Kurs Mata Uang</vt:lpstr>
      <vt:lpstr>Konversi Kurs Mata Uang Lengkap</vt:lpstr>
      <vt:lpstr>Text to Speech</vt:lpstr>
      <vt:lpstr>Tugas</vt:lpstr>
      <vt:lpstr>Tugas</vt:lpstr>
      <vt:lpstr>Referensi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romi-jsai2000-presentation</dc:title>
  <dc:creator>Romi Satria Wahono</dc:creator>
  <cp:lastModifiedBy>Romi Satria Wahono</cp:lastModifiedBy>
  <cp:revision>4485</cp:revision>
  <cp:lastPrinted>1601-01-01T00:00:00Z</cp:lastPrinted>
  <dcterms:created xsi:type="dcterms:W3CDTF">1601-01-01T00:00:00Z</dcterms:created>
  <dcterms:modified xsi:type="dcterms:W3CDTF">2014-04-11T09:51:22Z</dcterms:modified>
</cp:coreProperties>
</file>