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0"/>
  </p:notesMasterIdLst>
  <p:sldIdLst>
    <p:sldId id="325" r:id="rId2"/>
    <p:sldId id="257" r:id="rId3"/>
    <p:sldId id="259" r:id="rId4"/>
    <p:sldId id="261" r:id="rId5"/>
    <p:sldId id="441" r:id="rId6"/>
    <p:sldId id="314" r:id="rId7"/>
    <p:sldId id="348" r:id="rId8"/>
    <p:sldId id="331" r:id="rId9"/>
    <p:sldId id="332" r:id="rId10"/>
    <p:sldId id="326" r:id="rId11"/>
    <p:sldId id="327" r:id="rId12"/>
    <p:sldId id="328" r:id="rId13"/>
    <p:sldId id="329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30" r:id="rId27"/>
    <p:sldId id="333" r:id="rId28"/>
    <p:sldId id="334" r:id="rId29"/>
    <p:sldId id="335" r:id="rId30"/>
    <p:sldId id="349" r:id="rId31"/>
    <p:sldId id="395" r:id="rId32"/>
    <p:sldId id="394" r:id="rId33"/>
    <p:sldId id="393" r:id="rId34"/>
    <p:sldId id="350" r:id="rId35"/>
    <p:sldId id="351" r:id="rId36"/>
    <p:sldId id="347" r:id="rId37"/>
    <p:sldId id="345" r:id="rId38"/>
    <p:sldId id="396" r:id="rId39"/>
    <p:sldId id="337" r:id="rId40"/>
    <p:sldId id="336" r:id="rId41"/>
    <p:sldId id="344" r:id="rId42"/>
    <p:sldId id="352" r:id="rId43"/>
    <p:sldId id="354" r:id="rId44"/>
    <p:sldId id="355" r:id="rId45"/>
    <p:sldId id="356" r:id="rId46"/>
    <p:sldId id="357" r:id="rId47"/>
    <p:sldId id="358" r:id="rId48"/>
    <p:sldId id="353" r:id="rId49"/>
    <p:sldId id="397" r:id="rId50"/>
    <p:sldId id="359" r:id="rId51"/>
    <p:sldId id="377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9" r:id="rId61"/>
    <p:sldId id="370" r:id="rId62"/>
    <p:sldId id="371" r:id="rId63"/>
    <p:sldId id="372" r:id="rId64"/>
    <p:sldId id="373" r:id="rId65"/>
    <p:sldId id="442" r:id="rId66"/>
    <p:sldId id="445" r:id="rId67"/>
    <p:sldId id="446" r:id="rId68"/>
    <p:sldId id="447" r:id="rId69"/>
    <p:sldId id="518" r:id="rId70"/>
    <p:sldId id="450" r:id="rId71"/>
    <p:sldId id="451" r:id="rId72"/>
    <p:sldId id="452" r:id="rId73"/>
    <p:sldId id="453" r:id="rId74"/>
    <p:sldId id="454" r:id="rId75"/>
    <p:sldId id="456" r:id="rId76"/>
    <p:sldId id="457" r:id="rId77"/>
    <p:sldId id="458" r:id="rId78"/>
    <p:sldId id="461" r:id="rId79"/>
    <p:sldId id="462" r:id="rId80"/>
    <p:sldId id="464" r:id="rId81"/>
    <p:sldId id="465" r:id="rId82"/>
    <p:sldId id="466" r:id="rId83"/>
    <p:sldId id="467" r:id="rId84"/>
    <p:sldId id="468" r:id="rId85"/>
    <p:sldId id="469" r:id="rId86"/>
    <p:sldId id="470" r:id="rId87"/>
    <p:sldId id="471" r:id="rId88"/>
    <p:sldId id="472" r:id="rId89"/>
    <p:sldId id="473" r:id="rId90"/>
    <p:sldId id="474" r:id="rId91"/>
    <p:sldId id="475" r:id="rId92"/>
    <p:sldId id="520" r:id="rId93"/>
    <p:sldId id="481" r:id="rId94"/>
    <p:sldId id="483" r:id="rId95"/>
    <p:sldId id="484" r:id="rId96"/>
    <p:sldId id="485" r:id="rId97"/>
    <p:sldId id="486" r:id="rId98"/>
    <p:sldId id="521" r:id="rId99"/>
    <p:sldId id="489" r:id="rId100"/>
    <p:sldId id="490" r:id="rId101"/>
    <p:sldId id="491" r:id="rId102"/>
    <p:sldId id="492" r:id="rId103"/>
    <p:sldId id="493" r:id="rId104"/>
    <p:sldId id="494" r:id="rId105"/>
    <p:sldId id="495" r:id="rId106"/>
    <p:sldId id="496" r:id="rId107"/>
    <p:sldId id="497" r:id="rId108"/>
    <p:sldId id="522" r:id="rId109"/>
    <p:sldId id="506" r:id="rId110"/>
    <p:sldId id="507" r:id="rId111"/>
    <p:sldId id="509" r:id="rId112"/>
    <p:sldId id="511" r:id="rId113"/>
    <p:sldId id="512" r:id="rId114"/>
    <p:sldId id="513" r:id="rId115"/>
    <p:sldId id="514" r:id="rId116"/>
    <p:sldId id="515" r:id="rId117"/>
    <p:sldId id="516" r:id="rId118"/>
    <p:sldId id="523" r:id="rId119"/>
    <p:sldId id="524" r:id="rId120"/>
    <p:sldId id="525" r:id="rId121"/>
    <p:sldId id="526" r:id="rId122"/>
    <p:sldId id="339" r:id="rId123"/>
    <p:sldId id="342" r:id="rId124"/>
    <p:sldId id="400" r:id="rId125"/>
    <p:sldId id="398" r:id="rId126"/>
    <p:sldId id="399" r:id="rId127"/>
    <p:sldId id="402" r:id="rId128"/>
    <p:sldId id="403" r:id="rId129"/>
    <p:sldId id="401" r:id="rId130"/>
    <p:sldId id="424" r:id="rId131"/>
    <p:sldId id="425" r:id="rId132"/>
    <p:sldId id="426" r:id="rId133"/>
    <p:sldId id="427" r:id="rId134"/>
    <p:sldId id="428" r:id="rId135"/>
    <p:sldId id="429" r:id="rId136"/>
    <p:sldId id="430" r:id="rId137"/>
    <p:sldId id="431" r:id="rId138"/>
    <p:sldId id="432" r:id="rId139"/>
    <p:sldId id="433" r:id="rId140"/>
    <p:sldId id="434" r:id="rId141"/>
    <p:sldId id="435" r:id="rId142"/>
    <p:sldId id="436" r:id="rId143"/>
    <p:sldId id="437" r:id="rId144"/>
    <p:sldId id="438" r:id="rId145"/>
    <p:sldId id="440" r:id="rId146"/>
    <p:sldId id="439" r:id="rId147"/>
    <p:sldId id="338" r:id="rId148"/>
    <p:sldId id="260" r:id="rId1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746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6082C-2B4F-4620-96D8-B8FEF5B50C76}" type="datetimeFigureOut">
              <a:rPr lang="en-US" smtClean="0"/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DE5D-4095-4917-B3BC-EA2D7883F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DE5D-4095-4917-B3BC-EA2D7883F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romi@romisatriawahono.net</a:t>
            </a:r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http://romisatriawahono.net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66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926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romi@romisatriawahono.net</a:t>
            </a:r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http://romisatriawahono.net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67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10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6385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C546E0E4-908A-4724-B308-E4F6AE4FA0D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squares"/>
          <p:cNvGrpSpPr/>
          <p:nvPr userDrawn="1"/>
        </p:nvGrpSpPr>
        <p:grpSpPr>
          <a:xfrm>
            <a:off x="1" y="2053939"/>
            <a:ext cx="628650" cy="524183"/>
            <a:chOff x="0" y="452558"/>
            <a:chExt cx="914400" cy="524182"/>
          </a:xfrm>
        </p:grpSpPr>
        <p:sp>
          <p:nvSpPr>
            <p:cNvPr id="16" name="Rounded Rectangle 15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8" name="Round Same Side Corner Rectangle 17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  <p:grpSp>
        <p:nvGrpSpPr>
          <p:cNvPr id="19" name="squares"/>
          <p:cNvGrpSpPr/>
          <p:nvPr userDrawn="1"/>
        </p:nvGrpSpPr>
        <p:grpSpPr>
          <a:xfrm rot="10800000">
            <a:off x="8517030" y="2053939"/>
            <a:ext cx="628650" cy="524183"/>
            <a:chOff x="0" y="452558"/>
            <a:chExt cx="914400" cy="524182"/>
          </a:xfrm>
        </p:grpSpPr>
        <p:sp>
          <p:nvSpPr>
            <p:cNvPr id="20" name="Rounded Rectangle 19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78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57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3240256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3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7" name="Rounded Rectangle 16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9" name="Round Same Side Corner Rectangle 18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34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5" name="Rounded Rectangle 14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09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1" name="Rounded Rectangle 10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67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20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9104"/>
            <a:ext cx="7886700" cy="4643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7989" y="6476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E0E4-908A-4724-B308-E4F6AE4FA0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84" y="6593288"/>
            <a:ext cx="850100" cy="201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" y="6593288"/>
            <a:ext cx="1019247" cy="2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3.jpg"/><Relationship Id="rId4" Type="http://schemas.openxmlformats.org/officeDocument/2006/relationships/hyperlink" Target="movies/Software%20Development%20Life%20Cycle.fl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Enterprise Architecture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Romi Satria Wahono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romi@romisatriawahono.net</a:t>
            </a:r>
            <a:br>
              <a:rPr lang="en-US" sz="2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</a:rPr>
              <a:t>romisatriawahono.net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5544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Architecture?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>
                <a:solidFill>
                  <a:srgbClr val="C00000"/>
                </a:solidFill>
              </a:rPr>
              <a:t>art or science </a:t>
            </a:r>
            <a:r>
              <a:rPr lang="en-US" sz="3200" dirty="0"/>
              <a:t>of building or </a:t>
            </a:r>
            <a:r>
              <a:rPr lang="en-US" sz="3200" dirty="0">
                <a:solidFill>
                  <a:srgbClr val="0070C0"/>
                </a:solidFill>
              </a:rPr>
              <a:t>constructing edifices </a:t>
            </a:r>
            <a:r>
              <a:rPr lang="en-US" sz="3200" dirty="0"/>
              <a:t>of any kind </a:t>
            </a:r>
            <a:r>
              <a:rPr lang="en-US" sz="3200" dirty="0">
                <a:solidFill>
                  <a:srgbClr val="0070C0"/>
                </a:solidFill>
              </a:rPr>
              <a:t>for human </a:t>
            </a:r>
            <a:r>
              <a:rPr lang="en-US" sz="3200" dirty="0" smtClean="0">
                <a:solidFill>
                  <a:srgbClr val="0070C0"/>
                </a:solidFill>
              </a:rPr>
              <a:t>use</a:t>
            </a:r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>
                <a:solidFill>
                  <a:srgbClr val="C00000"/>
                </a:solidFill>
              </a:rPr>
              <a:t>special method </a:t>
            </a:r>
            <a:r>
              <a:rPr lang="en-US" sz="3200" dirty="0"/>
              <a:t>or </a:t>
            </a:r>
            <a:r>
              <a:rPr lang="en-US" sz="3200" dirty="0" smtClean="0"/>
              <a:t>style </a:t>
            </a:r>
            <a:r>
              <a:rPr lang="en-US" sz="3200" dirty="0"/>
              <a:t>in accordance with which the </a:t>
            </a:r>
            <a:r>
              <a:rPr lang="en-US" sz="3200" dirty="0">
                <a:solidFill>
                  <a:srgbClr val="0070C0"/>
                </a:solidFill>
              </a:rPr>
              <a:t>details of the structure and ornamentation </a:t>
            </a:r>
            <a:r>
              <a:rPr lang="en-US" sz="3200" dirty="0"/>
              <a:t>of a building are </a:t>
            </a:r>
            <a:r>
              <a:rPr lang="en-US" sz="3200" dirty="0" smtClean="0"/>
              <a:t>arranged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14511" r="16070" b="4124"/>
          <a:stretch/>
        </p:blipFill>
        <p:spPr bwMode="auto">
          <a:xfrm>
            <a:off x="-8562" y="0"/>
            <a:ext cx="919139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92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8073" r="16070" b="4123"/>
          <a:stretch/>
        </p:blipFill>
        <p:spPr bwMode="auto">
          <a:xfrm>
            <a:off x="-8562" y="0"/>
            <a:ext cx="919139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14635" r="16279" b="10946"/>
          <a:stretch/>
        </p:blipFill>
        <p:spPr bwMode="auto">
          <a:xfrm>
            <a:off x="76200" y="1066800"/>
            <a:ext cx="9106629" cy="588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07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loitte - BPMN - Basic Guidlines and Tips_Page_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635" b="2082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868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 </a:t>
            </a:r>
            <a:r>
              <a:rPr lang="en-US" smtClean="0"/>
              <a:t>Application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t="16552" r="14276" b="4736"/>
          <a:stretch/>
        </p:blipFill>
        <p:spPr bwMode="auto">
          <a:xfrm>
            <a:off x="381000" y="914400"/>
            <a:ext cx="8382000" cy="568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31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Purchase Request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37954" r="10837" b="15411"/>
          <a:stretch/>
        </p:blipFill>
        <p:spPr bwMode="auto">
          <a:xfrm>
            <a:off x="-3426" y="1295400"/>
            <a:ext cx="909414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2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2" y="228600"/>
            <a:ext cx="8561387" cy="533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Shipment Process of a Hardware Retailer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16204" r="10702" b="13426"/>
          <a:stretch>
            <a:fillRect/>
          </a:stretch>
        </p:blipFill>
        <p:spPr bwMode="auto">
          <a:xfrm>
            <a:off x="-76200" y="838200"/>
            <a:ext cx="9220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11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2" y="190500"/>
            <a:ext cx="8561387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Pizza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5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Order Fulfillment and Procurement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 l="15227" t="18750" r="8053" b="15625"/>
          <a:stretch>
            <a:fillRect/>
          </a:stretch>
        </p:blipFill>
        <p:spPr bwMode="auto">
          <a:xfrm>
            <a:off x="0" y="1295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02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Sequence </a:t>
            </a:r>
            <a:r>
              <a:rPr lang="id-ID" sz="4400" dirty="0" smtClean="0"/>
              <a:t>Diagram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Sequence </a:t>
            </a:r>
            <a:r>
              <a:rPr lang="en-US" dirty="0" smtClean="0"/>
              <a:t>Diagram</a:t>
            </a:r>
            <a:endParaRPr lang="en-US" sz="4400" dirty="0" smtClean="0"/>
          </a:p>
        </p:txBody>
      </p:sp>
      <p:sp>
        <p:nvSpPr>
          <p:cNvPr id="2048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Illustrate the </a:t>
            </a:r>
            <a:r>
              <a:rPr lang="en-US" sz="3600" dirty="0" smtClean="0">
                <a:solidFill>
                  <a:srgbClr val="C00000"/>
                </a:solidFill>
              </a:rPr>
              <a:t>objects that participate </a:t>
            </a:r>
            <a:r>
              <a:rPr lang="en-US" sz="3600" dirty="0" smtClean="0"/>
              <a:t>in a use case</a:t>
            </a:r>
          </a:p>
          <a:p>
            <a:pPr eaLnBrk="1" hangingPunct="1"/>
            <a:r>
              <a:rPr lang="en-US" sz="3600" dirty="0" smtClean="0"/>
              <a:t>Show the </a:t>
            </a:r>
            <a:r>
              <a:rPr lang="en-US" sz="3600" dirty="0" smtClean="0">
                <a:solidFill>
                  <a:srgbClr val="C00000"/>
                </a:solidFill>
              </a:rPr>
              <a:t>messages that pass between objects</a:t>
            </a:r>
            <a:r>
              <a:rPr lang="en-US" sz="3600" dirty="0" smtClean="0"/>
              <a:t> for a particular use-case over time</a:t>
            </a:r>
          </a:p>
        </p:txBody>
      </p:sp>
    </p:spTree>
    <p:extLst>
      <p:ext uri="{BB962C8B-B14F-4D97-AF65-F5344CB8AC3E}">
        <p14:creationId xmlns:p14="http://schemas.microsoft.com/office/powerpoint/2010/main" val="246504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Architecture?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The </a:t>
            </a:r>
            <a:r>
              <a:rPr lang="en-US" sz="3000" dirty="0">
                <a:solidFill>
                  <a:srgbClr val="C00000"/>
                </a:solidFill>
              </a:rPr>
              <a:t>organizational structure of a system </a:t>
            </a:r>
            <a:r>
              <a:rPr lang="en-US" sz="3000" dirty="0"/>
              <a:t>or </a:t>
            </a:r>
            <a:r>
              <a:rPr lang="en-US" sz="3000" dirty="0" smtClean="0"/>
              <a:t>component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i="1" dirty="0" smtClean="0"/>
              <a:t>(IEEE </a:t>
            </a:r>
            <a:r>
              <a:rPr lang="en-US" sz="2000" i="1" dirty="0"/>
              <a:t>Standard 610, </a:t>
            </a:r>
            <a:r>
              <a:rPr lang="en-US" sz="2000" i="1" dirty="0" smtClean="0"/>
              <a:t>Standard </a:t>
            </a:r>
            <a:r>
              <a:rPr lang="en-US" sz="2000" i="1" dirty="0"/>
              <a:t>Computer Dictionary: A Compilation of IEEE Standard Computer </a:t>
            </a:r>
            <a:r>
              <a:rPr lang="en-US" sz="2000" i="1" dirty="0" smtClean="0"/>
              <a:t>Glossaries)</a:t>
            </a:r>
          </a:p>
          <a:p>
            <a:endParaRPr lang="en-US" sz="1800" i="1" dirty="0"/>
          </a:p>
          <a:p>
            <a:r>
              <a:rPr lang="en-US" sz="3000" dirty="0" smtClean="0"/>
              <a:t>The </a:t>
            </a:r>
            <a:r>
              <a:rPr lang="en-US" sz="3000" dirty="0">
                <a:solidFill>
                  <a:srgbClr val="C00000"/>
                </a:solidFill>
              </a:rPr>
              <a:t>fundamental organization of a system </a:t>
            </a:r>
            <a:r>
              <a:rPr lang="en-US" sz="3000" dirty="0"/>
              <a:t>embodied in its </a:t>
            </a:r>
            <a:r>
              <a:rPr lang="en-US" sz="3000" dirty="0">
                <a:solidFill>
                  <a:srgbClr val="0070C0"/>
                </a:solidFill>
              </a:rPr>
              <a:t>components</a:t>
            </a:r>
            <a:r>
              <a:rPr lang="en-US" sz="3000" dirty="0"/>
              <a:t>, their </a:t>
            </a:r>
            <a:r>
              <a:rPr lang="en-US" sz="3000" dirty="0">
                <a:solidFill>
                  <a:srgbClr val="0070C0"/>
                </a:solidFill>
              </a:rPr>
              <a:t>relationships</a:t>
            </a:r>
            <a:r>
              <a:rPr lang="en-US" sz="3000" dirty="0"/>
              <a:t> to each other, and to the </a:t>
            </a:r>
            <a:r>
              <a:rPr lang="en-US" sz="3000" dirty="0">
                <a:solidFill>
                  <a:srgbClr val="0070C0"/>
                </a:solidFill>
              </a:rPr>
              <a:t>environment</a:t>
            </a:r>
            <a:r>
              <a:rPr lang="en-US" sz="3000" dirty="0"/>
              <a:t>, and the </a:t>
            </a:r>
            <a:r>
              <a:rPr lang="en-US" sz="3000" dirty="0">
                <a:solidFill>
                  <a:srgbClr val="0070C0"/>
                </a:solidFill>
              </a:rPr>
              <a:t>principles guiding </a:t>
            </a:r>
            <a:r>
              <a:rPr lang="en-US" sz="3000" dirty="0"/>
              <a:t>its design and </a:t>
            </a:r>
            <a:r>
              <a:rPr lang="en-US" sz="3000" dirty="0" smtClean="0"/>
              <a:t>evolution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i="1" dirty="0" smtClean="0"/>
              <a:t>(IEEE </a:t>
            </a:r>
            <a:r>
              <a:rPr lang="en-US" sz="2000" i="1" dirty="0"/>
              <a:t>Standard 1471, </a:t>
            </a:r>
            <a:r>
              <a:rPr lang="en-US" sz="2000" i="1" dirty="0" smtClean="0"/>
              <a:t>IEEE </a:t>
            </a:r>
            <a:r>
              <a:rPr lang="en-US" sz="2000" i="1" dirty="0"/>
              <a:t>Recommended Practice for Architectural Description of Software-Intensive </a:t>
            </a:r>
            <a:r>
              <a:rPr lang="en-US" sz="2000" i="1" dirty="0" smtClean="0"/>
              <a:t>Systems)</a:t>
            </a:r>
            <a:endParaRPr lang="en-US" sz="2000" i="1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Sequence Diagram Syntax</a:t>
            </a:r>
          </a:p>
        </p:txBody>
      </p:sp>
      <p:sp>
        <p:nvSpPr>
          <p:cNvPr id="2150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1219200"/>
            <a:ext cx="7620000" cy="48006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/>
            <a:endParaRPr lang="en-US" sz="3600"/>
          </a:p>
        </p:txBody>
      </p:sp>
      <p:sp>
        <p:nvSpPr>
          <p:cNvPr id="2150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581400" y="1219200"/>
            <a:ext cx="0" cy="480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762000" y="23622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0600" y="1371600"/>
            <a:ext cx="2307876" cy="45243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AN ACTOR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AN OBJECT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A LIFELINE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A FOCUS OF CONTROL</a:t>
            </a:r>
          </a:p>
          <a:p>
            <a:endParaRPr lang="en-US" sz="1800" b="1" dirty="0"/>
          </a:p>
          <a:p>
            <a:r>
              <a:rPr lang="en-US" sz="1800" b="1" dirty="0"/>
              <a:t>A MESSAGE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OBJECT DESTRUCTION</a:t>
            </a:r>
          </a:p>
        </p:txBody>
      </p:sp>
      <p:sp>
        <p:nvSpPr>
          <p:cNvPr id="21512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762000" y="32004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62000" y="39624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762000" y="46482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62000" y="52578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638800" y="1371600"/>
            <a:ext cx="609600" cy="914400"/>
            <a:chOff x="3312" y="1104"/>
            <a:chExt cx="384" cy="576"/>
          </a:xfrm>
        </p:grpSpPr>
        <p:sp>
          <p:nvSpPr>
            <p:cNvPr id="21523" name="Oval 2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60" y="1104"/>
              <a:ext cx="288" cy="2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504" y="134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92"/>
              <a:ext cx="19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92"/>
              <a:ext cx="19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312" y="153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2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504" y="153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7" name="Rectangle 2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0" y="2438400"/>
            <a:ext cx="2667000" cy="68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err="1"/>
              <a:t>anObject:aClass</a:t>
            </a:r>
            <a:endParaRPr lang="en-US" sz="2400" dirty="0"/>
          </a:p>
        </p:txBody>
      </p:sp>
      <p:sp>
        <p:nvSpPr>
          <p:cNvPr id="21518" name="Line 2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943600" y="32766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Rectangle 3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67400" y="4038600"/>
            <a:ext cx="152400" cy="533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953000" y="51054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Text Box 3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53000" y="4724400"/>
            <a:ext cx="183563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   </a:t>
            </a:r>
            <a:r>
              <a:rPr lang="en-US" sz="2000" dirty="0" smtClean="0"/>
              <a:t> </a:t>
            </a:r>
            <a:r>
              <a:rPr lang="en-US" sz="2000" dirty="0" err="1" smtClean="0"/>
              <a:t>aMessage</a:t>
            </a:r>
            <a:r>
              <a:rPr lang="en-US" sz="2000" dirty="0"/>
              <a:t>()</a:t>
            </a:r>
          </a:p>
        </p:txBody>
      </p:sp>
      <p:sp>
        <p:nvSpPr>
          <p:cNvPr id="21522" name="Text Box 3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59048" y="5405735"/>
            <a:ext cx="33695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2562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Jenis</a:t>
            </a:r>
            <a:r>
              <a:rPr lang="en-US" dirty="0" smtClean="0"/>
              <a:t> Class (BCE Pattern)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Boundary</a:t>
            </a:r>
            <a:r>
              <a:rPr lang="en-US" sz="3200" dirty="0" smtClean="0"/>
              <a:t> Class:</a:t>
            </a:r>
          </a:p>
          <a:p>
            <a:pPr marL="863600" lvl="1" indent="-514350"/>
            <a:r>
              <a:rPr lang="en-US" dirty="0" smtClean="0"/>
              <a:t>Class yang </a:t>
            </a:r>
            <a:r>
              <a:rPr lang="en-US" dirty="0" err="1" smtClean="0"/>
              <a:t>berinteraksi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aktor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(user interface)</a:t>
            </a:r>
          </a:p>
          <a:p>
            <a:pPr marL="863600" lvl="1" indent="-514350"/>
            <a:r>
              <a:rPr lang="en-US" dirty="0" smtClean="0"/>
              <a:t>Form, input, UI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sini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Control</a:t>
            </a:r>
            <a:r>
              <a:rPr lang="en-US" sz="3200" dirty="0" smtClean="0"/>
              <a:t> Class:</a:t>
            </a:r>
          </a:p>
          <a:p>
            <a:pPr marL="863600" lvl="1" indent="-514350"/>
            <a:r>
              <a:rPr lang="en-US" dirty="0" smtClean="0"/>
              <a:t>Class yang </a:t>
            </a:r>
            <a:r>
              <a:rPr lang="en-US" dirty="0" err="1" smtClean="0"/>
              <a:t>berhubungan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pemrosesan</a:t>
            </a:r>
            <a:r>
              <a:rPr lang="en-US" dirty="0" smtClean="0"/>
              <a:t>, </a:t>
            </a:r>
            <a:r>
              <a:rPr lang="en-US" dirty="0" err="1" smtClean="0"/>
              <a:t>penghitungan</a:t>
            </a:r>
            <a:r>
              <a:rPr lang="en-US" dirty="0" smtClean="0"/>
              <a:t>, </a:t>
            </a:r>
            <a:r>
              <a:rPr lang="en-US" dirty="0" err="1" smtClean="0"/>
              <a:t>kalkulasi</a:t>
            </a:r>
            <a:r>
              <a:rPr lang="en-US" dirty="0" smtClean="0"/>
              <a:t>, </a:t>
            </a:r>
            <a:r>
              <a:rPr lang="en-US" dirty="0" err="1" smtClean="0"/>
              <a:t>komputasi</a:t>
            </a:r>
            <a:r>
              <a:rPr lang="en-US" dirty="0" smtClean="0"/>
              <a:t>, query, </a:t>
            </a:r>
            <a:r>
              <a:rPr lang="en-US" dirty="0" err="1" smtClean="0"/>
              <a:t>dst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Entity</a:t>
            </a:r>
            <a:r>
              <a:rPr lang="en-US" sz="3200" dirty="0" smtClean="0"/>
              <a:t> Class:</a:t>
            </a:r>
          </a:p>
          <a:p>
            <a:pPr marL="863600" lvl="1" indent="-514350"/>
            <a:r>
              <a:rPr lang="en-US" dirty="0" smtClean="0"/>
              <a:t>Class yang </a:t>
            </a:r>
            <a:r>
              <a:rPr lang="en-US" dirty="0" err="1" smtClean="0"/>
              <a:t>berhubungan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data, </a:t>
            </a:r>
            <a:r>
              <a:rPr lang="en-US" dirty="0" err="1" smtClean="0"/>
              <a:t>penyimpanan</a:t>
            </a:r>
            <a:r>
              <a:rPr lang="en-US" dirty="0" smtClean="0"/>
              <a:t> data/file</a:t>
            </a:r>
          </a:p>
        </p:txBody>
      </p:sp>
    </p:spTree>
    <p:extLst>
      <p:ext uri="{BB962C8B-B14F-4D97-AF65-F5344CB8AC3E}">
        <p14:creationId xmlns:p14="http://schemas.microsoft.com/office/powerpoint/2010/main" val="16600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2" y="431800"/>
            <a:ext cx="8193088" cy="6477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Memasukkan</a:t>
            </a:r>
            <a:r>
              <a:rPr lang="en-US" sz="4000" dirty="0" smtClean="0"/>
              <a:t> </a:t>
            </a:r>
            <a:r>
              <a:rPr lang="en-US" sz="4000" dirty="0" err="1" smtClean="0"/>
              <a:t>Kartu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9135" r="3648" b="6972"/>
          <a:stretch/>
        </p:blipFill>
        <p:spPr bwMode="auto">
          <a:xfrm>
            <a:off x="228600" y="1181100"/>
            <a:ext cx="8686800" cy="526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8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17732"/>
            <a:ext cx="8866188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Memasukkan</a:t>
            </a:r>
            <a:r>
              <a:rPr lang="en-US" sz="4000" dirty="0" smtClean="0"/>
              <a:t> PIN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7657" r="3147" b="4055"/>
          <a:stretch/>
        </p:blipFill>
        <p:spPr bwMode="auto">
          <a:xfrm>
            <a:off x="88900" y="1281332"/>
            <a:ext cx="8991600" cy="53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5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Melihat</a:t>
            </a:r>
            <a:r>
              <a:rPr lang="en-US" sz="4000" dirty="0" smtClean="0"/>
              <a:t> </a:t>
            </a:r>
            <a:r>
              <a:rPr lang="en-US" sz="4000" dirty="0" err="1" smtClean="0"/>
              <a:t>Saldo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8610" r="2514" b="4903"/>
          <a:stretch/>
        </p:blipFill>
        <p:spPr bwMode="auto">
          <a:xfrm>
            <a:off x="177437" y="1352549"/>
            <a:ext cx="878912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0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Mengirim</a:t>
            </a:r>
            <a:r>
              <a:rPr lang="en-US" sz="4000" dirty="0" smtClean="0"/>
              <a:t> </a:t>
            </a:r>
            <a:r>
              <a:rPr lang="en-US" sz="4000" dirty="0" err="1" smtClean="0"/>
              <a:t>Uang</a:t>
            </a:r>
            <a:endParaRPr lang="en-US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4346" r="2655" b="16758"/>
          <a:stretch/>
        </p:blipFill>
        <p:spPr bwMode="auto">
          <a:xfrm>
            <a:off x="152400" y="977900"/>
            <a:ext cx="8763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46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Mengambil</a:t>
            </a:r>
            <a:r>
              <a:rPr lang="en-US" sz="4000" dirty="0" smtClean="0"/>
              <a:t> </a:t>
            </a:r>
            <a:r>
              <a:rPr lang="en-US" sz="4000" dirty="0" err="1" smtClean="0"/>
              <a:t>Uang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5244" r="2060" b="3945"/>
          <a:stretch/>
        </p:blipFill>
        <p:spPr bwMode="auto">
          <a:xfrm>
            <a:off x="127000" y="1003300"/>
            <a:ext cx="8915400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0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2" y="419100"/>
            <a:ext cx="8866188" cy="6477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Sequence Diagram: </a:t>
            </a:r>
            <a:r>
              <a:rPr lang="en-US" sz="4000" dirty="0" err="1" smtClean="0"/>
              <a:t>Melakukan</a:t>
            </a:r>
            <a:r>
              <a:rPr lang="en-US" sz="4000" dirty="0" smtClean="0"/>
              <a:t> Logout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7786" r="2154" b="7786"/>
          <a:stretch/>
        </p:blipFill>
        <p:spPr bwMode="auto">
          <a:xfrm>
            <a:off x="152400" y="1066800"/>
            <a:ext cx="8991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95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Diagram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45" t="5224" r="2534" b="2239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164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</a:t>
            </a:r>
            <a:r>
              <a:rPr lang="en-US" dirty="0" smtClean="0"/>
              <a:t>Diagram</a:t>
            </a:r>
            <a:r>
              <a:rPr lang="id-ID" dirty="0" smtClean="0"/>
              <a:t> (2 </a:t>
            </a:r>
            <a:r>
              <a:rPr lang="id-ID" dirty="0" err="1" smtClean="0"/>
              <a:t>Tier</a:t>
            </a:r>
            <a:r>
              <a:rPr lang="id-ID" dirty="0" smtClean="0"/>
              <a:t>)</a:t>
            </a:r>
            <a:endParaRPr lang="id-ID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8120" r="1396" b="3445"/>
          <a:stretch/>
        </p:blipFill>
        <p:spPr bwMode="auto">
          <a:xfrm>
            <a:off x="304800" y="1600200"/>
            <a:ext cx="8458200" cy="444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3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Architecture?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 </a:t>
            </a:r>
            <a:r>
              <a:rPr lang="en-US" sz="3200" dirty="0">
                <a:solidFill>
                  <a:srgbClr val="C00000"/>
                </a:solidFill>
              </a:rPr>
              <a:t>formal description of a system</a:t>
            </a:r>
            <a:r>
              <a:rPr lang="en-US" sz="3200" dirty="0"/>
              <a:t>, or a </a:t>
            </a:r>
            <a:r>
              <a:rPr lang="en-US" sz="3200" dirty="0">
                <a:solidFill>
                  <a:srgbClr val="C00000"/>
                </a:solidFill>
              </a:rPr>
              <a:t>detailed plan of the system </a:t>
            </a:r>
            <a:r>
              <a:rPr lang="en-US" sz="3200" dirty="0"/>
              <a:t>at a component level to guide its implementation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The </a:t>
            </a:r>
            <a:r>
              <a:rPr lang="en-US" sz="3200" dirty="0">
                <a:solidFill>
                  <a:srgbClr val="C00000"/>
                </a:solidFill>
              </a:rPr>
              <a:t>structure of components</a:t>
            </a:r>
            <a:r>
              <a:rPr lang="en-US" sz="3200" dirty="0"/>
              <a:t>, their </a:t>
            </a:r>
            <a:r>
              <a:rPr lang="en-US" sz="3200" dirty="0" smtClean="0">
                <a:solidFill>
                  <a:srgbClr val="0070C0"/>
                </a:solidFill>
              </a:rPr>
              <a:t>inter-relationships</a:t>
            </a:r>
            <a:r>
              <a:rPr lang="en-US" sz="3200" dirty="0"/>
              <a:t>, and the principles and guidelines governing their design and evolution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Diagram</a:t>
            </a:r>
            <a:r>
              <a:rPr lang="id-ID" dirty="0" smtClean="0"/>
              <a:t> (3 </a:t>
            </a:r>
            <a:r>
              <a:rPr lang="id-ID" dirty="0" err="1" smtClean="0"/>
              <a:t>Tier</a:t>
            </a:r>
            <a:r>
              <a:rPr lang="id-ID" dirty="0"/>
              <a:t>)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15" b="1351"/>
          <a:stretch>
            <a:fillRect/>
          </a:stretch>
        </p:blipFill>
        <p:spPr bwMode="auto">
          <a:xfrm>
            <a:off x="1968500" y="1054100"/>
            <a:ext cx="495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56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Data Model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25129" r="27930" b="14714"/>
          <a:stretch/>
        </p:blipFill>
        <p:spPr bwMode="auto">
          <a:xfrm>
            <a:off x="486663" y="1155075"/>
            <a:ext cx="8170674" cy="539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53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5</a:t>
            </a:r>
            <a:r>
              <a:rPr lang="en-US" sz="5400" dirty="0" smtClean="0"/>
              <a:t>. </a:t>
            </a:r>
            <a:r>
              <a:rPr lang="en-US" sz="5400" dirty="0" smtClean="0"/>
              <a:t>TOGAF Enterprise Architecture Framework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TOGAF?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947445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TOGAF is a </a:t>
            </a:r>
            <a:r>
              <a:rPr lang="en-US" sz="3200" dirty="0">
                <a:solidFill>
                  <a:srgbClr val="C00000"/>
                </a:solidFill>
              </a:rPr>
              <a:t>framework</a:t>
            </a:r>
            <a:r>
              <a:rPr lang="en-US" sz="3200" dirty="0"/>
              <a:t> </a:t>
            </a:r>
            <a:r>
              <a:rPr lang="en-US" sz="3200" dirty="0" smtClean="0"/>
              <a:t>(a </a:t>
            </a:r>
            <a:r>
              <a:rPr lang="en-US" sz="3200" dirty="0"/>
              <a:t>detailed method and a set of supporting </a:t>
            </a:r>
            <a:r>
              <a:rPr lang="en-US" sz="3200" dirty="0" smtClean="0"/>
              <a:t>tools) </a:t>
            </a:r>
            <a:r>
              <a:rPr lang="en-US" sz="3200" dirty="0">
                <a:solidFill>
                  <a:srgbClr val="0070C0"/>
                </a:solidFill>
              </a:rPr>
              <a:t>for developing an enterprise </a:t>
            </a:r>
            <a:r>
              <a:rPr lang="en-US" sz="3200" dirty="0" smtClean="0">
                <a:solidFill>
                  <a:srgbClr val="0070C0"/>
                </a:solidFill>
              </a:rPr>
              <a:t>architecture</a:t>
            </a:r>
          </a:p>
          <a:p>
            <a:r>
              <a:rPr lang="en-US" sz="3200" dirty="0"/>
              <a:t>TOGAF provides the </a:t>
            </a:r>
            <a:r>
              <a:rPr lang="en-US" sz="3200" dirty="0">
                <a:solidFill>
                  <a:srgbClr val="C00000"/>
                </a:solidFill>
              </a:rPr>
              <a:t>methods and tools </a:t>
            </a:r>
            <a:r>
              <a:rPr lang="en-US" sz="3200" dirty="0"/>
              <a:t>for assisting in the </a:t>
            </a:r>
            <a:r>
              <a:rPr lang="en-US" sz="3200" dirty="0">
                <a:solidFill>
                  <a:srgbClr val="0070C0"/>
                </a:solidFill>
              </a:rPr>
              <a:t>acceptance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70C0"/>
                </a:solidFill>
              </a:rPr>
              <a:t>production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70C0"/>
                </a:solidFill>
              </a:rPr>
              <a:t>use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0070C0"/>
                </a:solidFill>
              </a:rPr>
              <a:t>maintenance</a:t>
            </a:r>
            <a:r>
              <a:rPr lang="en-US" sz="3200" dirty="0"/>
              <a:t> of an </a:t>
            </a:r>
            <a:r>
              <a:rPr lang="en-US" sz="3200" dirty="0">
                <a:solidFill>
                  <a:srgbClr val="0070C0"/>
                </a:solidFill>
              </a:rPr>
              <a:t>enterprise architecture</a:t>
            </a:r>
            <a:r>
              <a:rPr lang="en-US" sz="3200" dirty="0"/>
              <a:t>. </a:t>
            </a:r>
            <a:endParaRPr lang="en-US" sz="3200" dirty="0" smtClean="0"/>
          </a:p>
          <a:p>
            <a:r>
              <a:rPr lang="en-US" sz="3200" dirty="0" smtClean="0"/>
              <a:t>It </a:t>
            </a:r>
            <a:r>
              <a:rPr lang="en-US" sz="3200" dirty="0"/>
              <a:t>is based on an </a:t>
            </a:r>
            <a:r>
              <a:rPr lang="en-US" sz="3200" dirty="0">
                <a:solidFill>
                  <a:srgbClr val="C00000"/>
                </a:solidFill>
              </a:rPr>
              <a:t>iterative process model supported by best practices </a:t>
            </a:r>
            <a:r>
              <a:rPr lang="en-US" sz="3200" dirty="0"/>
              <a:t>and a re-usable set of existing architecture </a:t>
            </a:r>
            <a:r>
              <a:rPr lang="en-US" sz="3200" dirty="0" smtClean="0"/>
              <a:t>assets</a:t>
            </a:r>
          </a:p>
          <a:p>
            <a:r>
              <a:rPr lang="en-US" sz="3200" dirty="0" smtClean="0"/>
              <a:t>It </a:t>
            </a:r>
            <a:r>
              <a:rPr lang="en-US" sz="3200" dirty="0"/>
              <a:t>may be used </a:t>
            </a:r>
            <a:r>
              <a:rPr lang="en-US" sz="3200" dirty="0">
                <a:solidFill>
                  <a:srgbClr val="C00000"/>
                </a:solidFill>
              </a:rPr>
              <a:t>freely</a:t>
            </a:r>
            <a:r>
              <a:rPr lang="en-US" sz="3200" dirty="0"/>
              <a:t> by any organization wishing </a:t>
            </a:r>
            <a:r>
              <a:rPr lang="en-US" sz="3200" dirty="0">
                <a:solidFill>
                  <a:srgbClr val="0070C0"/>
                </a:solidFill>
              </a:rPr>
              <a:t>to develop an enterprise architecture </a:t>
            </a:r>
            <a:r>
              <a:rPr lang="en-US" sz="3200" dirty="0"/>
              <a:t>for use within that </a:t>
            </a:r>
            <a:r>
              <a:rPr lang="en-US" sz="3200" dirty="0" smtClean="0"/>
              <a:t>organization</a:t>
            </a:r>
          </a:p>
          <a:p>
            <a:r>
              <a:rPr lang="en-US" sz="3200" dirty="0" smtClean="0"/>
              <a:t>TOGAF </a:t>
            </a:r>
            <a:r>
              <a:rPr lang="en-US" sz="3200" dirty="0"/>
              <a:t>has been developed through the collaborative efforts of over </a:t>
            </a:r>
            <a:r>
              <a:rPr lang="en-US" sz="3200" dirty="0">
                <a:solidFill>
                  <a:srgbClr val="C00000"/>
                </a:solidFill>
              </a:rPr>
              <a:t>300 Architecture Forum member companies </a:t>
            </a:r>
            <a:r>
              <a:rPr lang="en-US" sz="3200" dirty="0"/>
              <a:t>from some of the world's leading companies and </a:t>
            </a:r>
            <a:r>
              <a:rPr lang="en-US" sz="3200" dirty="0" smtClean="0"/>
              <a:t>organizations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Kind of Architecture Does TOGAF Deal With?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18053" y="1528763"/>
          <a:ext cx="8517834" cy="46626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12582"/>
                <a:gridCol w="6105252"/>
              </a:tblGrid>
              <a:tr h="578333">
                <a:tc>
                  <a:txBody>
                    <a:bodyPr/>
                    <a:lstStyle/>
                    <a:p>
                      <a:r>
                        <a:rPr lang="en-US" sz="2200" u="none" strike="noStrike" baseline="0" dirty="0" smtClean="0">
                          <a:latin typeface="+mn-lt"/>
                        </a:rPr>
                        <a:t>Architecture Type</a:t>
                      </a:r>
                      <a:endParaRPr lang="en-US" sz="22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none" strike="noStrike" baseline="0" dirty="0" smtClean="0">
                          <a:latin typeface="+mn-lt"/>
                        </a:rPr>
                        <a:t>Description</a:t>
                      </a:r>
                      <a:endParaRPr lang="en-US" sz="22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Business Architecture 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business strategy, governance, organization, and key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business processes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Data Architecture 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structure of an organization's logical and physical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data assets and data management 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resources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Application Architecture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A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blueprint for the individual applications to be deployed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, their interactions, and their relationships to the core business processes of the organization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Technology Architecture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logical software and hardware capabilities that are required to support the deployment of business, data, and application services. This includes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IT infrastructure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, middleware, networks, communications, processing, and standards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TOGAF Architecture Development </a:t>
            </a:r>
            <a:r>
              <a:rPr lang="en-US" dirty="0" smtClean="0"/>
              <a:t>Method (ADM)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TOGAF </a:t>
            </a:r>
            <a:r>
              <a:rPr lang="en-US" dirty="0" smtClean="0"/>
              <a:t>ADM </a:t>
            </a:r>
            <a:r>
              <a:rPr lang="en-US" dirty="0"/>
              <a:t>provides a </a:t>
            </a:r>
            <a:r>
              <a:rPr lang="en-US" dirty="0">
                <a:solidFill>
                  <a:srgbClr val="C00000"/>
                </a:solidFill>
              </a:rPr>
              <a:t>tested and repeatable process</a:t>
            </a:r>
            <a:r>
              <a:rPr lang="en-US" dirty="0"/>
              <a:t> for developing architectures. The ADM includes establishing an architecture framework, developing </a:t>
            </a:r>
            <a:r>
              <a:rPr lang="en-US" dirty="0">
                <a:solidFill>
                  <a:srgbClr val="C00000"/>
                </a:solidFill>
              </a:rPr>
              <a:t>architecture content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transitioning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governing the realization </a:t>
            </a:r>
            <a:r>
              <a:rPr lang="en-US" dirty="0"/>
              <a:t>of </a:t>
            </a:r>
            <a:r>
              <a:rPr lang="en-US" dirty="0" smtClean="0"/>
              <a:t>architectures</a:t>
            </a:r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of these activities are carried out within an </a:t>
            </a:r>
            <a:r>
              <a:rPr lang="en-US" dirty="0">
                <a:solidFill>
                  <a:srgbClr val="C00000"/>
                </a:solidFill>
              </a:rPr>
              <a:t>iterative cycle of continuous architecture </a:t>
            </a:r>
            <a:r>
              <a:rPr lang="en-US" dirty="0"/>
              <a:t>definition and realization that allows organizations to transform their enterprises in a controlled manner in response to business goals and </a:t>
            </a:r>
            <a:r>
              <a:rPr lang="en-US" dirty="0" smtClean="0"/>
              <a:t>opportunities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5" name="Picture 5" descr="a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370982"/>
            <a:ext cx="4822825" cy="61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TOGAF ADM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TOGAF </a:t>
            </a:r>
            <a:r>
              <a:rPr lang="en-US" dirty="0" smtClean="0"/>
              <a:t>ADM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121650" cy="5123999"/>
          </a:xfrm>
        </p:spPr>
        <p:txBody>
          <a:bodyPr>
            <a:noAutofit/>
          </a:bodyPr>
          <a:lstStyle/>
          <a:p>
            <a:r>
              <a:rPr lang="en-US" sz="2200" dirty="0"/>
              <a:t>The </a:t>
            </a:r>
            <a:r>
              <a:rPr lang="en-US" sz="2200" dirty="0">
                <a:solidFill>
                  <a:srgbClr val="C00000"/>
                </a:solidFill>
              </a:rPr>
              <a:t>Preliminary Phase </a:t>
            </a:r>
            <a:r>
              <a:rPr lang="en-US" sz="2200" dirty="0"/>
              <a:t>describes the preparation and initiation activities required to create an </a:t>
            </a:r>
            <a:r>
              <a:rPr lang="en-US" sz="2200" dirty="0">
                <a:solidFill>
                  <a:srgbClr val="0070C0"/>
                </a:solidFill>
              </a:rPr>
              <a:t>Architecture Capability </a:t>
            </a:r>
            <a:r>
              <a:rPr lang="en-US" sz="2200" dirty="0"/>
              <a:t>including customization of TOGAF and </a:t>
            </a:r>
            <a:r>
              <a:rPr lang="en-US" sz="2200" dirty="0">
                <a:solidFill>
                  <a:srgbClr val="0070C0"/>
                </a:solidFill>
              </a:rPr>
              <a:t>definition of Architecture </a:t>
            </a:r>
            <a:r>
              <a:rPr lang="en-US" sz="2200" dirty="0" smtClean="0">
                <a:solidFill>
                  <a:srgbClr val="0070C0"/>
                </a:solidFill>
              </a:rPr>
              <a:t>Principles</a:t>
            </a:r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/>
              <a:t>Phase A: </a:t>
            </a:r>
            <a:r>
              <a:rPr lang="en-US" sz="2200" dirty="0">
                <a:solidFill>
                  <a:srgbClr val="C00000"/>
                </a:solidFill>
              </a:rPr>
              <a:t>Architecture Vision </a:t>
            </a:r>
            <a:r>
              <a:rPr lang="en-US" sz="2200" dirty="0"/>
              <a:t>describes the initial phase of an architecture development cycle. It includes information about </a:t>
            </a:r>
            <a:r>
              <a:rPr lang="en-US" sz="2200" dirty="0">
                <a:solidFill>
                  <a:srgbClr val="0070C0"/>
                </a:solidFill>
              </a:rPr>
              <a:t>defining the scope </a:t>
            </a:r>
            <a:r>
              <a:rPr lang="en-US" sz="2200" dirty="0"/>
              <a:t>of the architecture development initiative, </a:t>
            </a:r>
            <a:r>
              <a:rPr lang="en-US" sz="2200" dirty="0">
                <a:solidFill>
                  <a:srgbClr val="0070C0"/>
                </a:solidFill>
              </a:rPr>
              <a:t>identifying the stakeholders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0070C0"/>
                </a:solidFill>
              </a:rPr>
              <a:t>creating the Architecture Vision</a:t>
            </a:r>
            <a:r>
              <a:rPr lang="en-US" sz="2200" dirty="0"/>
              <a:t>, and </a:t>
            </a:r>
            <a:r>
              <a:rPr lang="en-US" sz="2200" dirty="0">
                <a:solidFill>
                  <a:srgbClr val="0070C0"/>
                </a:solidFill>
              </a:rPr>
              <a:t>obtaining approval </a:t>
            </a:r>
            <a:r>
              <a:rPr lang="en-US" sz="2200" dirty="0"/>
              <a:t>to proceed with the architecture development.</a:t>
            </a:r>
          </a:p>
          <a:p>
            <a:r>
              <a:rPr lang="en-US" sz="2200" dirty="0"/>
              <a:t>Phase B: </a:t>
            </a:r>
            <a:r>
              <a:rPr lang="en-US" sz="2200" dirty="0">
                <a:solidFill>
                  <a:srgbClr val="C00000"/>
                </a:solidFill>
              </a:rPr>
              <a:t>Business Architecture </a:t>
            </a:r>
            <a:r>
              <a:rPr lang="en-US" sz="2200" dirty="0"/>
              <a:t>describes the development of a </a:t>
            </a:r>
            <a:r>
              <a:rPr lang="en-US" sz="2200" dirty="0">
                <a:solidFill>
                  <a:srgbClr val="0070C0"/>
                </a:solidFill>
              </a:rPr>
              <a:t>Business Architecture</a:t>
            </a:r>
            <a:r>
              <a:rPr lang="en-US" sz="2200" dirty="0"/>
              <a:t> to support the agreed Architecture Vision.</a:t>
            </a:r>
          </a:p>
          <a:p>
            <a:r>
              <a:rPr lang="en-US" sz="2200" dirty="0"/>
              <a:t>Phase C: </a:t>
            </a:r>
            <a:r>
              <a:rPr lang="en-US" sz="2200" dirty="0">
                <a:solidFill>
                  <a:srgbClr val="C00000"/>
                </a:solidFill>
              </a:rPr>
              <a:t>Information Systems Architectures </a:t>
            </a:r>
            <a:r>
              <a:rPr lang="en-US" sz="2200" dirty="0"/>
              <a:t>describes the development of </a:t>
            </a:r>
            <a:r>
              <a:rPr lang="en-US" sz="2200" dirty="0">
                <a:solidFill>
                  <a:srgbClr val="0070C0"/>
                </a:solidFill>
              </a:rPr>
              <a:t>Information Systems Architectures </a:t>
            </a:r>
            <a:r>
              <a:rPr lang="en-US" sz="2200" dirty="0"/>
              <a:t>to support the agreed Architecture Vision.</a:t>
            </a:r>
          </a:p>
          <a:p>
            <a:r>
              <a:rPr lang="en-US" sz="2200" dirty="0"/>
              <a:t>Phase D: </a:t>
            </a:r>
            <a:r>
              <a:rPr lang="en-US" sz="2200" dirty="0">
                <a:solidFill>
                  <a:srgbClr val="C00000"/>
                </a:solidFill>
              </a:rPr>
              <a:t>Technology Architecture </a:t>
            </a:r>
            <a:r>
              <a:rPr lang="en-US" sz="2200" dirty="0"/>
              <a:t>describes the development of the </a:t>
            </a:r>
            <a:r>
              <a:rPr lang="en-US" sz="2200" dirty="0">
                <a:solidFill>
                  <a:srgbClr val="0070C0"/>
                </a:solidFill>
              </a:rPr>
              <a:t>Technology Architecture</a:t>
            </a:r>
            <a:r>
              <a:rPr lang="en-US" sz="2200" dirty="0"/>
              <a:t> to support the agreed Architecture </a:t>
            </a:r>
            <a:r>
              <a:rPr lang="en-US" sz="2200" dirty="0" smtClean="0"/>
              <a:t>Vision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TOGAF </a:t>
            </a:r>
            <a:r>
              <a:rPr lang="en-US" dirty="0" smtClean="0"/>
              <a:t>ADM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94744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Phase </a:t>
            </a:r>
            <a:r>
              <a:rPr lang="en-US" dirty="0"/>
              <a:t>E: </a:t>
            </a:r>
            <a:r>
              <a:rPr lang="en-US" dirty="0">
                <a:solidFill>
                  <a:srgbClr val="C00000"/>
                </a:solidFill>
              </a:rPr>
              <a:t>Opportunities &amp; Solutions </a:t>
            </a:r>
            <a:r>
              <a:rPr lang="en-US" dirty="0"/>
              <a:t>conducts initial implementation planning and the </a:t>
            </a:r>
            <a:r>
              <a:rPr lang="en-US" dirty="0">
                <a:solidFill>
                  <a:srgbClr val="0070C0"/>
                </a:solidFill>
              </a:rPr>
              <a:t>identification of delivery vehicles </a:t>
            </a:r>
            <a:r>
              <a:rPr lang="en-US" dirty="0"/>
              <a:t>for the architecture defined in the previous </a:t>
            </a:r>
            <a:r>
              <a:rPr lang="en-US" dirty="0" smtClean="0"/>
              <a:t>phases</a:t>
            </a:r>
            <a:endParaRPr lang="en-US" dirty="0"/>
          </a:p>
          <a:p>
            <a:r>
              <a:rPr lang="en-US" dirty="0"/>
              <a:t>Phase F: </a:t>
            </a:r>
            <a:r>
              <a:rPr lang="en-US" dirty="0">
                <a:solidFill>
                  <a:srgbClr val="C00000"/>
                </a:solidFill>
              </a:rPr>
              <a:t>Migration Planning </a:t>
            </a:r>
            <a:r>
              <a:rPr lang="en-US" dirty="0"/>
              <a:t>addresses how to move from the </a:t>
            </a:r>
            <a:r>
              <a:rPr lang="en-US" dirty="0">
                <a:solidFill>
                  <a:srgbClr val="0070C0"/>
                </a:solidFill>
              </a:rPr>
              <a:t>Baseline to the Target Architectures </a:t>
            </a:r>
            <a:r>
              <a:rPr lang="en-US" dirty="0"/>
              <a:t>by finalizing a detailed Implementation and </a:t>
            </a:r>
            <a:r>
              <a:rPr lang="en-US" dirty="0">
                <a:solidFill>
                  <a:srgbClr val="0070C0"/>
                </a:solidFill>
              </a:rPr>
              <a:t>Migration </a:t>
            </a:r>
            <a:r>
              <a:rPr lang="en-US" dirty="0" smtClean="0">
                <a:solidFill>
                  <a:srgbClr val="0070C0"/>
                </a:solidFill>
              </a:rPr>
              <a:t>Plan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Phase G: </a:t>
            </a:r>
            <a:r>
              <a:rPr lang="en-US" dirty="0">
                <a:solidFill>
                  <a:srgbClr val="C00000"/>
                </a:solidFill>
              </a:rPr>
              <a:t>Implementation Governance </a:t>
            </a:r>
            <a:r>
              <a:rPr lang="en-US" dirty="0"/>
              <a:t>provides an architectural oversight of the </a:t>
            </a:r>
            <a:r>
              <a:rPr lang="en-US" dirty="0" smtClean="0"/>
              <a:t>implementation</a:t>
            </a:r>
            <a:endParaRPr lang="en-US" dirty="0"/>
          </a:p>
          <a:p>
            <a:r>
              <a:rPr lang="en-US" dirty="0"/>
              <a:t>Phase H: </a:t>
            </a:r>
            <a:r>
              <a:rPr lang="en-US" dirty="0">
                <a:solidFill>
                  <a:srgbClr val="C00000"/>
                </a:solidFill>
              </a:rPr>
              <a:t>Architecture Change Management </a:t>
            </a:r>
            <a:r>
              <a:rPr lang="en-US" dirty="0"/>
              <a:t>establishes procedures for managing </a:t>
            </a:r>
            <a:r>
              <a:rPr lang="en-US" dirty="0">
                <a:solidFill>
                  <a:srgbClr val="0070C0"/>
                </a:solidFill>
              </a:rPr>
              <a:t>change to the new </a:t>
            </a:r>
            <a:r>
              <a:rPr lang="en-US" dirty="0" smtClean="0">
                <a:solidFill>
                  <a:srgbClr val="0070C0"/>
                </a:solidFill>
              </a:rPr>
              <a:t>architecture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Requirements Management </a:t>
            </a:r>
            <a:r>
              <a:rPr lang="en-US" dirty="0"/>
              <a:t>examines the process of </a:t>
            </a:r>
            <a:r>
              <a:rPr lang="en-US" dirty="0">
                <a:solidFill>
                  <a:srgbClr val="0070C0"/>
                </a:solidFill>
              </a:rPr>
              <a:t>managing architecture requirements </a:t>
            </a:r>
            <a:r>
              <a:rPr lang="en-US" dirty="0"/>
              <a:t>throughout the </a:t>
            </a:r>
            <a:r>
              <a:rPr lang="en-US" dirty="0" smtClean="0"/>
              <a:t>ADM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TOGAF Reference Cards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Four Types </a:t>
            </a:r>
            <a:r>
              <a:rPr lang="en-US"/>
              <a:t>of </a:t>
            </a:r>
            <a:r>
              <a:rPr lang="en-US" smtClean="0"/>
              <a:t>Architecture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730703"/>
              </p:ext>
            </p:extLst>
          </p:nvPr>
        </p:nvGraphicFramePr>
        <p:xfrm>
          <a:off x="318053" y="1528763"/>
          <a:ext cx="8517834" cy="46626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12582"/>
                <a:gridCol w="6105252"/>
              </a:tblGrid>
              <a:tr h="578333">
                <a:tc>
                  <a:txBody>
                    <a:bodyPr/>
                    <a:lstStyle/>
                    <a:p>
                      <a:r>
                        <a:rPr lang="en-US" sz="2200" u="none" strike="noStrike" baseline="0" dirty="0" smtClean="0">
                          <a:latin typeface="+mn-lt"/>
                        </a:rPr>
                        <a:t>Architecture Type</a:t>
                      </a:r>
                      <a:endParaRPr lang="en-US" sz="22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none" strike="noStrike" baseline="0" dirty="0" smtClean="0">
                          <a:latin typeface="+mn-lt"/>
                        </a:rPr>
                        <a:t>Description</a:t>
                      </a:r>
                      <a:endParaRPr lang="en-US" sz="22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Business Architecture 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business strategy, governance, organization, and key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business processes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Data Architecture 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structure of an organization's logical and physical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data assets and data management 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resources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Application Architecture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A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blueprint for the individual applications to be deployed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, their interactions, and their relationships to the core business processes of the organization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u="none" strike="noStrike" baseline="0" dirty="0" smtClean="0">
                          <a:latin typeface="+mn-lt"/>
                        </a:rPr>
                        <a:t>Technology Architecture</a:t>
                      </a:r>
                      <a:endParaRPr lang="en-US" sz="2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u="none" strike="noStrike" baseline="0" dirty="0" smtClean="0">
                          <a:latin typeface="+mn-lt"/>
                        </a:rPr>
                        <a:t>The logical software and hardware capabilities that are required to support the deployment of business, data, and application services. This includes </a:t>
                      </a:r>
                      <a:r>
                        <a:rPr lang="en-US" sz="2000" u="none" strike="noStrike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IT infrastructure</a:t>
                      </a:r>
                      <a:r>
                        <a:rPr lang="en-US" sz="2000" u="none" strike="noStrike" baseline="0" dirty="0" smtClean="0">
                          <a:latin typeface="+mn-lt"/>
                        </a:rPr>
                        <a:t>, middleware, networks, communications, processing, and standards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834" t="16444" r="18667" b="12518"/>
          <a:stretch/>
        </p:blipFill>
        <p:spPr>
          <a:xfrm>
            <a:off x="4689" y="752024"/>
            <a:ext cx="9144000" cy="60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500" t="16370" r="18667" b="10593"/>
          <a:stretch/>
        </p:blipFill>
        <p:spPr>
          <a:xfrm>
            <a:off x="0" y="631868"/>
            <a:ext cx="9144000" cy="61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166" t="16667" r="19084" b="10740"/>
          <a:stretch/>
        </p:blipFill>
        <p:spPr>
          <a:xfrm>
            <a:off x="25400" y="673100"/>
            <a:ext cx="9144933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17" t="16519" r="21167" b="11629"/>
          <a:stretch/>
        </p:blipFill>
        <p:spPr>
          <a:xfrm>
            <a:off x="0" y="248700"/>
            <a:ext cx="9144000" cy="66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34" t="16519" r="21167" b="11629"/>
          <a:stretch/>
        </p:blipFill>
        <p:spPr>
          <a:xfrm>
            <a:off x="0" y="242210"/>
            <a:ext cx="9144000" cy="65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17" t="16519" r="21250" b="12222"/>
          <a:stretch/>
        </p:blipFill>
        <p:spPr>
          <a:xfrm>
            <a:off x="1588" y="278241"/>
            <a:ext cx="9142412" cy="65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66" t="16519" r="21167" b="11629"/>
          <a:stretch/>
        </p:blipFill>
        <p:spPr>
          <a:xfrm>
            <a:off x="0" y="261793"/>
            <a:ext cx="9144000" cy="65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750" t="16963" r="21084" b="12371"/>
          <a:stretch/>
        </p:blipFill>
        <p:spPr>
          <a:xfrm>
            <a:off x="0" y="370327"/>
            <a:ext cx="9144000" cy="64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33" t="16370" r="21083" b="10296"/>
          <a:stretch/>
        </p:blipFill>
        <p:spPr>
          <a:xfrm>
            <a:off x="0" y="132473"/>
            <a:ext cx="9144000" cy="67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000" t="16519" r="21166" b="10000"/>
          <a:stretch/>
        </p:blipFill>
        <p:spPr>
          <a:xfrm>
            <a:off x="1588" y="89886"/>
            <a:ext cx="9142412" cy="67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812" r="2845" b="6017"/>
          <a:stretch/>
        </p:blipFill>
        <p:spPr>
          <a:xfrm>
            <a:off x="1663699" y="1612900"/>
            <a:ext cx="5753101" cy="4279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750" t="16667" r="21250" b="10296"/>
          <a:stretch/>
        </p:blipFill>
        <p:spPr>
          <a:xfrm>
            <a:off x="0" y="149679"/>
            <a:ext cx="9144000" cy="67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34" t="16519" r="21250" b="13111"/>
          <a:stretch/>
        </p:blipFill>
        <p:spPr>
          <a:xfrm>
            <a:off x="0" y="384975"/>
            <a:ext cx="9144000" cy="64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17" t="16667" r="21167" b="11185"/>
          <a:stretch/>
        </p:blipFill>
        <p:spPr>
          <a:xfrm>
            <a:off x="0" y="205120"/>
            <a:ext cx="9144000" cy="66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17" t="16667" r="21083" b="14592"/>
          <a:stretch/>
        </p:blipFill>
        <p:spPr>
          <a:xfrm>
            <a:off x="0" y="527960"/>
            <a:ext cx="9144000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834" t="16666" r="21167" b="13556"/>
          <a:stretch/>
        </p:blipFill>
        <p:spPr>
          <a:xfrm>
            <a:off x="0" y="432710"/>
            <a:ext cx="9144000" cy="64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83" t="16370" r="18667" b="9555"/>
          <a:stretch/>
        </p:blipFill>
        <p:spPr>
          <a:xfrm>
            <a:off x="0" y="622300"/>
            <a:ext cx="916647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00" t="16815" r="18583" b="9407"/>
          <a:stretch/>
        </p:blipFill>
        <p:spPr>
          <a:xfrm>
            <a:off x="1" y="647700"/>
            <a:ext cx="9144000" cy="61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TOGAF </a:t>
            </a:r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Daniel </a:t>
            </a:r>
            <a:r>
              <a:rPr lang="en-US" dirty="0" err="1" smtClean="0"/>
              <a:t>Minoli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Enterprise </a:t>
            </a:r>
            <a:r>
              <a:rPr lang="en-US" dirty="0">
                <a:solidFill>
                  <a:srgbClr val="C00000"/>
                </a:solidFill>
              </a:rPr>
              <a:t>Architecture A to Z: </a:t>
            </a:r>
            <a:r>
              <a:rPr lang="en-US" dirty="0" smtClean="0">
                <a:solidFill>
                  <a:srgbClr val="C00000"/>
                </a:solidFill>
              </a:rPr>
              <a:t>Frameworks</a:t>
            </a:r>
            <a:r>
              <a:rPr lang="en-US" dirty="0">
                <a:solidFill>
                  <a:srgbClr val="C00000"/>
                </a:solidFill>
              </a:rPr>
              <a:t>, Business Process Modeling, SOA, and Infrastructure Technology</a:t>
            </a:r>
            <a:r>
              <a:rPr lang="en-US" dirty="0"/>
              <a:t>, </a:t>
            </a:r>
            <a:r>
              <a:rPr lang="en-US" i="1" dirty="0"/>
              <a:t>Taylor &amp; </a:t>
            </a:r>
            <a:r>
              <a:rPr lang="en-US" i="1" dirty="0" smtClean="0"/>
              <a:t>Francis</a:t>
            </a:r>
            <a:r>
              <a:rPr lang="en-US" dirty="0" smtClean="0"/>
              <a:t>, </a:t>
            </a:r>
            <a:r>
              <a:rPr lang="en-US" dirty="0" smtClean="0"/>
              <a:t>2008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Jon Holt and Simon </a:t>
            </a:r>
            <a:r>
              <a:rPr lang="en-US" dirty="0" smtClean="0"/>
              <a:t>Perry, </a:t>
            </a:r>
            <a:r>
              <a:rPr lang="en-US" dirty="0" smtClean="0">
                <a:solidFill>
                  <a:srgbClr val="C00000"/>
                </a:solidFill>
              </a:rPr>
              <a:t>Modelling Enterprise </a:t>
            </a:r>
            <a:r>
              <a:rPr lang="en-US" dirty="0">
                <a:solidFill>
                  <a:srgbClr val="C00000"/>
                </a:solidFill>
              </a:rPr>
              <a:t>Architectures</a:t>
            </a:r>
            <a:r>
              <a:rPr lang="en-US" dirty="0"/>
              <a:t>, </a:t>
            </a:r>
            <a:r>
              <a:rPr lang="en-US" i="1" dirty="0"/>
              <a:t>The Institution of Engineering and </a:t>
            </a:r>
            <a:r>
              <a:rPr lang="en-US" i="1" dirty="0" smtClean="0"/>
              <a:t>Technology</a:t>
            </a:r>
            <a:r>
              <a:rPr lang="en-US" dirty="0" smtClean="0"/>
              <a:t>, 2010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Alan Dennis  et al,  </a:t>
            </a:r>
            <a:r>
              <a:rPr lang="en-US" dirty="0">
                <a:solidFill>
                  <a:srgbClr val="C00000"/>
                </a:solidFill>
              </a:rPr>
              <a:t>Systems Analysis and Design with UML 4th Edition</a:t>
            </a:r>
            <a:r>
              <a:rPr lang="en-US" dirty="0"/>
              <a:t>, </a:t>
            </a:r>
            <a:r>
              <a:rPr lang="en-US" i="1" dirty="0"/>
              <a:t>John Wiley and Sons</a:t>
            </a:r>
            <a:r>
              <a:rPr lang="en-US" dirty="0"/>
              <a:t>, </a:t>
            </a:r>
            <a:r>
              <a:rPr lang="en-US" dirty="0" smtClean="0"/>
              <a:t>2013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</a:t>
            </a:r>
            <a:r>
              <a:rPr lang="en-US" dirty="0"/>
              <a:t>Group </a:t>
            </a:r>
            <a:r>
              <a:rPr lang="en-US" dirty="0" smtClean="0"/>
              <a:t>Standard, </a:t>
            </a:r>
            <a:r>
              <a:rPr lang="en-US" dirty="0" smtClean="0">
                <a:solidFill>
                  <a:srgbClr val="C00000"/>
                </a:solidFill>
              </a:rPr>
              <a:t>TOGAF</a:t>
            </a:r>
            <a:r>
              <a:rPr lang="en-US" dirty="0">
                <a:solidFill>
                  <a:srgbClr val="C00000"/>
                </a:solidFill>
              </a:rPr>
              <a:t>® Version </a:t>
            </a:r>
            <a:r>
              <a:rPr lang="en-US" dirty="0" smtClean="0">
                <a:solidFill>
                  <a:srgbClr val="C00000"/>
                </a:solidFill>
              </a:rPr>
              <a:t>9.1 (G116)</a:t>
            </a:r>
            <a:r>
              <a:rPr lang="en-US" dirty="0" smtClean="0"/>
              <a:t>, </a:t>
            </a:r>
            <a:r>
              <a:rPr lang="en-US" i="1" dirty="0" smtClean="0"/>
              <a:t>The </a:t>
            </a:r>
            <a:r>
              <a:rPr lang="en-US" i="1" dirty="0"/>
              <a:t>Open Group</a:t>
            </a:r>
            <a:r>
              <a:rPr lang="en-US" dirty="0"/>
              <a:t>, </a:t>
            </a:r>
            <a:r>
              <a:rPr lang="en-US" dirty="0" smtClean="0"/>
              <a:t>2011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Group </a:t>
            </a:r>
            <a:r>
              <a:rPr lang="en-US" dirty="0" smtClean="0"/>
              <a:t>Standard, </a:t>
            </a:r>
            <a:r>
              <a:rPr lang="en-US" dirty="0">
                <a:solidFill>
                  <a:srgbClr val="C00000"/>
                </a:solidFill>
              </a:rPr>
              <a:t>TOGAF® Version 9.1 </a:t>
            </a:r>
            <a:r>
              <a:rPr lang="en-US" dirty="0" smtClean="0">
                <a:solidFill>
                  <a:srgbClr val="C00000"/>
                </a:solidFill>
              </a:rPr>
              <a:t>– A Pocket Guide (G117)</a:t>
            </a:r>
            <a:r>
              <a:rPr lang="en-US" dirty="0" smtClean="0"/>
              <a:t>, </a:t>
            </a:r>
            <a:r>
              <a:rPr lang="en-US" i="1" dirty="0"/>
              <a:t>The Open Group</a:t>
            </a:r>
            <a:r>
              <a:rPr lang="en-US" dirty="0"/>
              <a:t>, 2011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266" r="5161" b="5470"/>
          <a:stretch/>
        </p:blipFill>
        <p:spPr>
          <a:xfrm>
            <a:off x="1650999" y="1587500"/>
            <a:ext cx="5626101" cy="4330700"/>
          </a:xfrm>
        </p:spPr>
      </p:pic>
    </p:spTree>
    <p:extLst>
      <p:ext uri="{BB962C8B-B14F-4D97-AF65-F5344CB8AC3E}">
        <p14:creationId xmlns:p14="http://schemas.microsoft.com/office/powerpoint/2010/main" val="15345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991" r="3266" b="5198"/>
          <a:stretch/>
        </p:blipFill>
        <p:spPr>
          <a:xfrm>
            <a:off x="1701799" y="1574800"/>
            <a:ext cx="5689601" cy="4356100"/>
          </a:xfrm>
        </p:spPr>
      </p:pic>
    </p:spTree>
    <p:extLst>
      <p:ext uri="{BB962C8B-B14F-4D97-AF65-F5344CB8AC3E}">
        <p14:creationId xmlns:p14="http://schemas.microsoft.com/office/powerpoint/2010/main" val="8697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1813" r="3913" b="5469"/>
          <a:stretch/>
        </p:blipFill>
        <p:spPr>
          <a:xfrm>
            <a:off x="1701801" y="1612900"/>
            <a:ext cx="5651500" cy="4305300"/>
          </a:xfrm>
        </p:spPr>
      </p:pic>
    </p:spTree>
    <p:extLst>
      <p:ext uri="{BB962C8B-B14F-4D97-AF65-F5344CB8AC3E}">
        <p14:creationId xmlns:p14="http://schemas.microsoft.com/office/powerpoint/2010/main" val="19258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085" r="2223" b="3829"/>
          <a:stretch/>
        </p:blipFill>
        <p:spPr>
          <a:xfrm>
            <a:off x="1612901" y="1625600"/>
            <a:ext cx="5842000" cy="4368800"/>
          </a:xfrm>
        </p:spPr>
      </p:pic>
    </p:spTree>
    <p:extLst>
      <p:ext uri="{BB962C8B-B14F-4D97-AF65-F5344CB8AC3E}">
        <p14:creationId xmlns:p14="http://schemas.microsoft.com/office/powerpoint/2010/main" val="14992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b="3009"/>
          <a:stretch/>
        </p:blipFill>
        <p:spPr>
          <a:xfrm>
            <a:off x="661511" y="1490663"/>
            <a:ext cx="5772955" cy="4503737"/>
          </a:xfrm>
        </p:spPr>
      </p:pic>
    </p:spTree>
    <p:extLst>
      <p:ext uri="{BB962C8B-B14F-4D97-AF65-F5344CB8AC3E}">
        <p14:creationId xmlns:p14="http://schemas.microsoft.com/office/powerpoint/2010/main" val="33384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Romi Satria Wahono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4478" t="3448" r="8186" b="6897"/>
          <a:stretch>
            <a:fillRect/>
          </a:stretch>
        </p:blipFill>
        <p:spPr bwMode="auto">
          <a:xfrm>
            <a:off x="5347606" y="1020538"/>
            <a:ext cx="3208565" cy="427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SD </a:t>
            </a:r>
            <a:r>
              <a:rPr lang="en-US" dirty="0" err="1" smtClean="0">
                <a:solidFill>
                  <a:srgbClr val="C00000"/>
                </a:solidFill>
              </a:rPr>
              <a:t>Sompok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Semarang (1987)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SMPN 8</a:t>
            </a:r>
            <a:r>
              <a:rPr lang="en-US" dirty="0" smtClean="0"/>
              <a:t> Semarang (1990)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SMA </a:t>
            </a:r>
            <a:r>
              <a:rPr lang="en-US" dirty="0" err="1" smtClean="0">
                <a:solidFill>
                  <a:srgbClr val="C00000"/>
                </a:solidFill>
              </a:rPr>
              <a:t>Taruna</a:t>
            </a:r>
            <a:r>
              <a:rPr lang="en-US" dirty="0" smtClean="0">
                <a:solidFill>
                  <a:srgbClr val="C00000"/>
                </a:solidFill>
              </a:rPr>
              <a:t> Nusantara</a:t>
            </a:r>
            <a:r>
              <a:rPr lang="en-US" dirty="0" smtClean="0"/>
              <a:t> </a:t>
            </a:r>
            <a:r>
              <a:rPr lang="en-US" dirty="0" err="1" smtClean="0"/>
              <a:t>Magelang</a:t>
            </a:r>
            <a:r>
              <a:rPr lang="en-US" dirty="0" smtClean="0"/>
              <a:t> (1993)</a:t>
            </a:r>
          </a:p>
          <a:p>
            <a:r>
              <a:rPr lang="en-US" dirty="0" err="1" smtClean="0"/>
              <a:t>B.Eng</a:t>
            </a:r>
            <a:r>
              <a:rPr lang="en-US" dirty="0" smtClean="0"/>
              <a:t>, </a:t>
            </a:r>
            <a:r>
              <a:rPr lang="en-US" dirty="0" err="1" smtClean="0"/>
              <a:t>M.Eng</a:t>
            </a:r>
            <a:r>
              <a:rPr lang="en-US" dirty="0" smtClean="0"/>
              <a:t> and </a:t>
            </a:r>
            <a:r>
              <a:rPr lang="en-US" dirty="0" err="1" smtClean="0"/>
              <a:t>Dr.Eng</a:t>
            </a:r>
            <a:r>
              <a:rPr lang="en-US" sz="1275" i="1" dirty="0"/>
              <a:t> </a:t>
            </a:r>
            <a:r>
              <a:rPr lang="en-US" sz="1500" i="1" dirty="0"/>
              <a:t>(on-leave)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Department of Computer Science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Saitama University</a:t>
            </a:r>
            <a:r>
              <a:rPr lang="en-US" dirty="0" smtClean="0"/>
              <a:t>, Japan (1994-2004)</a:t>
            </a:r>
          </a:p>
          <a:p>
            <a:r>
              <a:rPr lang="en-US" dirty="0" smtClean="0"/>
              <a:t>Research Interests: </a:t>
            </a:r>
            <a:r>
              <a:rPr lang="en-US" dirty="0" smtClean="0">
                <a:solidFill>
                  <a:srgbClr val="C00000"/>
                </a:solidFill>
              </a:rPr>
              <a:t>Software Engineering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Intelligent Systems</a:t>
            </a:r>
          </a:p>
          <a:p>
            <a:r>
              <a:rPr lang="en-US" dirty="0" smtClean="0"/>
              <a:t>Founder </a:t>
            </a:r>
            <a:r>
              <a:rPr lang="en-US" dirty="0" err="1" smtClean="0">
                <a:solidFill>
                  <a:srgbClr val="C00000"/>
                </a:solidFill>
              </a:rPr>
              <a:t>IlmuKomputer.Com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LIPI</a:t>
            </a:r>
            <a:r>
              <a:rPr lang="en-US" dirty="0" smtClean="0"/>
              <a:t> Researcher (2004-2007)</a:t>
            </a:r>
          </a:p>
          <a:p>
            <a:r>
              <a:rPr lang="en-US" dirty="0" smtClean="0"/>
              <a:t>Founder and CEO PT </a:t>
            </a:r>
            <a:r>
              <a:rPr lang="en-US" dirty="0" err="1" smtClean="0">
                <a:solidFill>
                  <a:srgbClr val="C00000"/>
                </a:solidFill>
              </a:rPr>
              <a:t>Brainmatics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Cipta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Informatika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265" r="2644" b="3009"/>
          <a:stretch/>
        </p:blipFill>
        <p:spPr>
          <a:xfrm>
            <a:off x="1600201" y="1587500"/>
            <a:ext cx="5829299" cy="4445000"/>
          </a:xfrm>
        </p:spPr>
      </p:pic>
    </p:spTree>
    <p:extLst>
      <p:ext uri="{BB962C8B-B14F-4D97-AF65-F5344CB8AC3E}">
        <p14:creationId xmlns:p14="http://schemas.microsoft.com/office/powerpoint/2010/main" val="12274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991" r="3486" b="4102"/>
          <a:stretch/>
        </p:blipFill>
        <p:spPr>
          <a:xfrm>
            <a:off x="1600201" y="1574800"/>
            <a:ext cx="5778500" cy="4406900"/>
          </a:xfrm>
        </p:spPr>
      </p:pic>
    </p:spTree>
    <p:extLst>
      <p:ext uri="{BB962C8B-B14F-4D97-AF65-F5344CB8AC3E}">
        <p14:creationId xmlns:p14="http://schemas.microsoft.com/office/powerpoint/2010/main" val="24472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991" r="3907" b="3555"/>
          <a:stretch/>
        </p:blipFill>
        <p:spPr>
          <a:xfrm>
            <a:off x="1600201" y="1574800"/>
            <a:ext cx="5753100" cy="4432300"/>
          </a:xfrm>
        </p:spPr>
      </p:pic>
    </p:spTree>
    <p:extLst>
      <p:ext uri="{BB962C8B-B14F-4D97-AF65-F5344CB8AC3E}">
        <p14:creationId xmlns:p14="http://schemas.microsoft.com/office/powerpoint/2010/main" val="194470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265" r="3486" b="3009"/>
          <a:stretch/>
        </p:blipFill>
        <p:spPr>
          <a:xfrm>
            <a:off x="1600201" y="1587500"/>
            <a:ext cx="5778500" cy="4445000"/>
          </a:xfrm>
        </p:spPr>
      </p:pic>
    </p:spTree>
    <p:extLst>
      <p:ext uri="{BB962C8B-B14F-4D97-AF65-F5344CB8AC3E}">
        <p14:creationId xmlns:p14="http://schemas.microsoft.com/office/powerpoint/2010/main" val="40230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91" r="3065" b="3555"/>
          <a:stretch/>
        </p:blipFill>
        <p:spPr>
          <a:xfrm>
            <a:off x="1612901" y="1574800"/>
            <a:ext cx="5791200" cy="4432300"/>
          </a:xfrm>
        </p:spPr>
      </p:pic>
    </p:spTree>
    <p:extLst>
      <p:ext uri="{BB962C8B-B14F-4D97-AF65-F5344CB8AC3E}">
        <p14:creationId xmlns:p14="http://schemas.microsoft.com/office/powerpoint/2010/main" val="22764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Need an Enterprise Architecture (EA)?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992" r="2223" b="3282"/>
          <a:stretch/>
        </p:blipFill>
        <p:spPr>
          <a:xfrm>
            <a:off x="1600201" y="1574800"/>
            <a:ext cx="5854700" cy="4445000"/>
          </a:xfrm>
        </p:spPr>
      </p:pic>
    </p:spTree>
    <p:extLst>
      <p:ext uri="{BB962C8B-B14F-4D97-AF65-F5344CB8AC3E}">
        <p14:creationId xmlns:p14="http://schemas.microsoft.com/office/powerpoint/2010/main" val="10855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I </a:t>
            </a:r>
            <a:r>
              <a:rPr lang="en-US" dirty="0" smtClean="0"/>
              <a:t>Need </a:t>
            </a:r>
            <a:r>
              <a:rPr lang="en-US" dirty="0"/>
              <a:t>an </a:t>
            </a:r>
            <a:r>
              <a:rPr lang="en-US" dirty="0" smtClean="0"/>
              <a:t>Enterprise Architecture (EA)?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846296"/>
          </a:xfrm>
        </p:spPr>
        <p:txBody>
          <a:bodyPr>
            <a:noAutofit/>
          </a:bodyPr>
          <a:lstStyle/>
          <a:p>
            <a:r>
              <a:rPr lang="en-US" sz="2500" dirty="0"/>
              <a:t>The purpose of enterprise architecture is to </a:t>
            </a:r>
            <a:r>
              <a:rPr lang="en-US" sz="2500" dirty="0">
                <a:solidFill>
                  <a:srgbClr val="C00000"/>
                </a:solidFill>
              </a:rPr>
              <a:t>optimize</a:t>
            </a:r>
            <a:r>
              <a:rPr lang="en-US" sz="2500" dirty="0"/>
              <a:t> across the </a:t>
            </a:r>
            <a:r>
              <a:rPr lang="en-US" sz="2500" dirty="0" smtClean="0"/>
              <a:t>enterprise: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often </a:t>
            </a:r>
            <a:r>
              <a:rPr lang="en-US" sz="2000" dirty="0">
                <a:solidFill>
                  <a:srgbClr val="0070C0"/>
                </a:solidFill>
              </a:rPr>
              <a:t>fragmented legacy of processes </a:t>
            </a:r>
            <a:r>
              <a:rPr lang="en-US" sz="2000" dirty="0"/>
              <a:t>(both manual and </a:t>
            </a:r>
            <a:r>
              <a:rPr lang="en-US" sz="2000" dirty="0" smtClean="0"/>
              <a:t>automated)</a:t>
            </a:r>
          </a:p>
          <a:p>
            <a:pPr lvl="1"/>
            <a:r>
              <a:rPr lang="en-US" sz="2000" dirty="0" smtClean="0"/>
              <a:t>into </a:t>
            </a:r>
            <a:r>
              <a:rPr lang="en-US" sz="2000" dirty="0"/>
              <a:t>an </a:t>
            </a:r>
            <a:r>
              <a:rPr lang="en-US" sz="2000" dirty="0">
                <a:solidFill>
                  <a:srgbClr val="0070C0"/>
                </a:solidFill>
              </a:rPr>
              <a:t>integrated environment </a:t>
            </a:r>
            <a:r>
              <a:rPr lang="en-US" sz="2000" dirty="0"/>
              <a:t>that is responsive to change and supportive of the delivery of the business </a:t>
            </a:r>
            <a:r>
              <a:rPr lang="en-US" sz="2000" dirty="0" smtClean="0"/>
              <a:t>strategy</a:t>
            </a:r>
            <a:endParaRPr lang="en-US" sz="2000" dirty="0"/>
          </a:p>
          <a:p>
            <a:r>
              <a:rPr lang="en-US" sz="2500" dirty="0" smtClean="0"/>
              <a:t>A </a:t>
            </a:r>
            <a:r>
              <a:rPr lang="en-US" sz="2500" dirty="0">
                <a:solidFill>
                  <a:srgbClr val="C00000"/>
                </a:solidFill>
              </a:rPr>
              <a:t>good enterprise architecture </a:t>
            </a:r>
            <a:r>
              <a:rPr lang="en-US" sz="2500" dirty="0"/>
              <a:t>enables you </a:t>
            </a:r>
            <a:r>
              <a:rPr lang="en-US" sz="2500" dirty="0" smtClean="0"/>
              <a:t>to:</a:t>
            </a:r>
          </a:p>
          <a:p>
            <a:pPr lvl="1"/>
            <a:r>
              <a:rPr lang="en-US" sz="2000" dirty="0" smtClean="0"/>
              <a:t>Achieve the </a:t>
            </a:r>
            <a:r>
              <a:rPr lang="en-US" sz="2000" dirty="0"/>
              <a:t>right </a:t>
            </a:r>
            <a:r>
              <a:rPr lang="en-US" sz="2000" dirty="0">
                <a:solidFill>
                  <a:srgbClr val="0070C0"/>
                </a:solidFill>
              </a:rPr>
              <a:t>balance between IT efficiency and business </a:t>
            </a:r>
            <a:r>
              <a:rPr lang="en-US" sz="2000" dirty="0" smtClean="0">
                <a:solidFill>
                  <a:srgbClr val="0070C0"/>
                </a:solidFill>
              </a:rPr>
              <a:t>innovation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 smtClean="0"/>
              <a:t>Allows </a:t>
            </a:r>
            <a:r>
              <a:rPr lang="en-US" sz="2000" dirty="0"/>
              <a:t>individual business units to </a:t>
            </a:r>
            <a:r>
              <a:rPr lang="en-US" sz="2000" dirty="0">
                <a:solidFill>
                  <a:srgbClr val="0070C0"/>
                </a:solidFill>
              </a:rPr>
              <a:t>innovate safely </a:t>
            </a:r>
            <a:r>
              <a:rPr lang="en-US" sz="2000" dirty="0"/>
              <a:t>in their pursuit of competitive </a:t>
            </a:r>
            <a:r>
              <a:rPr lang="en-US" sz="2000" dirty="0" smtClean="0"/>
              <a:t>advantage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nsures </a:t>
            </a:r>
            <a:r>
              <a:rPr lang="en-US" sz="2000" dirty="0"/>
              <a:t>the needs of the organization for an </a:t>
            </a:r>
            <a:r>
              <a:rPr lang="en-US" sz="2000" dirty="0">
                <a:solidFill>
                  <a:srgbClr val="0070C0"/>
                </a:solidFill>
              </a:rPr>
              <a:t>integrated IT strategy</a:t>
            </a:r>
            <a:r>
              <a:rPr lang="en-US" sz="2000" dirty="0"/>
              <a:t> are </a:t>
            </a:r>
            <a:r>
              <a:rPr lang="en-US" sz="2000" dirty="0" smtClean="0"/>
              <a:t>met</a:t>
            </a:r>
          </a:p>
          <a:p>
            <a:pPr lvl="1"/>
            <a:r>
              <a:rPr lang="en-US" sz="2000" dirty="0" smtClean="0"/>
              <a:t>Enables the </a:t>
            </a:r>
            <a:r>
              <a:rPr lang="en-US" sz="2000" dirty="0">
                <a:solidFill>
                  <a:srgbClr val="0070C0"/>
                </a:solidFill>
              </a:rPr>
              <a:t>synergy across the extended </a:t>
            </a:r>
            <a:r>
              <a:rPr lang="en-US" sz="2000" dirty="0" smtClean="0">
                <a:solidFill>
                  <a:srgbClr val="0070C0"/>
                </a:solidFill>
              </a:rPr>
              <a:t>enterprise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Advantages of Good EA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537772"/>
              </p:ext>
            </p:extLst>
          </p:nvPr>
        </p:nvGraphicFramePr>
        <p:xfrm>
          <a:off x="273273" y="1476213"/>
          <a:ext cx="8660520" cy="50003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4925"/>
                <a:gridCol w="6415595"/>
              </a:tblGrid>
              <a:tr h="4088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Advantages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</a:tr>
              <a:tr h="198126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 more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efficient business operation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Lower business operation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More agile organization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Business capabilities shared across the organization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Lower change management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More flexible workforce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Improved business productivity</a:t>
                      </a:r>
                    </a:p>
                  </a:txBody>
                  <a:tcPr/>
                </a:tc>
              </a:tr>
              <a:tr h="26102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 more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efficient IT operation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Lower software development, support, and maintenance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Increased portability of applications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Improved interoperability and easier system and network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Improved ability to address critical enterprise-wide issues like security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Easier upgrade and exchange of system components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Advantages of Good EA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803588"/>
              </p:ext>
            </p:extLst>
          </p:nvPr>
        </p:nvGraphicFramePr>
        <p:xfrm>
          <a:off x="262759" y="1381624"/>
          <a:ext cx="8692053" cy="5196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7846"/>
                <a:gridCol w="63642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Advantages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Description</a:t>
                      </a:r>
                      <a:endParaRPr lang="en-US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Better </a:t>
                      </a:r>
                      <a:r>
                        <a:rPr lang="en-US" sz="1900" dirty="0" smtClean="0">
                          <a:solidFill>
                            <a:srgbClr val="C00000"/>
                          </a:solidFill>
                        </a:rPr>
                        <a:t>return on existing investment</a:t>
                      </a:r>
                      <a:r>
                        <a:rPr lang="en-US" sz="1900" dirty="0" smtClean="0"/>
                        <a:t>, reduced risk for future investment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Reduced complexity in the business and 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Maximum return on investment in existing business and IT infrastructure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The flexibility to make, buy, or out-source business and IT solutions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Reduced risk overall in new investments and their cost of ownership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C00000"/>
                          </a:solidFill>
                        </a:rPr>
                        <a:t>Faster, simpler, and cheaper </a:t>
                      </a:r>
                      <a:r>
                        <a:rPr lang="en-US" sz="1900" dirty="0" smtClean="0"/>
                        <a:t>procurement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Buying decisions are simpler, because the information governing procurement is readily available in a coherent plan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The procurement process is faster - maximizing procurement speed and flexibility without sacrificing architectural coherence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The ability to procure heterogeneous, multi-vendor open systems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smtClean="0"/>
                        <a:t>The ability to secure more economic capabilities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Specifically Would </a:t>
            </a:r>
            <a:r>
              <a:rPr lang="en-US" dirty="0"/>
              <a:t>P</a:t>
            </a:r>
            <a:r>
              <a:rPr lang="en-US" dirty="0" smtClean="0"/>
              <a:t>rompt Me </a:t>
            </a:r>
            <a:r>
              <a:rPr lang="en-US" dirty="0"/>
              <a:t>to </a:t>
            </a:r>
            <a:r>
              <a:rPr lang="en-US" dirty="0" smtClean="0"/>
              <a:t>Develop </a:t>
            </a:r>
            <a:r>
              <a:rPr lang="en-US" dirty="0"/>
              <a:t>an </a:t>
            </a:r>
            <a:r>
              <a:rPr lang="en-US" dirty="0" smtClean="0"/>
              <a:t>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Typically, preparation for business transformation needs or for </a:t>
            </a:r>
            <a:r>
              <a:rPr lang="en-US" dirty="0">
                <a:solidFill>
                  <a:srgbClr val="C00000"/>
                </a:solidFill>
              </a:rPr>
              <a:t>radical infrastructure changes </a:t>
            </a:r>
            <a:r>
              <a:rPr lang="en-US" dirty="0"/>
              <a:t>initiates an enterprise architecture review or development. Often key people </a:t>
            </a:r>
            <a:r>
              <a:rPr lang="en-US" dirty="0" smtClean="0"/>
              <a:t>(stakeholders) identify </a:t>
            </a:r>
            <a:r>
              <a:rPr lang="en-US" dirty="0"/>
              <a:t>areas of change required in order for new business goals to be </a:t>
            </a:r>
            <a:r>
              <a:rPr lang="en-US" dirty="0" smtClean="0"/>
              <a:t>met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C00000"/>
                </a:solidFill>
              </a:rPr>
              <a:t>role of the architect </a:t>
            </a:r>
            <a:r>
              <a:rPr lang="en-US" dirty="0"/>
              <a:t>is to address their concerns by:</a:t>
            </a:r>
          </a:p>
          <a:p>
            <a:pPr lvl="1"/>
            <a:r>
              <a:rPr lang="en-US" dirty="0"/>
              <a:t>Identifying and </a:t>
            </a:r>
            <a:r>
              <a:rPr lang="en-US" dirty="0">
                <a:solidFill>
                  <a:srgbClr val="0070C0"/>
                </a:solidFill>
              </a:rPr>
              <a:t>refining the requirements </a:t>
            </a:r>
            <a:r>
              <a:rPr lang="en-US" dirty="0"/>
              <a:t>that the stakeholders have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Developing views of the architecture </a:t>
            </a:r>
            <a:r>
              <a:rPr lang="en-US" dirty="0"/>
              <a:t>that show how the concerns and requirements are going to be addressed</a:t>
            </a:r>
          </a:p>
          <a:p>
            <a:pPr lvl="1"/>
            <a:r>
              <a:rPr lang="en-US" dirty="0"/>
              <a:t>Showing the trade-offs that are going to be made in </a:t>
            </a:r>
            <a:r>
              <a:rPr lang="en-US" dirty="0">
                <a:solidFill>
                  <a:srgbClr val="0070C0"/>
                </a:solidFill>
              </a:rPr>
              <a:t>reconciling the potentially conflicting concerns </a:t>
            </a:r>
            <a:r>
              <a:rPr lang="en-US" dirty="0"/>
              <a:t>of different stakeholders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Without </a:t>
            </a:r>
            <a:r>
              <a:rPr lang="en-US" dirty="0">
                <a:solidFill>
                  <a:srgbClr val="C00000"/>
                </a:solidFill>
              </a:rPr>
              <a:t>the enterprise architecture</a:t>
            </a:r>
            <a:r>
              <a:rPr lang="en-US" dirty="0"/>
              <a:t>, it is highly unlikely that all the concerns and requirements will be considered and </a:t>
            </a:r>
            <a:r>
              <a:rPr lang="en-US" dirty="0" smtClean="0"/>
              <a:t>met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12506" r="15679" b="12644"/>
          <a:stretch/>
        </p:blipFill>
        <p:spPr>
          <a:xfrm>
            <a:off x="914399" y="1451112"/>
            <a:ext cx="3160643" cy="452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TOGAF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3435" r="1504" b="1108"/>
          <a:stretch/>
        </p:blipFill>
        <p:spPr bwMode="auto">
          <a:xfrm>
            <a:off x="4893530" y="1451113"/>
            <a:ext cx="3349813" cy="453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EA Layer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541" t="18740" r="21500" b="17852"/>
          <a:stretch/>
        </p:blipFill>
        <p:spPr>
          <a:xfrm>
            <a:off x="628650" y="1040949"/>
            <a:ext cx="791845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17" t="20222" r="21083" b="19926"/>
          <a:stretch/>
        </p:blipFill>
        <p:spPr>
          <a:xfrm>
            <a:off x="304800" y="1041399"/>
            <a:ext cx="8534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584" t="19332" r="21250" b="20371"/>
          <a:stretch/>
        </p:blipFill>
        <p:spPr>
          <a:xfrm>
            <a:off x="139700" y="1003299"/>
            <a:ext cx="85598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90" y="152400"/>
            <a:ext cx="6179820" cy="61798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Layered Model </a:t>
            </a:r>
            <a:r>
              <a:rPr lang="en-US" dirty="0"/>
              <a:t>of the </a:t>
            </a:r>
            <a:r>
              <a:rPr lang="en-US" dirty="0" smtClean="0"/>
              <a:t>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519" t="21082" r="22728" b="19212"/>
          <a:stretch/>
        </p:blipFill>
        <p:spPr>
          <a:xfrm>
            <a:off x="552202" y="1291518"/>
            <a:ext cx="8039596" cy="51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Components </a:t>
            </a:r>
            <a:r>
              <a:rPr lang="en-US" dirty="0"/>
              <a:t>of an </a:t>
            </a:r>
            <a:r>
              <a:rPr lang="en-US" dirty="0" smtClean="0"/>
              <a:t>Architecture-Enabled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559" t="32441" r="20623" b="15196"/>
          <a:stretch/>
        </p:blipFill>
        <p:spPr>
          <a:xfrm>
            <a:off x="13854" y="1466849"/>
            <a:ext cx="9130146" cy="46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52400"/>
            <a:ext cx="8004711" cy="12001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Maturity </a:t>
            </a:r>
            <a:r>
              <a:rPr lang="en-US" dirty="0"/>
              <a:t>of </a:t>
            </a:r>
            <a:r>
              <a:rPr lang="en-US" dirty="0" smtClean="0"/>
              <a:t>EA Development </a:t>
            </a:r>
            <a:r>
              <a:rPr lang="en-US" dirty="0"/>
              <a:t>at a </a:t>
            </a:r>
            <a:r>
              <a:rPr lang="en-US" dirty="0" smtClean="0"/>
              <a:t>Firm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753" t="22883" r="11117" b="10346"/>
          <a:stretch/>
        </p:blipFill>
        <p:spPr>
          <a:xfrm>
            <a:off x="261257" y="1592140"/>
            <a:ext cx="8716488" cy="43002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500" y="3581400"/>
            <a:ext cx="8977745" cy="12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67" t="13556" r="23667" b="7333"/>
          <a:stretch/>
        </p:blipFill>
        <p:spPr>
          <a:xfrm>
            <a:off x="88900" y="1117600"/>
            <a:ext cx="8890000" cy="572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Macro View </a:t>
            </a:r>
            <a:r>
              <a:rPr lang="en-US" dirty="0"/>
              <a:t>of the </a:t>
            </a:r>
            <a:r>
              <a:rPr lang="en-US" dirty="0" smtClean="0"/>
              <a:t>Environment </a:t>
            </a:r>
            <a:r>
              <a:rPr lang="en-US" dirty="0"/>
              <a:t>and </a:t>
            </a:r>
            <a:r>
              <a:rPr lang="en-US" dirty="0" smtClean="0"/>
              <a:t>Enterprise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2466975"/>
            <a:ext cx="8440599" cy="2095501"/>
          </a:xfrm>
        </p:spPr>
        <p:txBody>
          <a:bodyPr>
            <a:normAutofit/>
          </a:bodyPr>
          <a:lstStyle/>
          <a:p>
            <a:r>
              <a:rPr lang="en-US" sz="5400" dirty="0"/>
              <a:t>2</a:t>
            </a:r>
            <a:r>
              <a:rPr lang="en-US" sz="5400" dirty="0" smtClean="0"/>
              <a:t>. Enterprise </a:t>
            </a:r>
            <a:r>
              <a:rPr lang="en-US" sz="5400" dirty="0" smtClean="0"/>
              <a:t>Architecture(EA)</a:t>
            </a:r>
            <a:br>
              <a:rPr lang="en-US" sz="5400" dirty="0" smtClean="0"/>
            </a:br>
            <a:r>
              <a:rPr lang="en-US" sz="5400" dirty="0" smtClean="0"/>
              <a:t>Framework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/>
              <a:t>Enterprise Architecture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Enterprise Architecture </a:t>
            </a:r>
            <a:r>
              <a:rPr lang="en-US" dirty="0" smtClean="0"/>
              <a:t>Framework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Enterprise Architecture Tools</a:t>
            </a: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System Analysis and Design </a:t>
            </a: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TOGAF </a:t>
            </a:r>
            <a:r>
              <a:rPr lang="en-US" dirty="0"/>
              <a:t>Enterprise Architecture </a:t>
            </a:r>
            <a:r>
              <a:rPr lang="en-US" dirty="0" smtClean="0"/>
              <a:t>Framework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TOGAF Reference Cards</a:t>
            </a: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TOGAF Case Study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an </a:t>
            </a:r>
            <a:r>
              <a:rPr lang="en-US" dirty="0" smtClean="0"/>
              <a:t>Architecture Framework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3"/>
            <a:ext cx="7886700" cy="49474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>
                <a:solidFill>
                  <a:srgbClr val="C00000"/>
                </a:solidFill>
              </a:rPr>
              <a:t>foundational structure</a:t>
            </a:r>
            <a:r>
              <a:rPr lang="en-US" dirty="0"/>
              <a:t>, or set of structures, which can be used for </a:t>
            </a:r>
            <a:r>
              <a:rPr lang="en-US" dirty="0">
                <a:solidFill>
                  <a:srgbClr val="0070C0"/>
                </a:solidFill>
              </a:rPr>
              <a:t>developing a broad range of different </a:t>
            </a:r>
            <a:r>
              <a:rPr lang="en-US" dirty="0" smtClean="0">
                <a:solidFill>
                  <a:srgbClr val="0070C0"/>
                </a:solidFill>
              </a:rPr>
              <a:t>architectures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should describe a </a:t>
            </a:r>
            <a:r>
              <a:rPr lang="en-US" dirty="0">
                <a:solidFill>
                  <a:srgbClr val="C00000"/>
                </a:solidFill>
              </a:rPr>
              <a:t>method for designing a target state of the enterprise </a:t>
            </a:r>
            <a:r>
              <a:rPr lang="en-US" dirty="0"/>
              <a:t>in terms of a </a:t>
            </a:r>
            <a:r>
              <a:rPr lang="en-US" dirty="0">
                <a:solidFill>
                  <a:srgbClr val="0070C0"/>
                </a:solidFill>
              </a:rPr>
              <a:t>set of building blocks</a:t>
            </a:r>
            <a:r>
              <a:rPr lang="en-US" dirty="0"/>
              <a:t>, and for showing how the building blocks fit </a:t>
            </a:r>
            <a:r>
              <a:rPr lang="en-US" dirty="0" smtClean="0"/>
              <a:t>together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should contain a </a:t>
            </a:r>
            <a:r>
              <a:rPr lang="en-US" dirty="0">
                <a:solidFill>
                  <a:srgbClr val="C00000"/>
                </a:solidFill>
              </a:rPr>
              <a:t>set of tools </a:t>
            </a:r>
            <a:r>
              <a:rPr lang="en-US" dirty="0"/>
              <a:t>and provide a </a:t>
            </a:r>
            <a:r>
              <a:rPr lang="en-US" dirty="0">
                <a:solidFill>
                  <a:srgbClr val="0070C0"/>
                </a:solidFill>
              </a:rPr>
              <a:t>common </a:t>
            </a:r>
            <a:r>
              <a:rPr lang="en-US" dirty="0" smtClean="0">
                <a:solidFill>
                  <a:srgbClr val="0070C0"/>
                </a:solidFill>
              </a:rPr>
              <a:t>vocabulary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should also include a list of</a:t>
            </a:r>
            <a:r>
              <a:rPr lang="en-US" dirty="0">
                <a:solidFill>
                  <a:srgbClr val="C00000"/>
                </a:solidFill>
              </a:rPr>
              <a:t> recommended standards</a:t>
            </a:r>
            <a:r>
              <a:rPr lang="en-US" dirty="0"/>
              <a:t> and compliant products that can be used </a:t>
            </a:r>
            <a:r>
              <a:rPr lang="en-US" dirty="0">
                <a:solidFill>
                  <a:srgbClr val="0070C0"/>
                </a:solidFill>
              </a:rPr>
              <a:t>to implement the building </a:t>
            </a:r>
            <a:r>
              <a:rPr lang="en-US" dirty="0" smtClean="0">
                <a:solidFill>
                  <a:srgbClr val="0070C0"/>
                </a:solidFill>
              </a:rPr>
              <a:t>blocks</a:t>
            </a:r>
          </a:p>
          <a:p>
            <a:r>
              <a:rPr lang="en-US" dirty="0" smtClean="0"/>
              <a:t>A </a:t>
            </a:r>
            <a:r>
              <a:rPr lang="en-US" dirty="0"/>
              <a:t>framework for an enterprise architecture which defines </a:t>
            </a:r>
            <a:r>
              <a:rPr lang="en-US" dirty="0">
                <a:solidFill>
                  <a:srgbClr val="C00000"/>
                </a:solidFill>
              </a:rPr>
              <a:t>how to organize </a:t>
            </a:r>
            <a:r>
              <a:rPr lang="en-US" dirty="0"/>
              <a:t>the structure and views associated with an enterprise </a:t>
            </a:r>
            <a:r>
              <a:rPr lang="en-US" dirty="0" smtClean="0"/>
              <a:t>architecture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</a:t>
            </a:r>
            <a:r>
              <a:rPr lang="en-US" dirty="0"/>
              <a:t>EA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1032340"/>
            <a:ext cx="9064487" cy="5825660"/>
          </a:xfrm>
        </p:spPr>
      </p:pic>
    </p:spTree>
    <p:extLst>
      <p:ext uri="{BB962C8B-B14F-4D97-AF65-F5344CB8AC3E}">
        <p14:creationId xmlns:p14="http://schemas.microsoft.com/office/powerpoint/2010/main" val="26390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EA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 err="1" smtClean="0">
                <a:solidFill>
                  <a:srgbClr val="C00000"/>
                </a:solidFill>
              </a:rPr>
              <a:t>Zachman</a:t>
            </a:r>
            <a:r>
              <a:rPr lang="en-US" dirty="0" smtClean="0">
                <a:solidFill>
                  <a:srgbClr val="C00000"/>
                </a:solidFill>
              </a:rPr>
              <a:t> Framework </a:t>
            </a:r>
            <a:r>
              <a:rPr lang="en-US" dirty="0"/>
              <a:t>for Enterprise </a:t>
            </a:r>
            <a:r>
              <a:rPr lang="en-US" dirty="0" smtClean="0"/>
              <a:t>Architectures</a:t>
            </a:r>
          </a:p>
          <a:p>
            <a:pPr lvl="1"/>
            <a:r>
              <a:rPr lang="en-US" dirty="0" smtClean="0"/>
              <a:t>Although </a:t>
            </a:r>
            <a:r>
              <a:rPr lang="en-US" dirty="0"/>
              <a:t>self-described as a framework, is actually more accurately defined as a </a:t>
            </a:r>
            <a:r>
              <a:rPr lang="en-US" dirty="0">
                <a:solidFill>
                  <a:srgbClr val="0070C0"/>
                </a:solidFill>
              </a:rPr>
              <a:t>taxonomy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Open Group Architectural Framework (</a:t>
            </a:r>
            <a:r>
              <a:rPr lang="en-US" dirty="0" smtClean="0">
                <a:solidFill>
                  <a:srgbClr val="C00000"/>
                </a:solidFill>
              </a:rPr>
              <a:t>TOGAF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Although </a:t>
            </a:r>
            <a:r>
              <a:rPr lang="en-US" dirty="0"/>
              <a:t>called a framework, is actually more accurately defined as a </a:t>
            </a:r>
            <a:r>
              <a:rPr lang="en-US" dirty="0">
                <a:solidFill>
                  <a:srgbClr val="0070C0"/>
                </a:solidFill>
              </a:rPr>
              <a:t>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Federal Enterprise </a:t>
            </a:r>
            <a:r>
              <a:rPr lang="en-US" dirty="0" smtClean="0"/>
              <a:t>Architecture(</a:t>
            </a:r>
            <a:r>
              <a:rPr lang="en-US" dirty="0" smtClean="0">
                <a:solidFill>
                  <a:srgbClr val="C00000"/>
                </a:solidFill>
              </a:rPr>
              <a:t>FEA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viewed as either an </a:t>
            </a:r>
            <a:r>
              <a:rPr lang="en-US" dirty="0">
                <a:solidFill>
                  <a:srgbClr val="0070C0"/>
                </a:solidFill>
              </a:rPr>
              <a:t>implemented enterprise architecture</a:t>
            </a:r>
            <a:r>
              <a:rPr lang="en-US" dirty="0"/>
              <a:t> or a proscriptive methodology for creating an enterprise architecture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Gartner</a:t>
            </a:r>
            <a:r>
              <a:rPr lang="en-US" dirty="0"/>
              <a:t> </a:t>
            </a:r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best described as an </a:t>
            </a:r>
            <a:r>
              <a:rPr lang="en-US" dirty="0">
                <a:solidFill>
                  <a:srgbClr val="0070C0"/>
                </a:solidFill>
              </a:rPr>
              <a:t>enterprise architectural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Zachman</a:t>
            </a:r>
            <a:r>
              <a:rPr lang="en-US" dirty="0" smtClean="0"/>
              <a:t> Framework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351249"/>
            <a:ext cx="7258050" cy="51253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5" descr="a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370982"/>
            <a:ext cx="4822825" cy="61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084" t="40815" r="31999" b="15037"/>
          <a:stretch/>
        </p:blipFill>
        <p:spPr>
          <a:xfrm>
            <a:off x="1120775" y="1224754"/>
            <a:ext cx="6902450" cy="49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49"/>
            <a:ext cx="8078028" cy="515381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Taxonomy completeness </a:t>
            </a:r>
            <a:r>
              <a:rPr lang="en-US" dirty="0"/>
              <a:t>refers to how well you can use the methodology to </a:t>
            </a:r>
            <a:r>
              <a:rPr lang="en-US" dirty="0">
                <a:solidFill>
                  <a:srgbClr val="0070C0"/>
                </a:solidFill>
              </a:rPr>
              <a:t>classify the various architectural artifacts</a:t>
            </a:r>
            <a:r>
              <a:rPr lang="en-US" dirty="0"/>
              <a:t>. This is almost the entire focus of </a:t>
            </a:r>
            <a:r>
              <a:rPr lang="en-US" dirty="0" err="1" smtClean="0"/>
              <a:t>Zachman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Process </a:t>
            </a:r>
            <a:r>
              <a:rPr lang="en-US" b="1" dirty="0">
                <a:solidFill>
                  <a:srgbClr val="C00000"/>
                </a:solidFill>
              </a:rPr>
              <a:t>completeness </a:t>
            </a:r>
            <a:r>
              <a:rPr lang="en-US" dirty="0"/>
              <a:t>refers to how fully the methodology guides you through a </a:t>
            </a:r>
            <a:r>
              <a:rPr lang="en-US" dirty="0">
                <a:solidFill>
                  <a:srgbClr val="0070C0"/>
                </a:solidFill>
              </a:rPr>
              <a:t>step-by-step process for creating an enterprise architecture</a:t>
            </a:r>
            <a:r>
              <a:rPr lang="en-US" dirty="0"/>
              <a:t>. This is almost the entire focus of </a:t>
            </a:r>
            <a:r>
              <a:rPr lang="en-US" dirty="0" smtClean="0"/>
              <a:t>TOGAF</a:t>
            </a:r>
            <a:endParaRPr lang="en-US" dirty="0"/>
          </a:p>
          <a:p>
            <a:r>
              <a:rPr lang="en-US" b="1" dirty="0" smtClean="0">
                <a:solidFill>
                  <a:srgbClr val="C00000"/>
                </a:solidFill>
              </a:rPr>
              <a:t>Reference-model </a:t>
            </a:r>
            <a:r>
              <a:rPr lang="en-US" b="1" dirty="0">
                <a:solidFill>
                  <a:srgbClr val="C00000"/>
                </a:solidFill>
              </a:rPr>
              <a:t>guidance </a:t>
            </a:r>
            <a:r>
              <a:rPr lang="en-US" dirty="0"/>
              <a:t>refers to how useful the methodology is in helping you </a:t>
            </a:r>
            <a:r>
              <a:rPr lang="en-US" dirty="0">
                <a:solidFill>
                  <a:srgbClr val="0070C0"/>
                </a:solidFill>
              </a:rPr>
              <a:t>build a relevant set of reference models</a:t>
            </a:r>
            <a:r>
              <a:rPr lang="en-US" dirty="0"/>
              <a:t>. This is almost the entire focus of </a:t>
            </a:r>
            <a:r>
              <a:rPr lang="en-US" dirty="0" smtClean="0"/>
              <a:t>FEA</a:t>
            </a:r>
          </a:p>
          <a:p>
            <a:r>
              <a:rPr lang="en-US" b="1" dirty="0">
                <a:solidFill>
                  <a:srgbClr val="C00000"/>
                </a:solidFill>
              </a:rPr>
              <a:t>Practice guidance </a:t>
            </a:r>
            <a:r>
              <a:rPr lang="en-US" dirty="0"/>
              <a:t>refers to how much the methodology helps you </a:t>
            </a:r>
            <a:r>
              <a:rPr lang="en-US" dirty="0">
                <a:solidFill>
                  <a:srgbClr val="0070C0"/>
                </a:solidFill>
              </a:rPr>
              <a:t>assimilate the mindset of enterprise architecture into your organization</a:t>
            </a:r>
            <a:r>
              <a:rPr lang="en-US" dirty="0"/>
              <a:t> and develop a culture in which it is valued and used. </a:t>
            </a:r>
            <a:r>
              <a:rPr lang="en-US" dirty="0" smtClean="0"/>
              <a:t>This </a:t>
            </a:r>
            <a:r>
              <a:rPr lang="en-US" dirty="0"/>
              <a:t>is a primary focus of Gartner's architectural </a:t>
            </a:r>
            <a:r>
              <a:rPr lang="en-US" dirty="0" smtClean="0"/>
              <a:t>practice</a:t>
            </a:r>
          </a:p>
          <a:p>
            <a:r>
              <a:rPr lang="en-US" b="1" dirty="0">
                <a:solidFill>
                  <a:srgbClr val="C00000"/>
                </a:solidFill>
              </a:rPr>
              <a:t>Maturity model </a:t>
            </a:r>
            <a:r>
              <a:rPr lang="en-US" dirty="0"/>
              <a:t>refers to how much guidance the methodology gives you in </a:t>
            </a:r>
            <a:r>
              <a:rPr lang="en-US" dirty="0">
                <a:solidFill>
                  <a:srgbClr val="0070C0"/>
                </a:solidFill>
              </a:rPr>
              <a:t>assessing the effectiveness and maturity of different organizations </a:t>
            </a:r>
            <a:r>
              <a:rPr lang="en-US" dirty="0"/>
              <a:t>within your enterprise in using enterprise </a:t>
            </a:r>
            <a:r>
              <a:rPr lang="en-US" dirty="0" smtClean="0"/>
              <a:t>architecture</a:t>
            </a:r>
          </a:p>
          <a:p>
            <a:r>
              <a:rPr lang="en-US" b="1" dirty="0">
                <a:solidFill>
                  <a:srgbClr val="C00000"/>
                </a:solidFill>
              </a:rPr>
              <a:t>Business focus </a:t>
            </a:r>
            <a:r>
              <a:rPr lang="en-US" dirty="0"/>
              <a:t>refers to whether the methodology will focus on using technology to </a:t>
            </a:r>
            <a:r>
              <a:rPr lang="en-US" dirty="0">
                <a:solidFill>
                  <a:srgbClr val="0070C0"/>
                </a:solidFill>
              </a:rPr>
              <a:t>drive business value</a:t>
            </a:r>
            <a:r>
              <a:rPr lang="en-US" dirty="0"/>
              <a:t>, in which business value is specifically defined as either reduced expenses and/or increased </a:t>
            </a:r>
            <a:r>
              <a:rPr lang="en-US" dirty="0" smtClean="0"/>
              <a:t>income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94744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Governance </a:t>
            </a:r>
            <a:r>
              <a:rPr lang="en-US" b="1" dirty="0">
                <a:solidFill>
                  <a:srgbClr val="C00000"/>
                </a:solidFill>
              </a:rPr>
              <a:t>guidance </a:t>
            </a:r>
            <a:r>
              <a:rPr lang="en-US" dirty="0"/>
              <a:t>refers to how much help the methodology will be in understanding and </a:t>
            </a:r>
            <a:r>
              <a:rPr lang="en-US" dirty="0">
                <a:solidFill>
                  <a:srgbClr val="0070C0"/>
                </a:solidFill>
              </a:rPr>
              <a:t>creating an effective governance model</a:t>
            </a:r>
            <a:r>
              <a:rPr lang="en-US" dirty="0"/>
              <a:t> for enterprise </a:t>
            </a:r>
            <a:r>
              <a:rPr lang="en-US" dirty="0" smtClean="0"/>
              <a:t>architecture</a:t>
            </a:r>
          </a:p>
          <a:p>
            <a:r>
              <a:rPr lang="en-US" b="1" dirty="0">
                <a:solidFill>
                  <a:srgbClr val="C00000"/>
                </a:solidFill>
              </a:rPr>
              <a:t>Partitioning guidance </a:t>
            </a:r>
            <a:r>
              <a:rPr lang="en-US" dirty="0"/>
              <a:t>refers to how well the methodology will guide you into </a:t>
            </a:r>
            <a:r>
              <a:rPr lang="en-US" dirty="0">
                <a:solidFill>
                  <a:srgbClr val="0070C0"/>
                </a:solidFill>
              </a:rPr>
              <a:t>effective autonomous partitions </a:t>
            </a:r>
            <a:r>
              <a:rPr lang="en-US" dirty="0"/>
              <a:t>of the enterprise, which is an important approach to managing </a:t>
            </a:r>
            <a:r>
              <a:rPr lang="en-US" dirty="0" smtClean="0"/>
              <a:t>complexity</a:t>
            </a:r>
          </a:p>
          <a:p>
            <a:r>
              <a:rPr lang="en-US" b="1" dirty="0">
                <a:solidFill>
                  <a:srgbClr val="C00000"/>
                </a:solidFill>
              </a:rPr>
              <a:t>Prescriptive catalog </a:t>
            </a:r>
            <a:r>
              <a:rPr lang="en-US" dirty="0"/>
              <a:t>refers to how well the methodology guides you in </a:t>
            </a:r>
            <a:r>
              <a:rPr lang="en-US" dirty="0">
                <a:solidFill>
                  <a:srgbClr val="0070C0"/>
                </a:solidFill>
              </a:rPr>
              <a:t>setting up a catalogue of architectural assets </a:t>
            </a:r>
            <a:r>
              <a:rPr lang="en-US" dirty="0"/>
              <a:t>that can be reused in future </a:t>
            </a:r>
            <a:r>
              <a:rPr lang="en-US" dirty="0" smtClean="0"/>
              <a:t>activities</a:t>
            </a:r>
          </a:p>
          <a:p>
            <a:r>
              <a:rPr lang="en-US" b="1" dirty="0">
                <a:solidFill>
                  <a:srgbClr val="C00000"/>
                </a:solidFill>
              </a:rPr>
              <a:t>Vendor neutrality</a:t>
            </a:r>
            <a:r>
              <a:rPr lang="en-US" dirty="0"/>
              <a:t> refers to how likely you are to get locked-in to a specific consulting organization by adopting this methodology. A high rating here indicates </a:t>
            </a:r>
            <a:r>
              <a:rPr lang="en-US" dirty="0">
                <a:solidFill>
                  <a:srgbClr val="0070C0"/>
                </a:solidFill>
              </a:rPr>
              <a:t>low vendor </a:t>
            </a:r>
            <a:r>
              <a:rPr lang="en-US" dirty="0" smtClean="0">
                <a:solidFill>
                  <a:srgbClr val="0070C0"/>
                </a:solidFill>
              </a:rPr>
              <a:t>lock-in</a:t>
            </a:r>
            <a:endParaRPr lang="en-US" dirty="0" smtClean="0"/>
          </a:p>
          <a:p>
            <a:r>
              <a:rPr lang="en-US" b="1" dirty="0">
                <a:solidFill>
                  <a:srgbClr val="C00000"/>
                </a:solidFill>
              </a:rPr>
              <a:t>Information availability </a:t>
            </a:r>
            <a:r>
              <a:rPr lang="en-US" dirty="0"/>
              <a:t>refers to the </a:t>
            </a:r>
            <a:r>
              <a:rPr lang="en-US" dirty="0">
                <a:solidFill>
                  <a:srgbClr val="0070C0"/>
                </a:solidFill>
              </a:rPr>
              <a:t>amount and quality of free </a:t>
            </a:r>
            <a:r>
              <a:rPr lang="en-US" dirty="0"/>
              <a:t>or inexpensive information about this </a:t>
            </a:r>
            <a:r>
              <a:rPr lang="en-US" dirty="0" smtClean="0"/>
              <a:t>methodology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Time </a:t>
            </a:r>
            <a:r>
              <a:rPr lang="en-US" b="1" dirty="0">
                <a:solidFill>
                  <a:srgbClr val="C00000"/>
                </a:solidFill>
              </a:rPr>
              <a:t>to value </a:t>
            </a:r>
            <a:r>
              <a:rPr lang="en-US" dirty="0"/>
              <a:t>refers to the </a:t>
            </a:r>
            <a:r>
              <a:rPr lang="en-US" dirty="0">
                <a:solidFill>
                  <a:srgbClr val="0070C0"/>
                </a:solidFill>
              </a:rPr>
              <a:t>length of time you will likely be using this methodology</a:t>
            </a:r>
            <a:r>
              <a:rPr lang="en-US" dirty="0"/>
              <a:t> before you start using it to build solutions that deliver high business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 Comparison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68" y="1101089"/>
            <a:ext cx="7756721" cy="4991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65676" y="6107217"/>
            <a:ext cx="700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(Roger Sessions, A </a:t>
            </a:r>
            <a:r>
              <a:rPr lang="en-US" i="1" dirty="0"/>
              <a:t>Comparison of the Top Four EA </a:t>
            </a:r>
            <a:r>
              <a:rPr lang="en-US" i="1" dirty="0" smtClean="0"/>
              <a:t>Methodologies,  2007)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843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Competencies to Create an Enterprise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Enterprise Architecture </a:t>
            </a:r>
            <a:r>
              <a:rPr lang="en-US" dirty="0" smtClean="0"/>
              <a:t>Framework</a:t>
            </a:r>
          </a:p>
          <a:p>
            <a:r>
              <a:rPr lang="en-US" dirty="0" smtClean="0"/>
              <a:t>Business Strategy and Organization Analysis</a:t>
            </a:r>
          </a:p>
          <a:p>
            <a:r>
              <a:rPr lang="en-US" dirty="0" smtClean="0"/>
              <a:t>Business Process Model and Notation (BPMN)</a:t>
            </a:r>
          </a:p>
          <a:p>
            <a:r>
              <a:rPr lang="en-US" dirty="0" smtClean="0"/>
              <a:t>Data Modeling (ER Diagram)</a:t>
            </a:r>
          </a:p>
          <a:p>
            <a:r>
              <a:rPr lang="en-US" dirty="0"/>
              <a:t>Unified Modeling Language (UML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Infrastructure and Network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300"/>
            <a:ext cx="7886700" cy="49148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Apa</a:t>
            </a:r>
            <a:r>
              <a:rPr lang="en-US" sz="2400" dirty="0"/>
              <a:t> </a:t>
            </a:r>
            <a:r>
              <a:rPr lang="en-US" sz="2400" dirty="0" err="1" smtClean="0"/>
              <a:t>tugas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pekerjaan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utama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anda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saat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Apa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enterprise architecture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mengapa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harus</a:t>
            </a:r>
            <a:r>
              <a:rPr lang="en-US" sz="2400" dirty="0" smtClean="0"/>
              <a:t> </a:t>
            </a:r>
            <a:r>
              <a:rPr lang="en-US" sz="2400" dirty="0" err="1" smtClean="0"/>
              <a:t>menggunakannya</a:t>
            </a:r>
            <a:r>
              <a:rPr lang="en-US" sz="24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Apa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enterprise architecture framework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mengapa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harus</a:t>
            </a:r>
            <a:r>
              <a:rPr lang="en-US" sz="2400" dirty="0" smtClean="0"/>
              <a:t> </a:t>
            </a:r>
            <a:r>
              <a:rPr lang="en-US" sz="2400" dirty="0" err="1" smtClean="0"/>
              <a:t>menggunakannya</a:t>
            </a:r>
            <a:r>
              <a:rPr lang="en-US" sz="24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Modelkan</a:t>
            </a:r>
            <a:r>
              <a:rPr lang="en-US" sz="2400" dirty="0" smtClean="0"/>
              <a:t> business process </a:t>
            </a:r>
            <a:r>
              <a:rPr lang="en-US" sz="2400" dirty="0" err="1" smtClean="0"/>
              <a:t>dari</a:t>
            </a:r>
            <a:r>
              <a:rPr lang="en-US" sz="2400" dirty="0" smtClean="0"/>
              <a:t> requirement </a:t>
            </a:r>
            <a:r>
              <a:rPr lang="en-US" sz="2400" dirty="0"/>
              <a:t>di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use case </a:t>
            </a:r>
            <a:r>
              <a:rPr lang="en-US" sz="2400" dirty="0" smtClean="0">
                <a:solidFill>
                  <a:srgbClr val="C00000"/>
                </a:solidFill>
              </a:rPr>
              <a:t>diagram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activity diagram/</a:t>
            </a:r>
            <a:r>
              <a:rPr lang="en-US" sz="2400" dirty="0" err="1" smtClean="0">
                <a:solidFill>
                  <a:srgbClr val="C00000"/>
                </a:solidFill>
              </a:rPr>
              <a:t>bpmn</a:t>
            </a:r>
            <a:r>
              <a:rPr lang="en-US" sz="2400" dirty="0" smtClean="0"/>
              <a:t>!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1100" y="4016050"/>
            <a:ext cx="7086600" cy="2308324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d-ID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Arial Unicode MS"/>
              </a:rPr>
              <a:t>SISTEM ELIBRARY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id-ID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Arial Unicode MS"/>
              </a:rPr>
              <a:t>Sistem elibrary memungkinkan pengguna untuk melakukan registrasi dan login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id-ID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Arial Unicode MS"/>
              </a:rPr>
              <a:t>Setelah menjadi member, pengguna dapat memodifikasi profile, serta mencari dan mendownload koleksi buku elibrary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id-ID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Arial Unicode MS"/>
              </a:rPr>
              <a:t>Admin sistem elibrary melakukan approval terhadap registrasi dan menampilkan laporan aktifitas pengguna secara individual maupun total</a:t>
            </a:r>
          </a:p>
        </p:txBody>
      </p:sp>
    </p:spTree>
    <p:extLst>
      <p:ext uri="{BB962C8B-B14F-4D97-AF65-F5344CB8AC3E}">
        <p14:creationId xmlns:p14="http://schemas.microsoft.com/office/powerpoint/2010/main" val="42492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3</a:t>
            </a:r>
            <a:r>
              <a:rPr lang="en-US" sz="5400" dirty="0" smtClean="0"/>
              <a:t>. </a:t>
            </a:r>
            <a:r>
              <a:rPr lang="en-US" sz="5400" dirty="0" smtClean="0"/>
              <a:t>Enterprise </a:t>
            </a:r>
            <a:r>
              <a:rPr lang="en-US" sz="5400" dirty="0" smtClean="0"/>
              <a:t>Architecture Tools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49"/>
            <a:ext cx="7886700" cy="5124000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p</a:t>
            </a:r>
            <a:r>
              <a:rPr lang="en-US" sz="2400" dirty="0" err="1" smtClean="0"/>
              <a:t>lanningIT</a:t>
            </a:r>
            <a:r>
              <a:rPr lang="en-US" sz="2400" dirty="0" smtClean="0"/>
              <a:t> (alphabet.com)</a:t>
            </a:r>
          </a:p>
          <a:p>
            <a:r>
              <a:rPr lang="en-US" sz="2400" dirty="0" smtClean="0"/>
              <a:t>SAMU (altollgroup.eu)</a:t>
            </a:r>
          </a:p>
          <a:p>
            <a:r>
              <a:rPr lang="en-US" sz="2400" dirty="0" smtClean="0"/>
              <a:t>Abacus (avolution.com.au)</a:t>
            </a:r>
          </a:p>
          <a:p>
            <a:r>
              <a:rPr lang="en-US" sz="2400" dirty="0" smtClean="0"/>
              <a:t>Architect (bizzdesign.com)</a:t>
            </a:r>
          </a:p>
          <a:p>
            <a:r>
              <a:rPr lang="en-US" sz="2400" dirty="0" smtClean="0"/>
              <a:t>Corporate Modeler (casewise.com)</a:t>
            </a:r>
          </a:p>
          <a:p>
            <a:r>
              <a:rPr lang="en-US" sz="2400" dirty="0" smtClean="0"/>
              <a:t>Envision VIP (future-tech.com)</a:t>
            </a:r>
          </a:p>
          <a:p>
            <a:r>
              <a:rPr lang="en-US" sz="2400" dirty="0" smtClean="0"/>
              <a:t>Rational System Architect (ibm.com)</a:t>
            </a:r>
          </a:p>
          <a:p>
            <a:r>
              <a:rPr lang="en-US" sz="2400" dirty="0" smtClean="0"/>
              <a:t>Mega Suite (mega.com)</a:t>
            </a:r>
          </a:p>
          <a:p>
            <a:r>
              <a:rPr lang="en-US" sz="2400" dirty="0" err="1" smtClean="0"/>
              <a:t>ProVision</a:t>
            </a:r>
            <a:r>
              <a:rPr lang="en-US" sz="2400" dirty="0" smtClean="0"/>
              <a:t> (metastorm.com)</a:t>
            </a:r>
          </a:p>
          <a:p>
            <a:r>
              <a:rPr lang="en-US" sz="2400" dirty="0" err="1" smtClean="0"/>
              <a:t>MooD</a:t>
            </a:r>
            <a:r>
              <a:rPr lang="en-US" sz="2400" dirty="0" smtClean="0"/>
              <a:t> (tsorg.com)</a:t>
            </a:r>
          </a:p>
          <a:p>
            <a:r>
              <a:rPr lang="en-US" sz="2400" dirty="0" smtClean="0"/>
              <a:t>ARIS (softwareag.com)</a:t>
            </a:r>
          </a:p>
          <a:p>
            <a:r>
              <a:rPr lang="en-US" sz="2400" dirty="0" smtClean="0"/>
              <a:t>Enterprise Architect (sparxsystems.com)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Repository or </a:t>
            </a:r>
            <a:r>
              <a:rPr lang="en-US" dirty="0" err="1" smtClean="0"/>
              <a:t>Metamodel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Decision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Administration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Configurability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Frameworks and Standards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4507" y="5985820"/>
            <a:ext cx="8374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(Julie Short and </a:t>
            </a:r>
            <a:r>
              <a:rPr lang="en-US" sz="1600" i="1" dirty="0" err="1" smtClean="0"/>
              <a:t>Chriss</a:t>
            </a:r>
            <a:r>
              <a:rPr lang="en-US" sz="1600" i="1" dirty="0" smtClean="0"/>
              <a:t> Wilson, Gartner Assessment of EA Tool Capabilities, Gartner Research, 2011)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023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planningIT</a:t>
            </a:r>
            <a:r>
              <a:rPr lang="en-US" dirty="0"/>
              <a:t> (alphabet.com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827" t="21363" r="21500" b="10812"/>
          <a:stretch/>
        </p:blipFill>
        <p:spPr>
          <a:xfrm>
            <a:off x="-21482" y="1262270"/>
            <a:ext cx="9165482" cy="55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SAMU (altollgroup.eu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61" t="22638" r="20391" b="9652"/>
          <a:stretch/>
        </p:blipFill>
        <p:spPr>
          <a:xfrm>
            <a:off x="0" y="1255798"/>
            <a:ext cx="9144000" cy="55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Abacus (avolution.com.au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913" t="15654" r="20000" b="16029"/>
          <a:stretch/>
        </p:blipFill>
        <p:spPr>
          <a:xfrm>
            <a:off x="0" y="1182757"/>
            <a:ext cx="9144000" cy="56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 (bizzdesign.com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74" t="16609" r="20718" b="15101"/>
          <a:stretch/>
        </p:blipFill>
        <p:spPr>
          <a:xfrm>
            <a:off x="0" y="1040633"/>
            <a:ext cx="9228483" cy="58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Corporate Modeler (casewise.com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05" t="18927" r="19609" b="13363"/>
          <a:stretch/>
        </p:blipFill>
        <p:spPr>
          <a:xfrm>
            <a:off x="0" y="1248655"/>
            <a:ext cx="9144000" cy="56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Envision VIP (future-tech.com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04" t="18899" r="19804" b="14521"/>
          <a:stretch/>
        </p:blipFill>
        <p:spPr>
          <a:xfrm>
            <a:off x="-92896" y="1252330"/>
            <a:ext cx="9236896" cy="55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Rational System Architect (ibm.com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83" t="19038" r="17583" b="14001"/>
          <a:stretch/>
        </p:blipFill>
        <p:spPr>
          <a:xfrm>
            <a:off x="74655" y="1447801"/>
            <a:ext cx="9069345" cy="539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1. Enterprise Architecture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Mega Suite (mega.com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750" t="19926" r="23916" b="11778"/>
          <a:stretch/>
        </p:blipFill>
        <p:spPr>
          <a:xfrm>
            <a:off x="279400" y="1102095"/>
            <a:ext cx="8864600" cy="57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ProVision</a:t>
            </a:r>
            <a:r>
              <a:rPr lang="en-US" dirty="0"/>
              <a:t> (metastorm.com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66" t="17407" r="22667" b="14444"/>
          <a:stretch/>
        </p:blipFill>
        <p:spPr>
          <a:xfrm>
            <a:off x="-25400" y="1016000"/>
            <a:ext cx="91694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MooD</a:t>
            </a:r>
            <a:r>
              <a:rPr lang="en-US" dirty="0"/>
              <a:t> (tsorg.com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00" t="21407" r="20500" b="9704"/>
          <a:stretch/>
        </p:blipFill>
        <p:spPr>
          <a:xfrm>
            <a:off x="101600" y="1066380"/>
            <a:ext cx="9042400" cy="57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ARIS (softwareag.com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50" t="22741" r="22833" b="7630"/>
          <a:stretch/>
        </p:blipFill>
        <p:spPr>
          <a:xfrm>
            <a:off x="393700" y="1138053"/>
            <a:ext cx="8750300" cy="57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515350" cy="1200149"/>
          </a:xfrm>
        </p:spPr>
        <p:txBody>
          <a:bodyPr>
            <a:normAutofit fontScale="90000"/>
          </a:bodyPr>
          <a:lstStyle/>
          <a:p>
            <a:r>
              <a:rPr lang="en-US" dirty="0"/>
              <a:t>Enterprise </a:t>
            </a:r>
            <a:r>
              <a:rPr lang="en-US" dirty="0" smtClean="0"/>
              <a:t>Architect (sparxsystems.com)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916" t="23185" r="20000" b="7333"/>
          <a:stretch/>
        </p:blipFill>
        <p:spPr>
          <a:xfrm>
            <a:off x="139700" y="1130300"/>
            <a:ext cx="90043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4</a:t>
            </a:r>
            <a:r>
              <a:rPr lang="en-US" sz="5400" dirty="0" smtClean="0"/>
              <a:t>. System Analysis and Design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>
            <a:hlinkClick r:id="rId4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3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 smtClean="0"/>
              <a:t>Is</a:t>
            </a:r>
            <a:r>
              <a:rPr lang="id-ID" dirty="0" smtClean="0"/>
              <a:t> </a:t>
            </a:r>
            <a:r>
              <a:rPr lang="id-ID" dirty="0" err="1"/>
              <a:t>i</a:t>
            </a:r>
            <a:r>
              <a:rPr lang="id-ID" dirty="0" err="1" smtClean="0"/>
              <a:t>t</a:t>
            </a:r>
            <a:r>
              <a:rPr lang="id-ID" dirty="0" smtClean="0"/>
              <a:t> </a:t>
            </a:r>
            <a:r>
              <a:rPr lang="id-ID" dirty="0" err="1" smtClean="0"/>
              <a:t>Possible</a:t>
            </a:r>
            <a:r>
              <a:rPr lang="id-ID" dirty="0" smtClean="0"/>
              <a:t>?</a:t>
            </a:r>
            <a:endParaRPr lang="id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t="2796" r="2563" b="7689"/>
          <a:stretch/>
        </p:blipFill>
        <p:spPr>
          <a:xfrm>
            <a:off x="1496933" y="965200"/>
            <a:ext cx="6150134" cy="5715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02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System Analysis and Design with UML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358900"/>
            <a:ext cx="8128000" cy="50212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solidFill>
                  <a:srgbClr val="C00000"/>
                </a:solidFill>
              </a:rPr>
              <a:t>System Analysis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dirty="0" smtClean="0"/>
              <a:t>Business Process Identification</a:t>
            </a:r>
          </a:p>
          <a:p>
            <a:pPr marL="1089025" lvl="2" indent="-514350">
              <a:buFont typeface="Wingdings" pitchFamily="2" charset="2"/>
              <a:buChar char="§"/>
            </a:pPr>
            <a:r>
              <a:rPr lang="id-ID" sz="1600" b="1" dirty="0" smtClean="0"/>
              <a:t>Use Case Diagram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dirty="0"/>
              <a:t>Business Process Modeling</a:t>
            </a:r>
          </a:p>
          <a:p>
            <a:pPr marL="1089025" lvl="2" indent="-514350">
              <a:buFont typeface="Wingdings" pitchFamily="2" charset="2"/>
              <a:buChar char="§"/>
            </a:pPr>
            <a:r>
              <a:rPr lang="id-ID" sz="1600" b="1" dirty="0"/>
              <a:t>Activity Diagram </a:t>
            </a:r>
            <a:r>
              <a:rPr lang="id-ID" sz="1600" dirty="0"/>
              <a:t>or </a:t>
            </a:r>
            <a:r>
              <a:rPr lang="id-ID" sz="1600" dirty="0" smtClean="0"/>
              <a:t>Business Process Model</a:t>
            </a:r>
            <a:r>
              <a:rPr lang="en-US" sz="1600" dirty="0" smtClean="0"/>
              <a:t> and </a:t>
            </a:r>
            <a:r>
              <a:rPr lang="id-ID" sz="1600" dirty="0" smtClean="0"/>
              <a:t>Notation (</a:t>
            </a:r>
            <a:r>
              <a:rPr lang="id-ID" sz="1600" b="1" dirty="0"/>
              <a:t>BPMN</a:t>
            </a:r>
            <a:r>
              <a:rPr lang="id-ID" sz="1600" dirty="0"/>
              <a:t>)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dirty="0" smtClean="0"/>
              <a:t>Business Process </a:t>
            </a:r>
            <a:r>
              <a:rPr lang="id-ID" sz="2000" dirty="0" smtClean="0"/>
              <a:t>Realization</a:t>
            </a:r>
            <a:endParaRPr lang="id-ID" sz="2000" dirty="0" smtClean="0"/>
          </a:p>
          <a:p>
            <a:pPr marL="1089025" lvl="2" indent="-514350">
              <a:buFont typeface="Wingdings" pitchFamily="2" charset="2"/>
              <a:buChar char="§"/>
            </a:pPr>
            <a:r>
              <a:rPr lang="id-ID" sz="1600" b="1" dirty="0" smtClean="0"/>
              <a:t>Sequence Diagram </a:t>
            </a:r>
            <a:r>
              <a:rPr lang="id-ID" sz="1200" b="1" dirty="0" smtClean="0"/>
              <a:t>  </a:t>
            </a:r>
            <a:r>
              <a:rPr lang="id-ID" sz="1200" dirty="0" smtClean="0"/>
              <a:t>(Buat untuk setiap use case dengan menggunakan pola </a:t>
            </a:r>
            <a:r>
              <a:rPr lang="id-ID" sz="1200" dirty="0" smtClean="0">
                <a:solidFill>
                  <a:srgbClr val="0070C0"/>
                </a:solidFill>
              </a:rPr>
              <a:t>Boundary</a:t>
            </a:r>
            <a:r>
              <a:rPr lang="id-ID" sz="1200" dirty="0" smtClean="0"/>
              <a:t>-</a:t>
            </a:r>
            <a:r>
              <a:rPr lang="id-ID" sz="1200" dirty="0" smtClean="0">
                <a:solidFill>
                  <a:srgbClr val="FFC000"/>
                </a:solidFill>
              </a:rPr>
              <a:t>Control</a:t>
            </a:r>
            <a:r>
              <a:rPr lang="id-ID" sz="1200" dirty="0" smtClean="0"/>
              <a:t>-</a:t>
            </a:r>
            <a:r>
              <a:rPr lang="id-ID" sz="1200" dirty="0" smtClean="0">
                <a:solidFill>
                  <a:srgbClr val="00B050"/>
                </a:solidFill>
              </a:rPr>
              <a:t>Entity</a:t>
            </a:r>
            <a:r>
              <a:rPr lang="id-ID" sz="1200" dirty="0" smtClean="0"/>
              <a:t>)</a:t>
            </a:r>
          </a:p>
          <a:p>
            <a:pPr marL="574675" lvl="2" indent="0">
              <a:buNone/>
            </a:pPr>
            <a:endParaRPr lang="id-ID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id-ID" sz="2600" dirty="0" smtClean="0">
                <a:solidFill>
                  <a:srgbClr val="C00000"/>
                </a:solidFill>
              </a:rPr>
              <a:t>System Design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dirty="0" smtClean="0"/>
              <a:t>Program Design</a:t>
            </a:r>
          </a:p>
          <a:p>
            <a:pPr marL="1089025" lvl="2" indent="-514350">
              <a:buFont typeface="+mj-lt"/>
              <a:buAutoNum type="arabicPeriod"/>
            </a:pPr>
            <a:r>
              <a:rPr lang="id-ID" sz="1600" b="1" dirty="0" smtClean="0"/>
              <a:t>Class Diagram</a:t>
            </a:r>
            <a:r>
              <a:rPr lang="id-ID" sz="800" b="1" dirty="0" smtClean="0"/>
              <a:t>    </a:t>
            </a:r>
            <a:r>
              <a:rPr lang="id-ID" sz="1200" dirty="0" smtClean="0"/>
              <a:t>(Gabungkan </a:t>
            </a:r>
            <a:r>
              <a:rPr lang="id-ID" sz="1200" dirty="0" smtClean="0">
                <a:solidFill>
                  <a:srgbClr val="0070C0"/>
                </a:solidFill>
              </a:rPr>
              <a:t>Boundary</a:t>
            </a:r>
            <a:r>
              <a:rPr lang="id-ID" sz="1200" dirty="0" smtClean="0"/>
              <a:t>-</a:t>
            </a:r>
            <a:r>
              <a:rPr lang="id-ID" sz="1200" dirty="0" smtClean="0">
                <a:solidFill>
                  <a:srgbClr val="FFC000"/>
                </a:solidFill>
              </a:rPr>
              <a:t>Control</a:t>
            </a:r>
            <a:r>
              <a:rPr lang="id-ID" sz="1200" dirty="0" smtClean="0"/>
              <a:t>-</a:t>
            </a:r>
            <a:r>
              <a:rPr lang="id-ID" sz="1200" dirty="0" smtClean="0">
                <a:solidFill>
                  <a:srgbClr val="00B050"/>
                </a:solidFill>
              </a:rPr>
              <a:t>Entity</a:t>
            </a:r>
            <a:r>
              <a:rPr lang="id-ID" sz="1200" dirty="0" smtClean="0"/>
              <a:t> Class dan susun story dari sistem yang dibangun)</a:t>
            </a:r>
            <a:endParaRPr lang="id-ID" sz="1200" dirty="0"/>
          </a:p>
          <a:p>
            <a:pPr marL="1089025" lvl="2" indent="-514350">
              <a:buFont typeface="+mj-lt"/>
              <a:buAutoNum type="arabicPeriod"/>
            </a:pPr>
            <a:r>
              <a:rPr lang="id-ID" sz="1600" b="1" dirty="0" smtClean="0"/>
              <a:t>Package Diagram </a:t>
            </a:r>
            <a:r>
              <a:rPr lang="id-ID" sz="1200" dirty="0" smtClean="0"/>
              <a:t>(Gabungan class yang sesuai, boleh menggunakan pola B-C-E)</a:t>
            </a:r>
          </a:p>
          <a:p>
            <a:pPr marL="1089025" lvl="2" indent="-514350">
              <a:buFont typeface="+mj-lt"/>
              <a:buAutoNum type="arabicPeriod"/>
            </a:pPr>
            <a:r>
              <a:rPr lang="id-ID" sz="1600" b="1" dirty="0" smtClean="0"/>
              <a:t>Deployment Diagram  </a:t>
            </a:r>
            <a:r>
              <a:rPr lang="id-ID" sz="1200" dirty="0" smtClean="0"/>
              <a:t>(arsitektur software dari sistem yang dibangun)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b="1" dirty="0" smtClean="0"/>
              <a:t>User Interface Design </a:t>
            </a:r>
            <a:r>
              <a:rPr lang="id-ID" sz="1200" dirty="0" smtClean="0"/>
              <a:t>(Buat UI design dari </a:t>
            </a:r>
            <a:r>
              <a:rPr lang="id-ID" sz="1200" dirty="0" smtClean="0">
                <a:solidFill>
                  <a:srgbClr val="0070C0"/>
                </a:solidFill>
              </a:rPr>
              <a:t>Boundary Class)</a:t>
            </a:r>
          </a:p>
          <a:p>
            <a:pPr marL="801687" lvl="1" indent="-514350">
              <a:buFont typeface="+mj-lt"/>
              <a:buAutoNum type="arabicPeriod"/>
            </a:pPr>
            <a:r>
              <a:rPr lang="id-ID" sz="2000" b="1" dirty="0" smtClean="0"/>
              <a:t>Entity-Relationship Model</a:t>
            </a:r>
            <a:r>
              <a:rPr lang="id-ID" sz="1200" b="1" dirty="0" smtClean="0"/>
              <a:t>  </a:t>
            </a:r>
            <a:r>
              <a:rPr lang="id-ID" sz="1200" dirty="0" smtClean="0"/>
              <a:t>(Buat ER diagram dari </a:t>
            </a:r>
            <a:r>
              <a:rPr lang="id-ID" sz="1200" dirty="0" smtClean="0">
                <a:solidFill>
                  <a:srgbClr val="00B050"/>
                </a:solidFill>
              </a:rPr>
              <a:t>Entity Class)</a:t>
            </a:r>
          </a:p>
        </p:txBody>
      </p:sp>
    </p:spTree>
    <p:extLst>
      <p:ext uri="{BB962C8B-B14F-4D97-AF65-F5344CB8AC3E}">
        <p14:creationId xmlns:p14="http://schemas.microsoft.com/office/powerpoint/2010/main" val="117364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400" dirty="0"/>
              <a:t>Use Case Diagram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and Why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Use Case Diagrams</a:t>
            </a:r>
          </a:p>
        </p:txBody>
      </p:sp>
      <p:sp>
        <p:nvSpPr>
          <p:cNvPr id="552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46100" y="14351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Summarized into a </a:t>
            </a:r>
            <a:r>
              <a:rPr lang="en-US" sz="3600" dirty="0" smtClean="0">
                <a:solidFill>
                  <a:srgbClr val="C00000"/>
                </a:solidFill>
              </a:rPr>
              <a:t>single picture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All of the use cases for the part of the system being modeled</a:t>
            </a:r>
          </a:p>
          <a:p>
            <a:r>
              <a:rPr lang="en-US" sz="3600" dirty="0"/>
              <a:t>A formal way of </a:t>
            </a:r>
            <a:r>
              <a:rPr lang="en-US" sz="3600" dirty="0">
                <a:solidFill>
                  <a:srgbClr val="C00000"/>
                </a:solidFill>
              </a:rPr>
              <a:t>representing how a business interacts</a:t>
            </a:r>
            <a:r>
              <a:rPr lang="en-US" sz="3600" dirty="0"/>
              <a:t> with its environment</a:t>
            </a:r>
          </a:p>
          <a:p>
            <a:r>
              <a:rPr lang="en-US" sz="3600" dirty="0"/>
              <a:t>The discrete </a:t>
            </a:r>
            <a:r>
              <a:rPr lang="en-US" sz="3200" dirty="0">
                <a:solidFill>
                  <a:srgbClr val="C00000"/>
                </a:solidFill>
              </a:rPr>
              <a:t>activities performed by the user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Good </a:t>
            </a:r>
            <a:r>
              <a:rPr lang="en-US" sz="3600" dirty="0" smtClean="0"/>
              <a:t>for </a:t>
            </a:r>
            <a:r>
              <a:rPr lang="en-US" sz="3600" dirty="0" smtClean="0">
                <a:solidFill>
                  <a:srgbClr val="C00000"/>
                </a:solidFill>
              </a:rPr>
              <a:t>communicating with users</a:t>
            </a:r>
          </a:p>
        </p:txBody>
      </p:sp>
    </p:spTree>
    <p:extLst>
      <p:ext uri="{BB962C8B-B14F-4D97-AF65-F5344CB8AC3E}">
        <p14:creationId xmlns:p14="http://schemas.microsoft.com/office/powerpoint/2010/main" val="115932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Diagram Syntax</a:t>
            </a:r>
          </a:p>
        </p:txBody>
      </p:sp>
      <p:sp>
        <p:nvSpPr>
          <p:cNvPr id="56323" name="Content Placeholder 4"/>
          <p:cNvSpPr>
            <a:spLocks noGrp="1"/>
          </p:cNvSpPr>
          <p:nvPr>
            <p:ph idx="1"/>
          </p:nvPr>
        </p:nvSpPr>
        <p:spPr>
          <a:xfrm>
            <a:off x="595314" y="1229122"/>
            <a:ext cx="5805486" cy="536217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Actor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person or system that derives benefit from and is external to the subject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Use Case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/>
              <a:t>Represents a major piece of system functionality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Association</a:t>
            </a:r>
            <a:r>
              <a:rPr lang="en-US" sz="3600" dirty="0" smtClean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Include</a:t>
            </a:r>
            <a:r>
              <a:rPr lang="en-US" sz="3600" dirty="0" smtClean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Extend</a:t>
            </a:r>
            <a:r>
              <a:rPr lang="en-US" sz="3600" dirty="0" smtClean="0"/>
              <a:t> Relationship</a:t>
            </a: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Generalization</a:t>
            </a:r>
            <a:r>
              <a:rPr lang="en-US" sz="3600" dirty="0" smtClean="0"/>
              <a:t> Relationship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43798" y="1147762"/>
            <a:ext cx="609604" cy="1447801"/>
            <a:chOff x="7619998" y="914400"/>
            <a:chExt cx="609604" cy="1447801"/>
          </a:xfrm>
        </p:grpSpPr>
        <p:sp>
          <p:nvSpPr>
            <p:cNvPr id="7" name="Oval 6"/>
            <p:cNvSpPr/>
            <p:nvPr/>
          </p:nvSpPr>
          <p:spPr bwMode="auto">
            <a:xfrm>
              <a:off x="7620000" y="914400"/>
              <a:ext cx="609601" cy="5278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dirty="0">
                <a:noFill/>
                <a:ea typeface="ＭＳ Ｐゴシック" charset="-128"/>
              </a:endParaRPr>
            </a:p>
          </p:txBody>
        </p:sp>
        <p:cxnSp>
          <p:nvCxnSpPr>
            <p:cNvPr id="9" name="Straight Connector 8"/>
            <p:cNvCxnSpPr>
              <a:stCxn id="7" idx="4"/>
            </p:cNvCxnSpPr>
            <p:nvPr/>
          </p:nvCxnSpPr>
          <p:spPr bwMode="auto">
            <a:xfrm rot="5400000">
              <a:off x="7660878" y="1706166"/>
              <a:ext cx="5278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7574458" y="2011859"/>
              <a:ext cx="395882" cy="3048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 rot="16200000" flipH="1">
              <a:off x="7879259" y="2011859"/>
              <a:ext cx="395882" cy="3048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7620000" y="1574206"/>
              <a:ext cx="304801" cy="1281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7924801" y="1574206"/>
              <a:ext cx="304801" cy="1281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7050087" y="2943226"/>
            <a:ext cx="16764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C6D9F0"/>
              </a:solidFill>
              <a:ea typeface="ＭＳ Ｐゴシック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278687" y="4291607"/>
            <a:ext cx="12192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92975" y="4910137"/>
            <a:ext cx="1295400" cy="15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92975" y="5595937"/>
            <a:ext cx="1295400" cy="15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7216775" y="5984875"/>
            <a:ext cx="1393825" cy="222250"/>
            <a:chOff x="6934200" y="5556220"/>
            <a:chExt cx="1165779" cy="1524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934200" y="5636774"/>
              <a:ext cx="1066197" cy="2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Isosceles Triangle 30"/>
            <p:cNvSpPr/>
            <p:nvPr/>
          </p:nvSpPr>
          <p:spPr>
            <a:xfrm rot="5400000">
              <a:off x="7947433" y="5556074"/>
              <a:ext cx="152400" cy="152693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>
                <a:solidFill>
                  <a:srgbClr val="C6D9F0"/>
                </a:solidFill>
                <a:ea typeface="ＭＳ Ｐゴシック" charset="-128"/>
              </a:endParaRPr>
            </a:p>
          </p:txBody>
        </p:sp>
      </p:grpSp>
      <p:sp>
        <p:nvSpPr>
          <p:cNvPr id="56330" name="TextBox 32"/>
          <p:cNvSpPr txBox="1">
            <a:spLocks noChangeArrowheads="1"/>
          </p:cNvSpPr>
          <p:nvPr/>
        </p:nvSpPr>
        <p:spPr bwMode="auto">
          <a:xfrm>
            <a:off x="7264400" y="5257800"/>
            <a:ext cx="1247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charset="0"/>
              </a:rPr>
              <a:t>&lt;&lt;extends&gt;&gt;</a:t>
            </a:r>
          </a:p>
        </p:txBody>
      </p:sp>
      <p:sp>
        <p:nvSpPr>
          <p:cNvPr id="56331" name="TextBox 33"/>
          <p:cNvSpPr txBox="1">
            <a:spLocks noChangeArrowheads="1"/>
          </p:cNvSpPr>
          <p:nvPr/>
        </p:nvSpPr>
        <p:spPr bwMode="auto">
          <a:xfrm>
            <a:off x="7232650" y="4572000"/>
            <a:ext cx="1279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charset="0"/>
              </a:rPr>
              <a:t>&lt;&lt;includes&gt;&gt;</a:t>
            </a:r>
          </a:p>
        </p:txBody>
      </p:sp>
    </p:spTree>
    <p:extLst>
      <p:ext uri="{BB962C8B-B14F-4D97-AF65-F5344CB8AC3E}">
        <p14:creationId xmlns:p14="http://schemas.microsoft.com/office/powerpoint/2010/main" val="173453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Case</a:t>
            </a:r>
          </a:p>
        </p:txBody>
      </p:sp>
      <p:sp>
        <p:nvSpPr>
          <p:cNvPr id="573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 major piece of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C00000"/>
                </a:solidFill>
              </a:rPr>
              <a:t>system functionality</a:t>
            </a:r>
          </a:p>
          <a:p>
            <a:pPr eaLnBrk="1" hangingPunct="1"/>
            <a:r>
              <a:rPr lang="en-US" sz="3200" dirty="0" smtClean="0"/>
              <a:t>Can </a:t>
            </a:r>
            <a:r>
              <a:rPr lang="en-US" sz="3200" dirty="0" smtClean="0">
                <a:solidFill>
                  <a:srgbClr val="C00000"/>
                </a:solidFill>
              </a:rPr>
              <a:t>extend</a:t>
            </a:r>
            <a:r>
              <a:rPr lang="en-US" sz="3200" dirty="0" smtClean="0"/>
              <a:t> other</a:t>
            </a:r>
            <a:br>
              <a:rPr lang="en-US" sz="3200" dirty="0" smtClean="0"/>
            </a:br>
            <a:r>
              <a:rPr lang="en-US" sz="3200" dirty="0" smtClean="0"/>
              <a:t>Use Cases</a:t>
            </a:r>
          </a:p>
          <a:p>
            <a:pPr eaLnBrk="1" hangingPunct="1"/>
            <a:r>
              <a:rPr lang="en-US" sz="3200" dirty="0" smtClean="0"/>
              <a:t>Placed inside system boundary</a:t>
            </a:r>
          </a:p>
          <a:p>
            <a:pPr eaLnBrk="1" hangingPunct="1"/>
            <a:r>
              <a:rPr lang="en-US" sz="3200" dirty="0" smtClean="0"/>
              <a:t>Labeled with descriptive</a:t>
            </a: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verb</a:t>
            </a:r>
            <a:r>
              <a:rPr lang="id-ID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-</a:t>
            </a:r>
            <a:r>
              <a:rPr lang="id-ID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noun phrase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5943600" y="2133600"/>
            <a:ext cx="2286000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Use Case</a:t>
            </a:r>
          </a:p>
        </p:txBody>
      </p:sp>
      <p:sp>
        <p:nvSpPr>
          <p:cNvPr id="57349" name="Oval 6"/>
          <p:cNvSpPr>
            <a:spLocks noChangeArrowheads="1"/>
          </p:cNvSpPr>
          <p:nvPr/>
        </p:nvSpPr>
        <p:spPr bwMode="auto">
          <a:xfrm>
            <a:off x="5181600" y="1901205"/>
            <a:ext cx="3733800" cy="108198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8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System Boundary</a:t>
            </a:r>
          </a:p>
        </p:txBody>
      </p:sp>
      <p:sp>
        <p:nvSpPr>
          <p:cNvPr id="583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Includes the </a:t>
            </a:r>
            <a:r>
              <a:rPr lang="en-US" sz="3200" dirty="0" smtClean="0">
                <a:solidFill>
                  <a:srgbClr val="C00000"/>
                </a:solidFill>
              </a:rPr>
              <a:t>name of </a:t>
            </a:r>
            <a:r>
              <a:rPr lang="en-US" sz="3200" dirty="0" smtClean="0">
                <a:solidFill>
                  <a:srgbClr val="C00000"/>
                </a:solidFill>
              </a:rPr>
              <a:t>the </a:t>
            </a:r>
            <a:r>
              <a:rPr lang="en-US" sz="3200" dirty="0" smtClean="0">
                <a:solidFill>
                  <a:srgbClr val="C00000"/>
                </a:solidFill>
              </a:rPr>
              <a:t>system </a:t>
            </a:r>
            <a:r>
              <a:rPr lang="en-US" sz="3200" dirty="0" smtClean="0"/>
              <a:t>inside </a:t>
            </a:r>
            <a:r>
              <a:rPr lang="en-US" sz="3200" dirty="0" smtClean="0"/>
              <a:t>or on top</a:t>
            </a:r>
          </a:p>
          <a:p>
            <a:pPr eaLnBrk="1" hangingPunct="1"/>
            <a:r>
              <a:rPr lang="en-US" sz="3200" dirty="0" smtClean="0"/>
              <a:t>Represents </a:t>
            </a:r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C00000"/>
                </a:solidFill>
              </a:rPr>
              <a:t>scope </a:t>
            </a:r>
            <a:r>
              <a:rPr lang="en-US" sz="3200" dirty="0" smtClean="0">
                <a:solidFill>
                  <a:srgbClr val="C00000"/>
                </a:solidFill>
              </a:rPr>
              <a:t>of the system</a:t>
            </a:r>
          </a:p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Actors are outside </a:t>
            </a:r>
            <a:r>
              <a:rPr lang="en-US" sz="3200" dirty="0" smtClean="0"/>
              <a:t>the scope of the system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3022600" y="4267200"/>
            <a:ext cx="2895600" cy="64633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/>
              <a:t>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24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Actor</a:t>
            </a:r>
          </a:p>
        </p:txBody>
      </p:sp>
      <p:sp>
        <p:nvSpPr>
          <p:cNvPr id="593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C00000"/>
                </a:solidFill>
              </a:rPr>
              <a:t>person</a:t>
            </a:r>
            <a:r>
              <a:rPr lang="en-US" sz="3200" dirty="0" smtClean="0"/>
              <a:t> or </a:t>
            </a:r>
            <a:r>
              <a:rPr lang="en-US" sz="3200" dirty="0" smtClean="0">
                <a:solidFill>
                  <a:srgbClr val="C00000"/>
                </a:solidFill>
              </a:rPr>
              <a:t>another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system </a:t>
            </a:r>
            <a:r>
              <a:rPr lang="en-US" sz="3200" dirty="0" smtClean="0"/>
              <a:t>that interacts</a:t>
            </a:r>
            <a:br>
              <a:rPr lang="en-US" sz="3200" dirty="0" smtClean="0"/>
            </a:br>
            <a:r>
              <a:rPr lang="en-US" sz="3200" dirty="0" smtClean="0"/>
              <a:t>with the current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A </a:t>
            </a:r>
            <a:r>
              <a:rPr lang="en-US" sz="3200" dirty="0" smtClean="0">
                <a:solidFill>
                  <a:srgbClr val="C00000"/>
                </a:solidFill>
              </a:rPr>
              <a:t>role</a:t>
            </a:r>
            <a:r>
              <a:rPr lang="en-US" sz="3200" dirty="0" smtClean="0"/>
              <a:t>, not a specific user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Provides input</a:t>
            </a:r>
            <a:r>
              <a:rPr lang="en-US" sz="3200" dirty="0" smtClean="0"/>
              <a:t>,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C00000"/>
                </a:solidFill>
              </a:rPr>
              <a:t>receives output</a:t>
            </a:r>
            <a:r>
              <a:rPr lang="en-US" sz="3200" dirty="0" smtClean="0"/>
              <a:t>, or both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9396" name="Oval 5"/>
          <p:cNvSpPr>
            <a:spLocks noChangeArrowheads="1"/>
          </p:cNvSpPr>
          <p:nvPr/>
        </p:nvSpPr>
        <p:spPr bwMode="auto">
          <a:xfrm>
            <a:off x="7534275" y="1704975"/>
            <a:ext cx="457200" cy="457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>
            <a:off x="7762875" y="2162175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8" name="Line 7"/>
          <p:cNvSpPr>
            <a:spLocks noChangeShapeType="1"/>
          </p:cNvSpPr>
          <p:nvPr/>
        </p:nvSpPr>
        <p:spPr bwMode="auto">
          <a:xfrm flipH="1">
            <a:off x="7454900" y="2695575"/>
            <a:ext cx="307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399" name="Line 8"/>
          <p:cNvSpPr>
            <a:spLocks noChangeShapeType="1"/>
          </p:cNvSpPr>
          <p:nvPr/>
        </p:nvSpPr>
        <p:spPr bwMode="auto">
          <a:xfrm>
            <a:off x="7762875" y="2695575"/>
            <a:ext cx="3079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 flipV="1">
            <a:off x="7762875" y="2314575"/>
            <a:ext cx="457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 flipH="1" flipV="1">
            <a:off x="7305675" y="2314575"/>
            <a:ext cx="457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02" name="Text Box 11"/>
          <p:cNvSpPr txBox="1">
            <a:spLocks noChangeArrowheads="1"/>
          </p:cNvSpPr>
          <p:nvPr/>
        </p:nvSpPr>
        <p:spPr bwMode="auto">
          <a:xfrm>
            <a:off x="6886575" y="3352005"/>
            <a:ext cx="1752600" cy="83099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ym typeface="Symbol" pitchFamily="18" charset="2"/>
              </a:rPr>
              <a:t></a:t>
            </a:r>
            <a:r>
              <a:rPr lang="en-US" sz="2400" dirty="0"/>
              <a:t>actor</a:t>
            </a:r>
            <a:r>
              <a:rPr lang="en-US" sz="2400" dirty="0">
                <a:sym typeface="Symbol" pitchFamily="18" charset="2"/>
              </a:rPr>
              <a:t></a:t>
            </a:r>
          </a:p>
          <a:p>
            <a:pPr algn="ctr"/>
            <a:r>
              <a:rPr lang="en-US" sz="2400" dirty="0">
                <a:sym typeface="Symbol" pitchFamily="18" charset="2"/>
              </a:rPr>
              <a:t>Actor/Role</a:t>
            </a:r>
          </a:p>
        </p:txBody>
      </p:sp>
    </p:spTree>
    <p:extLst>
      <p:ext uri="{BB962C8B-B14F-4D97-AF65-F5344CB8AC3E}">
        <p14:creationId xmlns:p14="http://schemas.microsoft.com/office/powerpoint/2010/main" val="158442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Extends Relationship</a:t>
            </a:r>
          </a:p>
        </p:txBody>
      </p:sp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628650" y="1587500"/>
            <a:ext cx="8229600" cy="50212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Extends</a:t>
            </a:r>
            <a:r>
              <a:rPr lang="en-US" sz="3200" dirty="0" smtClean="0"/>
              <a:t> Use Case to include  </a:t>
            </a:r>
            <a:r>
              <a:rPr lang="en-US" sz="3200" dirty="0" smtClean="0">
                <a:solidFill>
                  <a:srgbClr val="C00000"/>
                </a:solidFill>
              </a:rPr>
              <a:t>Optional</a:t>
            </a:r>
            <a:r>
              <a:rPr lang="en-US" sz="3200" dirty="0" smtClean="0"/>
              <a:t>  behavior</a:t>
            </a:r>
          </a:p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Arrow points </a:t>
            </a:r>
            <a:r>
              <a:rPr lang="en-US" sz="3200" dirty="0" smtClean="0"/>
              <a:t>from the extension Use Case </a:t>
            </a:r>
            <a:r>
              <a:rPr lang="en-US" sz="3200" dirty="0" smtClean="0">
                <a:solidFill>
                  <a:srgbClr val="C00000"/>
                </a:solidFill>
              </a:rPr>
              <a:t>to the base Use Case</a:t>
            </a:r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 flipH="1">
            <a:off x="2400300" y="4116903"/>
            <a:ext cx="4343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2971800" y="3645972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ym typeface="Symbol" pitchFamily="18" charset="2"/>
              </a:rPr>
              <a:t></a:t>
            </a:r>
            <a:r>
              <a:rPr lang="en-US" dirty="0"/>
              <a:t>extend</a:t>
            </a:r>
            <a:r>
              <a:rPr lang="en-US" dirty="0">
                <a:sym typeface="Symbol" pitchFamily="18" charset="2"/>
              </a:rPr>
              <a:t></a:t>
            </a:r>
            <a:r>
              <a:rPr lang="en-US" dirty="0"/>
              <a:t> 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867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447" name="Line 5"/>
          <p:cNvSpPr>
            <a:spLocks noChangeShapeType="1"/>
          </p:cNvSpPr>
          <p:nvPr/>
        </p:nvSpPr>
        <p:spPr bwMode="auto">
          <a:xfrm flipH="1">
            <a:off x="3352800" y="5486400"/>
            <a:ext cx="2514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3352800" y="4953000"/>
            <a:ext cx="23622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ym typeface="Symbol" pitchFamily="18" charset="2"/>
              </a:rPr>
              <a:t></a:t>
            </a:r>
            <a:r>
              <a:rPr lang="en-US" sz="2800" dirty="0"/>
              <a:t>extend</a:t>
            </a:r>
            <a:r>
              <a:rPr lang="en-US" sz="2800" dirty="0">
                <a:sym typeface="Symbol" pitchFamily="18" charset="2"/>
              </a:rPr>
              <a:t></a:t>
            </a:r>
            <a:r>
              <a:rPr lang="en-US" sz="2800" dirty="0"/>
              <a:t> </a:t>
            </a:r>
          </a:p>
        </p:txBody>
      </p:sp>
      <p:sp>
        <p:nvSpPr>
          <p:cNvPr id="61449" name="Text Box 5"/>
          <p:cNvSpPr txBox="1">
            <a:spLocks noChangeArrowheads="1"/>
          </p:cNvSpPr>
          <p:nvPr/>
        </p:nvSpPr>
        <p:spPr bwMode="auto">
          <a:xfrm>
            <a:off x="6172200" y="4953000"/>
            <a:ext cx="23622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Make</a:t>
            </a:r>
            <a:br>
              <a:rPr lang="en-US" sz="2800" dirty="0"/>
            </a:br>
            <a:r>
              <a:rPr lang="en-US" sz="2800" dirty="0"/>
              <a:t>Appointment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33400" y="48768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451" name="Text Box 5"/>
          <p:cNvSpPr txBox="1">
            <a:spLocks noChangeArrowheads="1"/>
          </p:cNvSpPr>
          <p:nvPr/>
        </p:nvSpPr>
        <p:spPr bwMode="auto">
          <a:xfrm>
            <a:off x="685800" y="4953000"/>
            <a:ext cx="26670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Make </a:t>
            </a:r>
            <a:r>
              <a:rPr lang="en-US" sz="2800" dirty="0" err="1"/>
              <a:t>Pmt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Arrangements</a:t>
            </a:r>
          </a:p>
        </p:txBody>
      </p:sp>
    </p:spTree>
    <p:extLst>
      <p:ext uri="{BB962C8B-B14F-4D97-AF65-F5344CB8AC3E}">
        <p14:creationId xmlns:p14="http://schemas.microsoft.com/office/powerpoint/2010/main" val="274485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Include Relationship</a:t>
            </a:r>
          </a:p>
        </p:txBody>
      </p:sp>
      <p:sp>
        <p:nvSpPr>
          <p:cNvPr id="624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57200" y="1625600"/>
            <a:ext cx="8229600" cy="4546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C00000"/>
                </a:solidFill>
              </a:rPr>
              <a:t>Include</a:t>
            </a:r>
            <a:r>
              <a:rPr lang="en-US" sz="3600" dirty="0" smtClean="0"/>
              <a:t> one Use Case from </a:t>
            </a:r>
            <a:r>
              <a:rPr lang="en-US" sz="3600" dirty="0" smtClean="0">
                <a:solidFill>
                  <a:srgbClr val="C00000"/>
                </a:solidFill>
              </a:rPr>
              <a:t>within another</a:t>
            </a:r>
          </a:p>
          <a:p>
            <a:pPr eaLnBrk="1" hangingPunct="1"/>
            <a:r>
              <a:rPr lang="en-US" sz="3600" dirty="0" smtClean="0">
                <a:solidFill>
                  <a:srgbClr val="C00000"/>
                </a:solidFill>
              </a:rPr>
              <a:t>Arrow points </a:t>
            </a:r>
            <a:r>
              <a:rPr lang="en-US" sz="3600" dirty="0" smtClean="0"/>
              <a:t>from base Use Case </a:t>
            </a:r>
            <a:r>
              <a:rPr lang="en-US" sz="3600" dirty="0" smtClean="0">
                <a:solidFill>
                  <a:srgbClr val="C00000"/>
                </a:solidFill>
              </a:rPr>
              <a:t>to the included Use Case</a:t>
            </a:r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flipH="1">
            <a:off x="2324100" y="3935412"/>
            <a:ext cx="4343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none" w="sm" len="sm"/>
            <a:tailEnd type="arrow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3009900" y="3529568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ym typeface="Symbol" pitchFamily="18" charset="2"/>
              </a:rPr>
              <a:t></a:t>
            </a:r>
            <a:r>
              <a:rPr lang="en-US" dirty="0"/>
              <a:t>include</a:t>
            </a:r>
            <a:r>
              <a:rPr lang="en-US" dirty="0">
                <a:sym typeface="Symbol" pitchFamily="18" charset="2"/>
              </a:rPr>
              <a:t></a:t>
            </a:r>
            <a:r>
              <a:rPr lang="en-US" dirty="0"/>
              <a:t>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51054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2471" name="Line 5"/>
          <p:cNvSpPr>
            <a:spLocks noChangeShapeType="1"/>
          </p:cNvSpPr>
          <p:nvPr/>
        </p:nvSpPr>
        <p:spPr bwMode="auto">
          <a:xfrm flipH="1">
            <a:off x="3352800" y="5715000"/>
            <a:ext cx="25146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 type="arrow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3352800" y="5181600"/>
            <a:ext cx="23622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ym typeface="Symbol" pitchFamily="18" charset="2"/>
              </a:rPr>
              <a:t></a:t>
            </a:r>
            <a:r>
              <a:rPr lang="en-US" sz="2800" dirty="0"/>
              <a:t>include</a:t>
            </a:r>
            <a:r>
              <a:rPr lang="en-US" sz="2800" dirty="0">
                <a:sym typeface="Symbol" pitchFamily="18" charset="2"/>
              </a:rPr>
              <a:t></a:t>
            </a:r>
            <a:r>
              <a:rPr lang="en-US" sz="2800" dirty="0"/>
              <a:t> </a:t>
            </a:r>
          </a:p>
        </p:txBody>
      </p:sp>
      <p:sp>
        <p:nvSpPr>
          <p:cNvPr id="62473" name="Text Box 5"/>
          <p:cNvSpPr txBox="1">
            <a:spLocks noChangeArrowheads="1"/>
          </p:cNvSpPr>
          <p:nvPr/>
        </p:nvSpPr>
        <p:spPr bwMode="auto">
          <a:xfrm>
            <a:off x="6172200" y="5181600"/>
            <a:ext cx="23622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Manage</a:t>
            </a:r>
            <a:br>
              <a:rPr lang="en-US" sz="2800" dirty="0"/>
            </a:br>
            <a:r>
              <a:rPr lang="en-US" sz="2800" dirty="0"/>
              <a:t>Schedule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33400" y="51054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2475" name="Text Box 5"/>
          <p:cNvSpPr txBox="1">
            <a:spLocks noChangeArrowheads="1"/>
          </p:cNvSpPr>
          <p:nvPr/>
        </p:nvSpPr>
        <p:spPr bwMode="auto">
          <a:xfrm>
            <a:off x="685800" y="5181600"/>
            <a:ext cx="26670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Record</a:t>
            </a:r>
            <a:br>
              <a:rPr lang="en-US" sz="2800" dirty="0"/>
            </a:br>
            <a:r>
              <a:rPr lang="en-US" sz="2800" dirty="0"/>
              <a:t>Availability</a:t>
            </a:r>
          </a:p>
        </p:txBody>
      </p:sp>
    </p:spTree>
    <p:extLst>
      <p:ext uri="{BB962C8B-B14F-4D97-AF65-F5344CB8AC3E}">
        <p14:creationId xmlns:p14="http://schemas.microsoft.com/office/powerpoint/2010/main" val="161308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68300"/>
            <a:ext cx="82042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Generalization Relationship</a:t>
            </a:r>
          </a:p>
        </p:txBody>
      </p:sp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57200" y="1447799"/>
            <a:ext cx="8229600" cy="4716464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 specialized Use Case to a more generalized Use Case</a:t>
            </a:r>
          </a:p>
          <a:p>
            <a:pPr eaLnBrk="1" hangingPunct="1"/>
            <a:r>
              <a:rPr lang="en-US" sz="3600" dirty="0" smtClean="0">
                <a:solidFill>
                  <a:srgbClr val="C00000"/>
                </a:solidFill>
              </a:rPr>
              <a:t>Arrow points </a:t>
            </a:r>
            <a:r>
              <a:rPr lang="en-US" sz="3600" dirty="0" smtClean="0"/>
              <a:t>from specialized </a:t>
            </a:r>
            <a:r>
              <a:rPr lang="en-US" sz="3600" dirty="0" smtClean="0">
                <a:solidFill>
                  <a:srgbClr val="C00000"/>
                </a:solidFill>
              </a:rPr>
              <a:t>to general Use Case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 flipH="1">
            <a:off x="2362200" y="44196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867400" y="50292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4" name="Line 5"/>
          <p:cNvSpPr>
            <a:spLocks noChangeShapeType="1"/>
          </p:cNvSpPr>
          <p:nvPr/>
        </p:nvSpPr>
        <p:spPr bwMode="auto">
          <a:xfrm flipH="1">
            <a:off x="3352800" y="56388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6172200" y="5105400"/>
            <a:ext cx="23622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Make</a:t>
            </a:r>
            <a:br>
              <a:rPr lang="en-US" sz="2800"/>
            </a:br>
            <a:r>
              <a:rPr lang="en-US" sz="2800"/>
              <a:t>Appointment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33400" y="5029200"/>
            <a:ext cx="2819400" cy="1219200"/>
          </a:xfrm>
          <a:prstGeom prst="ellipse">
            <a:avLst/>
          </a:prstGeom>
          <a:gradFill rotWithShape="1">
            <a:gsLst>
              <a:gs pos="0">
                <a:srgbClr val="D3D3D3"/>
              </a:gs>
              <a:gs pos="35001">
                <a:srgbClr val="E0E0E0"/>
              </a:gs>
              <a:gs pos="100000">
                <a:srgbClr val="F3F3F3"/>
              </a:gs>
            </a:gsLst>
            <a:lin ang="16200000" scaled="1"/>
          </a:gradFill>
          <a:ln w="9525">
            <a:solidFill>
              <a:srgbClr val="939393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7" name="Text Box 5"/>
          <p:cNvSpPr txBox="1">
            <a:spLocks noChangeArrowheads="1"/>
          </p:cNvSpPr>
          <p:nvPr/>
        </p:nvSpPr>
        <p:spPr bwMode="auto">
          <a:xfrm>
            <a:off x="685800" y="5105400"/>
            <a:ext cx="2667000" cy="9540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Make Old</a:t>
            </a:r>
            <a:br>
              <a:rPr lang="en-US" sz="2800"/>
            </a:br>
            <a:r>
              <a:rPr lang="en-US" sz="2800"/>
              <a:t>Appointment</a:t>
            </a:r>
          </a:p>
        </p:txBody>
      </p:sp>
    </p:spTree>
    <p:extLst>
      <p:ext uri="{BB962C8B-B14F-4D97-AF65-F5344CB8AC3E}">
        <p14:creationId xmlns:p14="http://schemas.microsoft.com/office/powerpoint/2010/main" val="14858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Use Case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6541" y="1066800"/>
            <a:ext cx="7411867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4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Extend and Include Relationships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0"/>
            <a:ext cx="9144000" cy="612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75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</a:t>
            </a:r>
            <a:r>
              <a:rPr lang="en-US" dirty="0" smtClean="0"/>
              <a:t>Enterprise?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 </a:t>
            </a:r>
            <a:r>
              <a:rPr lang="en-US" dirty="0">
                <a:solidFill>
                  <a:srgbClr val="C00000"/>
                </a:solidFill>
              </a:rPr>
              <a:t>collection of organizations </a:t>
            </a:r>
            <a:r>
              <a:rPr lang="en-US" dirty="0"/>
              <a:t>that has a </a:t>
            </a:r>
            <a:r>
              <a:rPr lang="en-US" dirty="0">
                <a:solidFill>
                  <a:srgbClr val="C00000"/>
                </a:solidFill>
              </a:rPr>
              <a:t>common set of </a:t>
            </a:r>
            <a:r>
              <a:rPr lang="en-US" dirty="0" smtClean="0">
                <a:solidFill>
                  <a:srgbClr val="C00000"/>
                </a:solidFill>
              </a:rPr>
              <a:t>goals</a:t>
            </a:r>
          </a:p>
          <a:p>
            <a:pPr lvl="1"/>
            <a:r>
              <a:rPr lang="en-US" dirty="0" smtClean="0"/>
              <a:t>For example: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government agency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whole corporation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division of a corporation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single department</a:t>
            </a:r>
            <a:r>
              <a:rPr lang="en-US" dirty="0"/>
              <a:t>, or a chain of geographically distant organizations linked together by common </a:t>
            </a:r>
            <a:r>
              <a:rPr lang="en-US" dirty="0" smtClean="0"/>
              <a:t>ownership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term "</a:t>
            </a:r>
            <a:r>
              <a:rPr lang="en-US" dirty="0">
                <a:solidFill>
                  <a:srgbClr val="C00000"/>
                </a:solidFill>
              </a:rPr>
              <a:t>enterprise</a:t>
            </a:r>
            <a:r>
              <a:rPr lang="en-US" dirty="0"/>
              <a:t>" in the context of </a:t>
            </a:r>
            <a:r>
              <a:rPr lang="en-US" dirty="0" smtClean="0"/>
              <a:t>enterprise architecture </a:t>
            </a:r>
            <a:r>
              <a:rPr lang="en-US" dirty="0"/>
              <a:t>can be used to denote </a:t>
            </a:r>
            <a:r>
              <a:rPr lang="en-US" dirty="0" smtClean="0"/>
              <a:t>both:</a:t>
            </a:r>
          </a:p>
          <a:p>
            <a:pPr lvl="1"/>
            <a:r>
              <a:rPr lang="en-US" dirty="0" smtClean="0"/>
              <a:t>an </a:t>
            </a:r>
            <a:r>
              <a:rPr lang="en-US" dirty="0">
                <a:solidFill>
                  <a:srgbClr val="0070C0"/>
                </a:solidFill>
              </a:rPr>
              <a:t>entire </a:t>
            </a:r>
            <a:r>
              <a:rPr lang="en-US" dirty="0" smtClean="0">
                <a:solidFill>
                  <a:srgbClr val="0070C0"/>
                </a:solidFill>
              </a:rPr>
              <a:t>enterprise</a:t>
            </a:r>
            <a:r>
              <a:rPr lang="en-US" dirty="0" smtClean="0"/>
              <a:t>: encompassing </a:t>
            </a:r>
            <a:r>
              <a:rPr lang="en-US" dirty="0"/>
              <a:t>all of its information and technology services, </a:t>
            </a:r>
            <a:r>
              <a:rPr lang="en-US" dirty="0" smtClean="0"/>
              <a:t>processes and infrastructure</a:t>
            </a:r>
          </a:p>
          <a:p>
            <a:pPr lvl="1"/>
            <a:r>
              <a:rPr lang="en-US" dirty="0" smtClean="0"/>
              <a:t>a </a:t>
            </a:r>
            <a:r>
              <a:rPr lang="en-US" dirty="0">
                <a:solidFill>
                  <a:srgbClr val="0070C0"/>
                </a:solidFill>
              </a:rPr>
              <a:t>specific domain </a:t>
            </a:r>
            <a:r>
              <a:rPr lang="en-US" dirty="0"/>
              <a:t>within the </a:t>
            </a:r>
            <a:r>
              <a:rPr lang="en-US" dirty="0" smtClean="0"/>
              <a:t>enterprise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</a:t>
            </a:r>
            <a:r>
              <a:rPr lang="en-US" dirty="0"/>
              <a:t>ATM System</a:t>
            </a:r>
            <a:endParaRPr lang="en-US" dirty="0"/>
          </a:p>
        </p:txBody>
      </p:sp>
      <p:pic>
        <p:nvPicPr>
          <p:cNvPr id="4" name="Content Placeholder 3" descr="atm-0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143000"/>
            <a:ext cx="6477000" cy="5028381"/>
          </a:xfrm>
        </p:spPr>
      </p:pic>
    </p:spTree>
    <p:extLst>
      <p:ext uri="{BB962C8B-B14F-4D97-AF65-F5344CB8AC3E}">
        <p14:creationId xmlns:p14="http://schemas.microsoft.com/office/powerpoint/2010/main" val="180635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901700"/>
          </a:xfrm>
        </p:spPr>
        <p:txBody>
          <a:bodyPr/>
          <a:lstStyle/>
          <a:p>
            <a:r>
              <a:rPr lang="id-ID" dirty="0" err="1" smtClean="0"/>
              <a:t>User</a:t>
            </a:r>
            <a:r>
              <a:rPr lang="id-ID" dirty="0" smtClean="0"/>
              <a:t> </a:t>
            </a:r>
            <a:r>
              <a:rPr lang="id-ID" dirty="0" err="1" smtClean="0"/>
              <a:t>Interface</a:t>
            </a:r>
            <a:r>
              <a:rPr lang="id-ID" dirty="0" smtClean="0"/>
              <a:t> </a:t>
            </a:r>
            <a:r>
              <a:rPr lang="id-ID" dirty="0" err="1" smtClean="0"/>
              <a:t>Design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609600" y="914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219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Layar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4343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343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4953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564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Masukkan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PIN: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967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Utama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Melihat</a:t>
            </a:r>
            <a:r>
              <a:rPr kumimoji="0" lang="en-US" sz="30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Saldo</a:t>
            </a: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Mengirim</a:t>
            </a:r>
            <a:r>
              <a:rPr kumimoji="0" lang="en-US" sz="30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Uang</a:t>
            </a: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Mengambil</a:t>
            </a:r>
            <a:r>
              <a:rPr kumimoji="0" lang="en-US" sz="30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prstClr val="black"/>
                </a:solidFill>
                <a:effectLst/>
              </a:rPr>
              <a:t>Uang</a:t>
            </a: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000" dirty="0" smtClean="0">
                <a:solidFill>
                  <a:prstClr val="black"/>
                </a:solidFill>
                <a:effectLst/>
              </a:rPr>
              <a:t>Logout</a:t>
            </a: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501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Melihat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Saldo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Saldo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anda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adalah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….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198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Mengirim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smtClean="0">
                <a:solidFill>
                  <a:prstClr val="black"/>
                </a:solidFill>
                <a:effectLst/>
              </a:rPr>
              <a:t>No Account </a:t>
            </a:r>
            <a:r>
              <a:rPr kumimoji="0" lang="en-US" sz="3200" dirty="0" err="1">
                <a:solidFill>
                  <a:prstClr val="black"/>
                </a:solidFill>
                <a:effectLst/>
              </a:rPr>
              <a:t>P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enerima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: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283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Mengirim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Jumlah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yang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dikirim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: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866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Mengirim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berhasil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terkirim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030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Mengambil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Jumlah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yang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diambil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: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937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533400"/>
            <a:ext cx="8001000" cy="5562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838200"/>
            <a:ext cx="7162800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prstClr val="black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Menu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Mengambil</a:t>
            </a:r>
            <a:r>
              <a:rPr kumimoji="0" lang="en-US" sz="3000" dirty="0" smtClean="0">
                <a:solidFill>
                  <a:srgbClr val="C00000"/>
                </a:solidFill>
                <a:effectLst/>
              </a:rPr>
              <a:t> </a:t>
            </a:r>
            <a:r>
              <a:rPr kumimoji="0" lang="en-US" sz="3000" dirty="0" err="1" smtClean="0">
                <a:solidFill>
                  <a:srgbClr val="C00000"/>
                </a:solidFill>
                <a:effectLst/>
              </a:rPr>
              <a:t>Uang</a:t>
            </a: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endParaRPr kumimoji="0" lang="en-US" sz="3000" dirty="0" smtClean="0">
              <a:solidFill>
                <a:srgbClr val="C00000"/>
              </a:solidFill>
              <a:effectLst/>
            </a:endParaRPr>
          </a:p>
          <a:p>
            <a:pPr marL="514350" indent="-514350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Uang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berhasil</a:t>
            </a:r>
            <a:r>
              <a:rPr kumimoji="0" lang="en-US" sz="3200" dirty="0" smtClean="0">
                <a:solidFill>
                  <a:prstClr val="black"/>
                </a:solidFill>
                <a:effectLst/>
              </a:rPr>
              <a:t> </a:t>
            </a:r>
            <a:r>
              <a:rPr kumimoji="0" lang="en-US" sz="3200" dirty="0" err="1" smtClean="0">
                <a:solidFill>
                  <a:prstClr val="black"/>
                </a:solidFill>
                <a:effectLst/>
              </a:rPr>
              <a:t>diambil</a:t>
            </a:r>
            <a:endParaRPr kumimoji="0" lang="en-US" sz="3200" dirty="0">
              <a:solidFill>
                <a:prstClr val="black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962400"/>
            <a:ext cx="236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Uang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9624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Kartu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5720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Kotak</a:t>
            </a:r>
            <a:r>
              <a:rPr kumimoji="0" lang="en-US" sz="1800" dirty="0" smtClean="0">
                <a:solidFill>
                  <a:prstClr val="white"/>
                </a:solidFill>
                <a:effectLst/>
              </a:rPr>
              <a:t> </a:t>
            </a:r>
            <a:r>
              <a:rPr kumimoji="0" lang="en-US" sz="1800" dirty="0" err="1" smtClean="0">
                <a:solidFill>
                  <a:prstClr val="white"/>
                </a:solidFill>
                <a:effectLst/>
              </a:rPr>
              <a:t>Kuitansi</a:t>
            </a:r>
            <a:endParaRPr kumimoji="0" lang="en-US" sz="1800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833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</a:t>
            </a:r>
            <a:r>
              <a:rPr lang="en-US" dirty="0" smtClean="0"/>
              <a:t>Enterprise?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Confusion </a:t>
            </a:r>
            <a:r>
              <a:rPr lang="en-US" dirty="0"/>
              <a:t>often arises from the evolving nature of the term "enterprise". An </a:t>
            </a:r>
            <a:r>
              <a:rPr lang="en-US" dirty="0">
                <a:solidFill>
                  <a:srgbClr val="C00000"/>
                </a:solidFill>
              </a:rPr>
              <a:t>extended enterprise </a:t>
            </a:r>
            <a:r>
              <a:rPr lang="en-US" dirty="0"/>
              <a:t>nowadays frequently includes </a:t>
            </a:r>
            <a:r>
              <a:rPr lang="en-US" dirty="0">
                <a:solidFill>
                  <a:srgbClr val="0070C0"/>
                </a:solidFill>
              </a:rPr>
              <a:t>partners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suppliers</a:t>
            </a:r>
            <a:r>
              <a:rPr lang="en-US" dirty="0"/>
              <a:t>, and </a:t>
            </a:r>
            <a:r>
              <a:rPr lang="en-US" dirty="0" smtClean="0">
                <a:solidFill>
                  <a:srgbClr val="0070C0"/>
                </a:solidFill>
              </a:rPr>
              <a:t>customers</a:t>
            </a:r>
          </a:p>
          <a:p>
            <a:r>
              <a:rPr lang="en-US" dirty="0" smtClean="0"/>
              <a:t>If </a:t>
            </a:r>
            <a:r>
              <a:rPr lang="en-US" dirty="0"/>
              <a:t>the goal is to </a:t>
            </a:r>
            <a:r>
              <a:rPr lang="en-US" dirty="0">
                <a:solidFill>
                  <a:srgbClr val="C00000"/>
                </a:solidFill>
              </a:rPr>
              <a:t>integrate an extended enterprise</a:t>
            </a:r>
            <a:r>
              <a:rPr lang="en-US" dirty="0"/>
              <a:t>, then the enterprise comprises the partners, suppliers, and customers, as well as </a:t>
            </a:r>
            <a:r>
              <a:rPr lang="en-US" dirty="0">
                <a:solidFill>
                  <a:srgbClr val="C00000"/>
                </a:solidFill>
              </a:rPr>
              <a:t>internal business </a:t>
            </a:r>
            <a:r>
              <a:rPr lang="en-US" dirty="0" smtClean="0">
                <a:solidFill>
                  <a:srgbClr val="C00000"/>
                </a:solidFill>
              </a:rPr>
              <a:t>units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Large </a:t>
            </a:r>
            <a:r>
              <a:rPr lang="en-US" dirty="0">
                <a:solidFill>
                  <a:srgbClr val="C00000"/>
                </a:solidFill>
              </a:rPr>
              <a:t>corporations and government agencies </a:t>
            </a:r>
            <a:r>
              <a:rPr lang="en-US" dirty="0"/>
              <a:t>may comprise </a:t>
            </a:r>
            <a:r>
              <a:rPr lang="en-US" dirty="0">
                <a:solidFill>
                  <a:srgbClr val="C00000"/>
                </a:solidFill>
              </a:rPr>
              <a:t>multiple enterprises</a:t>
            </a:r>
            <a:r>
              <a:rPr lang="en-US" dirty="0"/>
              <a:t>, and may develop and maintain a number of independent enterprise architectures to address each </a:t>
            </a:r>
            <a:r>
              <a:rPr lang="en-US" dirty="0" smtClean="0"/>
              <a:t>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Diagram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49" t="6779" r="2849" b="3333"/>
          <a:stretch>
            <a:fillRect/>
          </a:stretch>
        </p:blipFill>
        <p:spPr bwMode="auto">
          <a:xfrm>
            <a:off x="723900" y="977900"/>
            <a:ext cx="71628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279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</a:t>
            </a:r>
            <a:r>
              <a:rPr lang="en-US" dirty="0" smtClean="0"/>
              <a:t>Diagram</a:t>
            </a:r>
            <a:r>
              <a:rPr lang="id-ID" dirty="0" smtClean="0"/>
              <a:t> (Multi </a:t>
            </a:r>
            <a:r>
              <a:rPr lang="id-ID" dirty="0" err="1" smtClean="0"/>
              <a:t>Actors</a:t>
            </a:r>
            <a:r>
              <a:rPr lang="id-ID" dirty="0" smtClean="0"/>
              <a:t>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4471" r="2155" b="2301"/>
          <a:stretch/>
        </p:blipFill>
        <p:spPr bwMode="auto">
          <a:xfrm>
            <a:off x="380999" y="1016000"/>
            <a:ext cx="85344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22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Activity Diagram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Actions and Activities</a:t>
            </a:r>
          </a:p>
        </p:txBody>
      </p:sp>
      <p:sp>
        <p:nvSpPr>
          <p:cNvPr id="717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Performed for a specific business reason</a:t>
            </a:r>
          </a:p>
          <a:p>
            <a:pPr eaLnBrk="1" hangingPunct="1"/>
            <a:r>
              <a:rPr lang="en-US" sz="3200" dirty="0" smtClean="0"/>
              <a:t>Names begin with a </a:t>
            </a:r>
            <a:r>
              <a:rPr lang="en-US" sz="3200" dirty="0" smtClean="0">
                <a:solidFill>
                  <a:srgbClr val="C00000"/>
                </a:solidFill>
              </a:rPr>
              <a:t>verb </a:t>
            </a:r>
            <a:r>
              <a:rPr lang="en-US" sz="3200" dirty="0" smtClean="0"/>
              <a:t>and end with a </a:t>
            </a:r>
            <a:r>
              <a:rPr lang="en-US" sz="3200" dirty="0" smtClean="0">
                <a:solidFill>
                  <a:srgbClr val="C00000"/>
                </a:solidFill>
              </a:rPr>
              <a:t>noun</a:t>
            </a:r>
            <a:endParaRPr lang="en-US" dirty="0" smtClean="0">
              <a:solidFill>
                <a:srgbClr val="C00000"/>
              </a:solidFill>
            </a:endParaRPr>
          </a:p>
          <a:p>
            <a:pPr lvl="1" eaLnBrk="1" hangingPunct="1"/>
            <a:r>
              <a:rPr lang="en-US" sz="2800" dirty="0" smtClean="0"/>
              <a:t>“Make Appointment”</a:t>
            </a:r>
          </a:p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Each activity </a:t>
            </a:r>
            <a:r>
              <a:rPr lang="en-US" sz="3200" dirty="0" smtClean="0">
                <a:solidFill>
                  <a:srgbClr val="C00000"/>
                </a:solidFill>
              </a:rPr>
              <a:t>diagram </a:t>
            </a:r>
            <a:r>
              <a:rPr lang="en-US" sz="3200" dirty="0" smtClean="0"/>
              <a:t>normally </a:t>
            </a:r>
            <a:r>
              <a:rPr lang="en-US" sz="3200" dirty="0" smtClean="0"/>
              <a:t>associated with a </a:t>
            </a:r>
            <a:r>
              <a:rPr lang="en-US" sz="3200" dirty="0" smtClean="0">
                <a:solidFill>
                  <a:srgbClr val="C00000"/>
                </a:solidFill>
              </a:rPr>
              <a:t>use case</a:t>
            </a:r>
          </a:p>
        </p:txBody>
      </p:sp>
    </p:spTree>
    <p:extLst>
      <p:ext uri="{BB962C8B-B14F-4D97-AF65-F5344CB8AC3E}">
        <p14:creationId xmlns:p14="http://schemas.microsoft.com/office/powerpoint/2010/main" val="116161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Control &amp; Object Flows</a:t>
            </a:r>
          </a:p>
        </p:txBody>
      </p:sp>
      <p:sp>
        <p:nvSpPr>
          <p:cNvPr id="922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Control Flows (solid line)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Paths of execution through the business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Can only be attached to actions or activities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smtClean="0"/>
              <a:t>Object Flows (dashed line)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Model the flow of objects through a business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Show actual objects entering and exiting the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An object is on one end, an action or activity is on the other end</a:t>
            </a:r>
          </a:p>
        </p:txBody>
      </p:sp>
    </p:spTree>
    <p:extLst>
      <p:ext uri="{BB962C8B-B14F-4D97-AF65-F5344CB8AC3E}">
        <p14:creationId xmlns:p14="http://schemas.microsoft.com/office/powerpoint/2010/main" val="110557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Control Nodes</a:t>
            </a:r>
          </a:p>
        </p:txBody>
      </p:sp>
      <p:sp>
        <p:nvSpPr>
          <p:cNvPr id="1024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Initial – Only one, at top left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Final Activity – Stop the process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Final Flow – Stop this flow only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Decision – Guarded test conditions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Merge – Following decisions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Fork – Split parallel execution</a:t>
            </a:r>
          </a:p>
          <a:p>
            <a:pPr marL="685800" indent="-685800" eaLnBrk="1" hangingPunct="1">
              <a:buFont typeface="Wingdings" pitchFamily="2" charset="2"/>
              <a:buAutoNum type="arabicPeriod"/>
            </a:pPr>
            <a:r>
              <a:rPr lang="en-US" sz="3200" smtClean="0"/>
              <a:t>Join – Join parallel execution</a:t>
            </a:r>
          </a:p>
        </p:txBody>
      </p:sp>
    </p:spTree>
    <p:extLst>
      <p:ext uri="{BB962C8B-B14F-4D97-AF65-F5344CB8AC3E}">
        <p14:creationId xmlns:p14="http://schemas.microsoft.com/office/powerpoint/2010/main" val="81844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Swimlanes</a:t>
            </a:r>
          </a:p>
        </p:txBody>
      </p:sp>
      <p:sp>
        <p:nvSpPr>
          <p:cNvPr id="112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The business process may be broken into persons of responsibility</a:t>
            </a:r>
          </a:p>
          <a:p>
            <a:pPr eaLnBrk="1" hangingPunct="1"/>
            <a:r>
              <a:rPr lang="en-US" sz="3200" dirty="0" smtClean="0"/>
              <a:t>Identify this with </a:t>
            </a:r>
            <a:r>
              <a:rPr lang="en-US" sz="3200" dirty="0" err="1" smtClean="0"/>
              <a:t>swimlanes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570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Activity Diagram Example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0457" y="1219200"/>
            <a:ext cx="6183086" cy="5410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</p:spPr>
      </p:pic>
    </p:spTree>
    <p:extLst>
      <p:ext uri="{BB962C8B-B14F-4D97-AF65-F5344CB8AC3E}">
        <p14:creationId xmlns:p14="http://schemas.microsoft.com/office/powerpoint/2010/main" val="68305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Business Process Model &amp; Notation (BPMN)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13768" r="17463" b="4868"/>
          <a:stretch/>
        </p:blipFill>
        <p:spPr bwMode="auto">
          <a:xfrm>
            <a:off x="0" y="-1"/>
            <a:ext cx="9144000" cy="688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30119" r="37814" b="31059"/>
          <a:stretch/>
        </p:blipFill>
        <p:spPr bwMode="auto">
          <a:xfrm>
            <a:off x="6596291" y="4343400"/>
            <a:ext cx="231910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867400" y="-1"/>
            <a:ext cx="3352800" cy="2514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24807" r="57954" b="33063"/>
          <a:stretch/>
        </p:blipFill>
        <p:spPr bwMode="auto">
          <a:xfrm>
            <a:off x="6519325" y="1524000"/>
            <a:ext cx="239607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1" t="13768" r="17465" b="65152"/>
          <a:stretch/>
        </p:blipFill>
        <p:spPr bwMode="auto">
          <a:xfrm>
            <a:off x="6573621" y="12843"/>
            <a:ext cx="2429398" cy="133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56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4BB6EF5A-62B9-4534-9E6C-7DE92B71380F}"/>
  <p:tag name="GENSWF_ADVANCE_TIME" val="0.001"/>
  <p:tag name="TIMING" val="|0.001"/>
  <p:tag name="ISPRING_CUSTOM_TIMING_US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5F7C08E6-A0FD-4E32-9C2E-F9E4E39CD8A2}"/>
  <p:tag name="GENSWF_ADVANCE_TIME" val="0.001"/>
  <p:tag name="TIMING" val="|0.001"/>
  <p:tag name="ISPRING_CUSTOM_TIMING_USED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1380</TotalTime>
  <Words>3377</Words>
  <Application>Microsoft Office PowerPoint</Application>
  <PresentationFormat>On-screen Show (4:3)</PresentationFormat>
  <Paragraphs>567</Paragraphs>
  <Slides>148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9" baseType="lpstr">
      <vt:lpstr>Arial Unicode MS</vt:lpstr>
      <vt:lpstr>ＭＳ Ｐゴシック</vt:lpstr>
      <vt:lpstr>Arial</vt:lpstr>
      <vt:lpstr>Calibri</vt:lpstr>
      <vt:lpstr>Calibri Light</vt:lpstr>
      <vt:lpstr>Constantia</vt:lpstr>
      <vt:lpstr>Symbol</vt:lpstr>
      <vt:lpstr>Tahoma</vt:lpstr>
      <vt:lpstr>Verdana</vt:lpstr>
      <vt:lpstr>Wingdings</vt:lpstr>
      <vt:lpstr>Office Theme</vt:lpstr>
      <vt:lpstr>Enterprise Architecture</vt:lpstr>
      <vt:lpstr>Romi Satria Wahono</vt:lpstr>
      <vt:lpstr>Textbooks</vt:lpstr>
      <vt:lpstr>Course Outline</vt:lpstr>
      <vt:lpstr>PreTest</vt:lpstr>
      <vt:lpstr>1. Enterprise Architecture</vt:lpstr>
      <vt:lpstr>What and Why </vt:lpstr>
      <vt:lpstr>What is an Enterprise?</vt:lpstr>
      <vt:lpstr>What is an Enterprise?</vt:lpstr>
      <vt:lpstr>What is Architecture?</vt:lpstr>
      <vt:lpstr>What is Architecture?</vt:lpstr>
      <vt:lpstr>What is Architecture?</vt:lpstr>
      <vt:lpstr>Four Types of Architecture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Why do I Need an Enterprise Architecture (EA)?</vt:lpstr>
      <vt:lpstr>The Advantages of Good EA</vt:lpstr>
      <vt:lpstr>The Advantages of Good EA</vt:lpstr>
      <vt:lpstr>What Specifically Would Prompt Me to Develop an EA?</vt:lpstr>
      <vt:lpstr>EA Layer</vt:lpstr>
      <vt:lpstr>PowerPoint Presentation</vt:lpstr>
      <vt:lpstr>PowerPoint Presentation</vt:lpstr>
      <vt:lpstr>PowerPoint Presentation</vt:lpstr>
      <vt:lpstr>PowerPoint Presentation</vt:lpstr>
      <vt:lpstr>A Layered Model of the EA</vt:lpstr>
      <vt:lpstr>Key Components of an Architecture-Enabled Environment</vt:lpstr>
      <vt:lpstr>Maturity of EA Development at a Firm</vt:lpstr>
      <vt:lpstr>Macro View of the Environment and Enterprise Architecture</vt:lpstr>
      <vt:lpstr>2. Enterprise Architecture(EA) Framework</vt:lpstr>
      <vt:lpstr>What is an Architecture Framework?</vt:lpstr>
      <vt:lpstr>History of EA Framework</vt:lpstr>
      <vt:lpstr>Major EA Framework</vt:lpstr>
      <vt:lpstr>Zachman Framework</vt:lpstr>
      <vt:lpstr>TOGAF</vt:lpstr>
      <vt:lpstr>FEA</vt:lpstr>
      <vt:lpstr>Comparison Parameters</vt:lpstr>
      <vt:lpstr>Comparison Parameters</vt:lpstr>
      <vt:lpstr>EA Comparison</vt:lpstr>
      <vt:lpstr>Key Competencies to Create an Enterprise Architecture</vt:lpstr>
      <vt:lpstr>3. Enterprise Architecture Tools</vt:lpstr>
      <vt:lpstr>EA Tools</vt:lpstr>
      <vt:lpstr>Comparison Parameters</vt:lpstr>
      <vt:lpstr>planningIT (alphabet.com)</vt:lpstr>
      <vt:lpstr>SAMU (altollgroup.eu)</vt:lpstr>
      <vt:lpstr>Abacus (avolution.com.au)</vt:lpstr>
      <vt:lpstr>Architect (bizzdesign.com)</vt:lpstr>
      <vt:lpstr>Corporate Modeler (casewise.com)</vt:lpstr>
      <vt:lpstr>Envision VIP (future-tech.com)</vt:lpstr>
      <vt:lpstr>Rational System Architect (ibm.com)</vt:lpstr>
      <vt:lpstr>Mega Suite (mega.com)</vt:lpstr>
      <vt:lpstr>ProVision (metastorm.com)</vt:lpstr>
      <vt:lpstr>MooD (tsorg.com)</vt:lpstr>
      <vt:lpstr>ARIS (softwareag.com)</vt:lpstr>
      <vt:lpstr>Enterprise Architect (sparxsystems.com)</vt:lpstr>
      <vt:lpstr>4. System Analysis and Design</vt:lpstr>
      <vt:lpstr>PowerPoint Presentation</vt:lpstr>
      <vt:lpstr>Is it Possible?</vt:lpstr>
      <vt:lpstr>System Analysis and Design with UML</vt:lpstr>
      <vt:lpstr>Use Case Diagram</vt:lpstr>
      <vt:lpstr>Use Case Diagrams</vt:lpstr>
      <vt:lpstr>Use Case Diagram Syntax</vt:lpstr>
      <vt:lpstr>Use Case</vt:lpstr>
      <vt:lpstr>System Boundary</vt:lpstr>
      <vt:lpstr>Actor</vt:lpstr>
      <vt:lpstr>Extends Relationship</vt:lpstr>
      <vt:lpstr>Include Relationship</vt:lpstr>
      <vt:lpstr>Generalization Relationship</vt:lpstr>
      <vt:lpstr>Sample Use Case</vt:lpstr>
      <vt:lpstr>Extend and Include Relationships</vt:lpstr>
      <vt:lpstr>Case Study: ATM System</vt:lpstr>
      <vt:lpstr>User Interface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Diagram</vt:lpstr>
      <vt:lpstr>Use Case Diagram (Multi Actors)</vt:lpstr>
      <vt:lpstr>Activity Diagram</vt:lpstr>
      <vt:lpstr>Actions and Activities</vt:lpstr>
      <vt:lpstr>Control &amp; Object Flows</vt:lpstr>
      <vt:lpstr>Control Nodes</vt:lpstr>
      <vt:lpstr>Swimlanes</vt:lpstr>
      <vt:lpstr>Activity Diagram Example</vt:lpstr>
      <vt:lpstr>Business Process Model &amp; Notation (BPMN)</vt:lpstr>
      <vt:lpstr>PowerPoint Presentation</vt:lpstr>
      <vt:lpstr>PowerPoint Presentation</vt:lpstr>
      <vt:lpstr>PowerPoint Presentation</vt:lpstr>
      <vt:lpstr>PowerPoint Presentation</vt:lpstr>
      <vt:lpstr>Credit Application</vt:lpstr>
      <vt:lpstr>Purchase Request</vt:lpstr>
      <vt:lpstr>Shipment Process of a Hardware Retailer</vt:lpstr>
      <vt:lpstr>The Pizza Collaboration</vt:lpstr>
      <vt:lpstr>Order Fulfillment and Procurement</vt:lpstr>
      <vt:lpstr>Sequence Diagram</vt:lpstr>
      <vt:lpstr>Sequence Diagram</vt:lpstr>
      <vt:lpstr>Sequence Diagram Syntax</vt:lpstr>
      <vt:lpstr>Jenis Class (BCE Pattern)</vt:lpstr>
      <vt:lpstr>Sequence Diagram: Memasukkan Kartu</vt:lpstr>
      <vt:lpstr>Sequence Diagram: Memasukkan PIN</vt:lpstr>
      <vt:lpstr>Sequence Diagram: Melihat Saldo</vt:lpstr>
      <vt:lpstr>Sequence Diagram: Mengirim Uang</vt:lpstr>
      <vt:lpstr>Sequence Diagram: Mengambil Uang</vt:lpstr>
      <vt:lpstr>Sequence Diagram: Melakukan Logout</vt:lpstr>
      <vt:lpstr>Class Diagram</vt:lpstr>
      <vt:lpstr>Deployment Diagram (2 Tier)</vt:lpstr>
      <vt:lpstr>Deployment Diagram (3 Tier)</vt:lpstr>
      <vt:lpstr>Data Model</vt:lpstr>
      <vt:lpstr>5. TOGAF Enterprise Architecture Framework</vt:lpstr>
      <vt:lpstr>What is TOGAF?</vt:lpstr>
      <vt:lpstr>What Kind of Architecture Does TOGAF Deal With?</vt:lpstr>
      <vt:lpstr>TOGAF Architecture Development Method (ADM)</vt:lpstr>
      <vt:lpstr>TOGAF ADM</vt:lpstr>
      <vt:lpstr>TOGAF ADM Phase</vt:lpstr>
      <vt:lpstr>TOGAF ADM Phase</vt:lpstr>
      <vt:lpstr>6. TOGAF Reference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TOGAF Case Study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Romi Satria Wahono</dc:creator>
  <cp:lastModifiedBy>Romi Satria Wahono</cp:lastModifiedBy>
  <cp:revision>487</cp:revision>
  <dcterms:created xsi:type="dcterms:W3CDTF">2013-03-15T17:55:11Z</dcterms:created>
  <dcterms:modified xsi:type="dcterms:W3CDTF">2013-04-09T17:47:35Z</dcterms:modified>
</cp:coreProperties>
</file>